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7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42.xml" ContentType="application/vnd.openxmlformats-officedocument.presentationml.slide+xml"/>
  <Override PartName="/ppt/slides/slide17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57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8.xml" ContentType="application/vnd.openxmlformats-officedocument.presentationml.slide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s/slide51.xml" ContentType="application/vnd.openxmlformats-officedocument.presentationml.slide+xml"/>
  <Override PartName="/ppt/slides/slide36.xml" ContentType="application/vnd.openxmlformats-officedocument.presentationml.slide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s/slide60.xml" ContentType="application/vnd.openxmlformats-officedocument.presentationml.slide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3.xml" ContentType="application/vnd.openxmlformats-officedocument.presentationml.slideLayout+xml"/>
  <Override PartName="/ppt/slides/slide59.xml" ContentType="application/vnd.openxmlformats-officedocument.presentationml.slide+xml"/>
  <Override PartName="/ppt/theme/theme4.xml" ContentType="application/vnd.openxmlformats-officedocument.them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slides/slide22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3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44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s/slide16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39.xml" ContentType="application/vnd.openxmlformats-officedocument.presentationml.slide+xml"/>
  <Override PartName="/ppt/slideLayouts/slideLayout35.xml" ContentType="application/vnd.openxmlformats-officedocument.presentationml.slideLayout+xml"/>
  <Override PartName="/ppt/slides/slide58.xml" ContentType="application/vnd.openxmlformats-officedocument.presentationml.slide+xml"/>
  <Override PartName="/ppt/viewProps.xml" ContentType="application/vnd.openxmlformats-officedocument.presentationml.viewProps+xml"/>
  <Override PartName="/ppt/slides/slide49.xml" ContentType="application/vnd.openxmlformats-officedocument.presentationml.slide+xml"/>
  <Override PartName="/ppt/slides/slide38.xml" ContentType="application/vnd.openxmlformats-officedocument.presentationml.slide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Masters/slideMaster3.xml" ContentType="application/vnd.openxmlformats-officedocument.presentationml.slideMaster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1" r:id="rId2"/>
    <p:sldMasterId id="2147483674" r:id="rId3"/>
    <p:sldMasterId id="2147483686" r:id="rId4"/>
  </p:sldMasterIdLst>
  <p:notesMasterIdLst>
    <p:notesMasterId r:id="rId71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theme" Target="theme/theme1.xml"/><Relationship Id="rId6" Type="http://schemas.openxmlformats.org/officeDocument/2006/relationships/theme" Target="theme/theme2.xml"/><Relationship Id="rId7" Type="http://schemas.openxmlformats.org/officeDocument/2006/relationships/theme" Target="theme/theme3.xml"/><Relationship Id="rId8" Type="http://schemas.openxmlformats.org/officeDocument/2006/relationships/theme" Target="theme/theme4.xml"/><Relationship Id="rId9" Type="http://schemas.openxmlformats.org/officeDocument/2006/relationships/theme" Target="theme/theme5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slide" Target="slides/slide53.xml"/><Relationship Id="rId63" Type="http://schemas.openxmlformats.org/officeDocument/2006/relationships/slide" Target="slides/slide54.xml"/><Relationship Id="rId64" Type="http://schemas.openxmlformats.org/officeDocument/2006/relationships/slide" Target="slides/slide55.xml"/><Relationship Id="rId65" Type="http://schemas.openxmlformats.org/officeDocument/2006/relationships/slide" Target="slides/slide56.xml"/><Relationship Id="rId66" Type="http://schemas.openxmlformats.org/officeDocument/2006/relationships/slide" Target="slides/slide57.xml"/><Relationship Id="rId67" Type="http://schemas.openxmlformats.org/officeDocument/2006/relationships/slide" Target="slides/slide58.xml"/><Relationship Id="rId68" Type="http://schemas.openxmlformats.org/officeDocument/2006/relationships/slide" Target="slides/slide59.xml"/><Relationship Id="rId69" Type="http://schemas.openxmlformats.org/officeDocument/2006/relationships/slide" Target="slides/slide60.xml"/><Relationship Id="rId70" Type="http://schemas.openxmlformats.org/officeDocument/2006/relationships/slide" Target="slides/slide61.xml"/><Relationship Id="rId71" Type="http://schemas.openxmlformats.org/officeDocument/2006/relationships/notesMaster" Target="notesMasters/notesMaster1.xml"/><Relationship Id="rId72" Type="http://schemas.openxmlformats.org/officeDocument/2006/relationships/presProps" Target="presProps.xml" /><Relationship Id="rId73" Type="http://schemas.openxmlformats.org/officeDocument/2006/relationships/tableStyles" Target="tableStyles.xml" /><Relationship Id="rId7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ldImg" hasCustomPrompt="0"/>
          </p:nvPr>
        </p:nvSpPr>
        <p:spPr bwMode="auto"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en-GB" sz="2400" b="0" strike="noStrike" spc="-1">
                <a:solidFill>
                  <a:srgbClr val="FFFFFF"/>
                </a:solidFill>
                <a:latin typeface="Times New Roman"/>
              </a:rPr>
              <a:t>Для перемещения страницы щёлкните мышью</a:t>
            </a: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756000" y="5078520"/>
            <a:ext cx="6047640" cy="4811039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>
              <a:defRPr/>
            </a:pPr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hdr" hasCustomPrompt="0"/>
          </p:nvPr>
        </p:nvSpPr>
        <p:spPr bwMode="auto"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&lt;верхний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dt" hasCustomPrompt="0"/>
          </p:nvPr>
        </p:nvSpPr>
        <p:spPr bwMode="auto"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r">
              <a:defRPr/>
            </a:pPr>
            <a:r>
              <a:rPr lang="ru-RU" sz="1400" b="0" strike="noStrike" spc="-1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ftr" hasCustomPrompt="0"/>
          </p:nvPr>
        </p:nvSpPr>
        <p:spPr bwMode="auto"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pPr algn="r">
              <a:defRPr/>
            </a:pPr>
            <a:fld id="{6315FBFD-C4CA-4F58-B425-D4238ADC8C7E}" type="slidenum">
              <a:rPr lang="ru-RU" sz="1400" b="0" strike="noStrike" spc="-1">
                <a:latin typeface="Times New Roman"/>
              </a:rPr>
              <a:t/>
            </a:fld>
            <a:endParaRPr lang="ru-RU" sz="1400" b="0" strike="noStrike" spc="-1">
              <a:latin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ldImg" hasCustomPrompt="0"/>
          </p:nvPr>
        </p:nvSpPr>
        <p:spPr bwMode="auto">
          <a:xfrm>
            <a:off x="1150920" y="692280"/>
            <a:ext cx="4555800" cy="3416040"/>
          </a:xfrm>
          <a:prstGeom prst="rect">
            <a:avLst/>
          </a:prstGeom>
        </p:spPr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914400" y="4343400"/>
            <a:ext cx="5028840" cy="4114440"/>
          </a:xfrm>
          <a:prstGeom prst="rect">
            <a:avLst/>
          </a:prstGeom>
        </p:spPr>
        <p:txBody>
          <a:bodyPr lIns="90358" tIns="44280" rIns="90358" bIns="44280">
            <a:noAutofit/>
          </a:bodyPr>
          <a:p>
            <a:pPr marL="216000" indent="-216000">
              <a:lnSpc>
                <a:spcPct val="100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GB" sz="2000" b="0" strike="noStrike" spc="0">
                <a:latin typeface="Arial"/>
              </a:rPr>
              <a:t>ESS </a:t>
            </a:r>
            <a:r>
              <a:rPr lang="ru-RU" sz="2000" b="0" strike="noStrike" spc="0">
                <a:latin typeface="Arial"/>
              </a:rPr>
              <a:t>- </a:t>
            </a:r>
            <a:r>
              <a:rPr lang="en-GB" sz="2000" b="0" strike="noStrike" spc="0">
                <a:latin typeface="Arial"/>
              </a:rPr>
              <a:t>Extended Service Set</a:t>
            </a:r>
            <a:endParaRPr lang="ru-RU" sz="2000" b="0" strike="noStrike" spc="0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GB" sz="2000" b="0" strike="noStrike" spc="0">
                <a:latin typeface="Arial"/>
              </a:rPr>
              <a:t>BSS - Basic Service Set</a:t>
            </a:r>
            <a:endParaRPr lang="ru-RU" sz="2000" b="0" strike="noStrike" spc="0">
              <a:latin typeface="Arial"/>
            </a:endParaRP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7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7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143000" y="1122362"/>
            <a:ext cx="6858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143000" y="3602037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3887" y="4589463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28649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0" y="365125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9841" y="1681162"/>
            <a:ext cx="3868339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29841" y="2505074"/>
            <a:ext cx="3868339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29150" y="1681162"/>
            <a:ext cx="3887390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29150" y="2505074"/>
            <a:ext cx="3887390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0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887390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9840" y="2057399"/>
            <a:ext cx="294917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0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3887390" y="987425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9840" y="2057399"/>
            <a:ext cx="294917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28649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143000" y="1122362"/>
            <a:ext cx="6858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143000" y="3602037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3887" y="4589463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28649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0" y="365125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9841" y="1681162"/>
            <a:ext cx="3868339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29841" y="2505074"/>
            <a:ext cx="3868339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29150" y="1681162"/>
            <a:ext cx="3887390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29150" y="2505074"/>
            <a:ext cx="3887390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0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887390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9840" y="2057399"/>
            <a:ext cx="294917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0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3887390" y="987425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9840" y="2057399"/>
            <a:ext cx="294917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28649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2" hidden="0"/>
          <p:cNvSpPr/>
          <p:nvPr isPhoto="0" userDrawn="0"/>
        </p:nvSpPr>
        <p:spPr bwMode="auto"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PlaceHolder 3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6553080" y="6248520"/>
            <a:ext cx="2131560" cy="4554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2C137A3-F085-49CE-9B73-F299FB00739A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en-GB" sz="2400" b="0" strike="noStrike" spc="-1">
                <a:solidFill>
                  <a:srgbClr val="FFFFFF"/>
                </a:solidFill>
                <a:latin typeface="Times New Roman"/>
              </a:rPr>
              <a:t>Для правки текста заглавия щёлкните мышью</a:t>
            </a: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30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3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lang="en-GB" sz="23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2" hidden="0"/>
          <p:cNvSpPr/>
          <p:nvPr isPhoto="0" userDrawn="0"/>
        </p:nvSpPr>
        <p:spPr bwMode="auto"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Line 3" hidden="0"/>
          <p:cNvSpPr/>
          <p:nvPr isPhoto="0" userDrawn="0"/>
        </p:nvSpPr>
        <p:spPr bwMode="auto">
          <a:xfrm>
            <a:off x="7596000" y="166680"/>
            <a:ext cx="1440" cy="12459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Line 4" hidden="0"/>
          <p:cNvSpPr/>
          <p:nvPr isPhoto="0" userDrawn="0"/>
        </p:nvSpPr>
        <p:spPr bwMode="auto">
          <a:xfrm>
            <a:off x="468000" y="1412640"/>
            <a:ext cx="712800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8" name="Picture 8" descr="" hidden="0"/>
          <p:cNvPicPr/>
          <p:nvPr isPhoto="0" userDrawn="0"/>
        </p:nvPicPr>
        <p:blipFill>
          <a:blip r:embed="rId14"/>
          <a:stretch/>
        </p:blipFill>
        <p:spPr bwMode="auto">
          <a:xfrm>
            <a:off x="7731000" y="0"/>
            <a:ext cx="1412640" cy="1428480"/>
          </a:xfrm>
          <a:prstGeom prst="rect">
            <a:avLst/>
          </a:prstGeom>
          <a:ln>
            <a:noFill/>
          </a:ln>
        </p:spPr>
      </p:pic>
      <p:sp>
        <p:nvSpPr>
          <p:cNvPr id="9" name="PlaceHolder 5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6553080" y="6248520"/>
            <a:ext cx="2131560" cy="4554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1D6B739-E318-4EF1-B93C-0EAA837E54C0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0" name="PlaceHolder 6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en-GB" sz="2400" b="0" strike="noStrike" spc="-1">
                <a:solidFill>
                  <a:srgbClr val="FFFFFF"/>
                </a:solidFill>
                <a:latin typeface="Times New Roman"/>
              </a:rPr>
              <a:t>Для правки текста заглавия щёлкните мышью</a:t>
            </a: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" name="PlaceHolder 7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30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3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lang="en-GB" sz="23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649" y="365125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8649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628649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649" y="365125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8649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628649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16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5" Type="http://schemas.openxmlformats.org/officeDocument/2006/relationships/image" Target="../media/image27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Relationship Id="rId4" Type="http://schemas.openxmlformats.org/officeDocument/2006/relationships/image" Target="../media/image32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Relationship Id="rId3" Type="http://schemas.openxmlformats.org/officeDocument/2006/relationships/image" Target="../media/image37.jp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42.png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jpg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jpg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48.png"/></Relationships>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png"/><Relationship Id="rId3" Type="http://schemas.openxmlformats.org/officeDocument/2006/relationships/image" Target="../media/image49.png"/></Relationships>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png"/><Relationship Id="rId3" Type="http://schemas.openxmlformats.org/officeDocument/2006/relationships/image" Target="../media/image49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214200" y="1428840"/>
            <a:ext cx="4255560" cy="21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b="1" strike="noStrike" spc="-1">
                <a:solidFill>
                  <a:srgbClr val="330066"/>
                </a:solidFill>
                <a:latin typeface="Arial"/>
              </a:rPr>
              <a:t>LAN Technologies 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28760" y="4071960"/>
            <a:ext cx="4079519" cy="109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algn="r">
              <a:lnSpc>
                <a:spcPct val="100000"/>
              </a:lnSpc>
              <a:spcBef>
                <a:spcPts val="11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strike="noStrike" spc="-1">
                <a:solidFill>
                  <a:srgbClr val="850AFF"/>
                </a:solidFill>
                <a:latin typeface="Arial"/>
              </a:rPr>
              <a:t>Ethernet</a:t>
            </a:r>
            <a:endParaRPr lang="ru-RU" sz="4800" b="0" strike="noStrike" spc="-1">
              <a:latin typeface="Arial"/>
            </a:endParaRPr>
          </a:p>
        </p:txBody>
      </p:sp>
      <p:pic>
        <p:nvPicPr>
          <p:cNvPr id="6" name="Picture 3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4714920" y="1357200"/>
            <a:ext cx="3976200" cy="3663720"/>
          </a:xfrm>
          <a:prstGeom prst="rect">
            <a:avLst/>
          </a:prstGeom>
          <a:ln>
            <a:noFill/>
          </a:ln>
        </p:spPr>
      </p:pic>
      <p:sp>
        <p:nvSpPr>
          <p:cNvPr id="7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BA90579-5388-4763-A43B-67D6AE5D23F8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Fast Ethernet </a:t>
            </a:r>
            <a:r>
              <a:rPr lang="ru-RU" sz="3900" b="1" i="0" u="none" strike="noStrike" cap="none" spc="0">
                <a:solidFill>
                  <a:srgbClr val="330066"/>
                </a:solidFill>
                <a:latin typeface="Arial"/>
                <a:ea typeface="Arial"/>
                <a:cs typeface="Arial"/>
              </a:rPr>
              <a:t>Standards 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214200" y="1719360"/>
            <a:ext cx="8714880" cy="49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94383" indent="-394023">
              <a:lnSpc>
                <a:spcPct val="114999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C00000"/>
                </a:solidFill>
                <a:latin typeface="Arial"/>
              </a:rPr>
              <a:t>100BASE-T4</a:t>
            </a:r>
            <a:r>
              <a:rPr lang="ru-RU" sz="2800" b="0" strike="noStrike" spc="-1">
                <a:solidFill>
                  <a:srgbClr val="C00000"/>
                </a:solidFill>
                <a:latin typeface="Arial"/>
              </a:rPr>
              <a:t>: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UTP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category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3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br>
              <a:rPr/>
            </a:b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(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max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25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MHz); all 4 pairs are used (3→ 1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←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); ternary signals; half-duplex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ru-RU" sz="2800" b="0" strike="noStrike" spc="-1">
              <a:latin typeface="Arial"/>
            </a:endParaRPr>
          </a:p>
          <a:p>
            <a:pPr marL="394383" indent="-394023">
              <a:lnSpc>
                <a:spcPct val="114999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C00000"/>
                </a:solidFill>
                <a:latin typeface="Arial"/>
              </a:rPr>
              <a:t>100BASE-TX</a:t>
            </a:r>
            <a:r>
              <a:rPr lang="ru-RU" sz="2800" b="0" strike="noStrike" spc="-1">
                <a:solidFill>
                  <a:srgbClr val="C00000"/>
                </a:solidFill>
                <a:latin typeface="Arial"/>
              </a:rPr>
              <a:t>:</a:t>
            </a:r>
            <a:r>
              <a:rPr lang="en-US" sz="2800" b="0" strike="noStrike" spc="-1">
                <a:solidFill>
                  <a:srgbClr val="C00000"/>
                </a:solidFill>
                <a:latin typeface="Arial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UTP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category 5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(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max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125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MHz); </a:t>
            </a:r>
            <a:br>
              <a:rPr lang="ru-RU" sz="2800" b="0" strike="noStrike" spc="-1">
                <a:solidFill>
                  <a:srgbClr val="000000"/>
                </a:solidFill>
                <a:latin typeface="Arial"/>
              </a:rPr>
            </a:b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2 pairs are used (1→ 1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←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); duplex</a:t>
            </a:r>
            <a:endParaRPr lang="ru-RU" sz="2800" b="0" strike="noStrike" spc="-1">
              <a:latin typeface="Arial"/>
            </a:endParaRPr>
          </a:p>
          <a:p>
            <a:pPr marL="394383" indent="-394023">
              <a:lnSpc>
                <a:spcPct val="114999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C00000"/>
                </a:solidFill>
                <a:latin typeface="Arial"/>
              </a:rPr>
              <a:t>100BASE-FX</a:t>
            </a:r>
            <a:r>
              <a:rPr lang="ru-RU" sz="2800" b="0" strike="noStrike" spc="-1">
                <a:solidFill>
                  <a:srgbClr val="C00000"/>
                </a:solidFill>
                <a:latin typeface="Arial"/>
              </a:rPr>
              <a:t>: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multimode fiber (1→ 1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←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); maximum length of 2 km </a:t>
            </a:r>
            <a:endParaRPr lang="ru-RU" sz="2800" b="0" strike="noStrike" spc="-1">
              <a:latin typeface="Arial"/>
            </a:endParaRPr>
          </a:p>
          <a:p>
            <a:pPr marL="394383" indent="-394023">
              <a:lnSpc>
                <a:spcPct val="114999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C00000"/>
                </a:solidFill>
                <a:latin typeface="Arial"/>
              </a:rPr>
              <a:t>100BASE-LX</a:t>
            </a:r>
            <a:r>
              <a:rPr lang="ru-RU" sz="2800" b="0" strike="noStrike" spc="-1">
                <a:solidFill>
                  <a:srgbClr val="C00000"/>
                </a:solidFill>
                <a:latin typeface="Arial"/>
              </a:rPr>
              <a:t>: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single-mode fiber (1→ 1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←);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maximum length of 15 km </a:t>
            </a:r>
            <a:endParaRPr lang="ru-RU" sz="2800" b="0" strike="noStrike" spc="-1">
              <a:latin typeface="Arial"/>
            </a:endParaRPr>
          </a:p>
          <a:p>
            <a:pPr marL="341280" indent="-340920">
              <a:lnSpc>
                <a:spcPct val="90000"/>
              </a:lnSpc>
              <a:spcBef>
                <a:spcPts val="700"/>
              </a:spcBef>
              <a:tabLst>
                <a:tab pos="0" algn="l"/>
              </a:tabLst>
              <a:defRPr/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6EF443B-601F-41D8-9626-2DB9F7D1F2D2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900" b="1" i="0" u="none" strike="noStrike" cap="none" spc="0">
                <a:solidFill>
                  <a:srgbClr val="330066"/>
                </a:solidFill>
                <a:latin typeface="Arial"/>
                <a:ea typeface="Arial"/>
                <a:cs typeface="Arial"/>
              </a:rPr>
              <a:t>Ethernet 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Settings </a:t>
            </a:r>
            <a:endParaRPr lang="ru-RU" sz="3900" b="0" strike="noStrike" spc="-1">
              <a:latin typeface="Arial"/>
            </a:endParaRPr>
          </a:p>
        </p:txBody>
      </p:sp>
      <p:pic>
        <p:nvPicPr>
          <p:cNvPr id="5" name="Picture 2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2143080" y="1471680"/>
            <a:ext cx="4642920" cy="5385960"/>
          </a:xfrm>
          <a:prstGeom prst="rect">
            <a:avLst/>
          </a:prstGeom>
          <a:ln>
            <a:noFill/>
          </a:ln>
        </p:spPr>
      </p:pic>
      <p:sp>
        <p:nvSpPr>
          <p:cNvPr id="6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F7D05CE-A531-45F4-ADA6-A6832DEFBA8D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1 and 10 Gbps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Ethernet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285840" y="1719360"/>
            <a:ext cx="8400600" cy="49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2401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1000BASE-T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: twisted pair of category 5, 5e or higher; half-duplex; all 4 pairs participate in the transmission (125 MHz and 5 voltage levels, for a total of 125*4 pairs*2 bits=1000)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2401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1000BASE-SX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 and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LX: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multimode and singlemode fiber; distance up to 500m and 20km; 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2401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10GBASE-T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: category 6a twisted pair (16 voltage levels 650MHz*4 pairs*4bits)</a:t>
            </a:r>
            <a:endParaRPr lang="ru-RU" sz="30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9F011F9-3345-4C4F-B8E3-FFE24104C71D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Twisted pair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500120"/>
            <a:ext cx="8229240" cy="50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14999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"Twisted" - to reduce the influence of external interference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The cable usually consists of four pairs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Types of cable:</a:t>
            </a:r>
            <a:endParaRPr lang="ru-RU" sz="3000" b="0" strike="noStrike" spc="-1">
              <a:latin typeface="Arial"/>
            </a:endParaRPr>
          </a:p>
          <a:p>
            <a:pPr marL="690480" lvl="1" indent="-347400">
              <a:lnSpc>
                <a:spcPct val="114999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UTP — Unshielded twisted pair</a:t>
            </a:r>
            <a:endParaRPr lang="ru-RU" sz="2600" b="0" strike="noStrike" spc="-1">
              <a:latin typeface="Arial"/>
            </a:endParaRPr>
          </a:p>
          <a:p>
            <a:pPr marL="690480" lvl="1" indent="-347400">
              <a:lnSpc>
                <a:spcPct val="114999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FTP — Foiled twisted pair</a:t>
            </a:r>
            <a:endParaRPr lang="ru-RU" sz="2600" b="0" strike="noStrike" spc="-1">
              <a:latin typeface="Arial"/>
            </a:endParaRPr>
          </a:p>
          <a:p>
            <a:pPr marL="690480" lvl="1" indent="-347400">
              <a:lnSpc>
                <a:spcPct val="114999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STP — Shielded twisted pair</a:t>
            </a:r>
            <a:endParaRPr lang="ru-RU" sz="2600" b="0" strike="noStrike" spc="-1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Cable Categories: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CAT 1 – 7</a:t>
            </a:r>
            <a:endParaRPr lang="ru-RU" sz="30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1DD2141-B79F-4D41-BBA6-49DAD117D130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Twisted pair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87D1721-2BBE-4BC7-AA24-651D40ECF1C6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6" name="" hidden="0"/>
          <p:cNvSpPr/>
          <p:nvPr isPhoto="0" userDrawn="0"/>
        </p:nvSpPr>
        <p:spPr bwMode="auto">
          <a:xfrm>
            <a:off x="4444560" y="3352799"/>
            <a:ext cx="254916" cy="2438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105694" y="2193455"/>
            <a:ext cx="4677731" cy="3568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Twisted pair </a:t>
            </a:r>
            <a:endParaRPr lang="ru-RU" sz="3900" b="1" strike="noStrike" spc="0">
              <a:solidFill>
                <a:srgbClr val="330066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of categories 7 and 6</a:t>
            </a:r>
            <a:endParaRPr lang="ru-RU" sz="3900" b="0" strike="noStrike" spc="0">
              <a:latin typeface="Arial"/>
            </a:endParaRPr>
          </a:p>
        </p:txBody>
      </p:sp>
      <p:pic>
        <p:nvPicPr>
          <p:cNvPr id="5" name="Picture 2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5715000" y="2143080"/>
            <a:ext cx="3071519" cy="3438000"/>
          </a:xfrm>
          <a:prstGeom prst="rect">
            <a:avLst/>
          </a:prstGeom>
          <a:ln>
            <a:noFill/>
          </a:ln>
        </p:spPr>
      </p:pic>
      <p:pic>
        <p:nvPicPr>
          <p:cNvPr id="6" name="Picture 3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-311040" y="1571759"/>
            <a:ext cx="5776560" cy="4571640"/>
          </a:xfrm>
          <a:prstGeom prst="rect">
            <a:avLst/>
          </a:prstGeom>
          <a:ln>
            <a:noFill/>
          </a:ln>
        </p:spPr>
      </p:pic>
      <p:sp>
        <p:nvSpPr>
          <p:cNvPr id="7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83ABB17-2567-4C91-8C0D-ACB02907359B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Power over Ethernet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14999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Transmitting power along with the signal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Both free pairs and phantom power via signal wires can be used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The voltage is adjusted automatically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Passive PoE: self-made power supply for free pairs in 100BASE-TX without automatic voltage adjustment</a:t>
            </a:r>
            <a:endParaRPr lang="ru-RU" sz="30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AB5EAA7-A25B-4C3F-BF9E-9F47C59D8500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Connectors and Cable Crimping Device</a:t>
            </a:r>
            <a:endParaRPr lang="ru-RU" sz="3900" b="0" strike="noStrike" spc="-1">
              <a:latin typeface="Arial"/>
            </a:endParaRPr>
          </a:p>
        </p:txBody>
      </p:sp>
      <p:pic>
        <p:nvPicPr>
          <p:cNvPr id="5" name="Picture 2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500040" y="3714840"/>
            <a:ext cx="5024160" cy="2782440"/>
          </a:xfrm>
          <a:prstGeom prst="rect">
            <a:avLst/>
          </a:prstGeom>
          <a:ln>
            <a:noFill/>
          </a:ln>
        </p:spPr>
      </p:pic>
      <p:pic>
        <p:nvPicPr>
          <p:cNvPr id="6" name="Picture 3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4214880" y="1500120"/>
            <a:ext cx="2247480" cy="2418840"/>
          </a:xfrm>
          <a:prstGeom prst="rect">
            <a:avLst/>
          </a:prstGeom>
          <a:ln>
            <a:noFill/>
          </a:ln>
        </p:spPr>
      </p:pic>
      <p:pic>
        <p:nvPicPr>
          <p:cNvPr id="7" name="Picture 4" descr="" hidden="0"/>
          <p:cNvPicPr/>
          <p:nvPr isPhoto="0" userDrawn="0"/>
        </p:nvPicPr>
        <p:blipFill>
          <a:blip r:embed="rId4"/>
          <a:stretch/>
        </p:blipFill>
        <p:spPr bwMode="auto">
          <a:xfrm>
            <a:off x="6286680" y="2286000"/>
            <a:ext cx="2587320" cy="3801600"/>
          </a:xfrm>
          <a:prstGeom prst="rect">
            <a:avLst/>
          </a:prstGeom>
          <a:ln>
            <a:noFill/>
          </a:ln>
        </p:spPr>
      </p:pic>
      <p:sp>
        <p:nvSpPr>
          <p:cNvPr id="8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96618BC-65F5-4496-9F03-BD909475AB64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Crimping Schemes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A412C62-2E6A-4366-8715-50713AEDE7EA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pic>
        <p:nvPicPr>
          <p:cNvPr id="6" name="Picture 3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763640" y="1528920"/>
            <a:ext cx="5328720" cy="550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5580000" y="3645000"/>
            <a:ext cx="2879280" cy="2879280"/>
          </a:xfrm>
          <a:prstGeom prst="rect">
            <a:avLst/>
          </a:prstGeom>
          <a:ln>
            <a:noFill/>
          </a:ln>
        </p:spPr>
      </p:pic>
      <p:sp>
        <p:nvSpPr>
          <p:cNvPr id="5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Trunk cable</a:t>
            </a:r>
            <a:br>
              <a:rPr/>
            </a:b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(twisted pair and fiber)</a:t>
            </a:r>
            <a:endParaRPr lang="ru-RU" sz="3900" b="0" strike="noStrike" spc="-1">
              <a:latin typeface="Arial"/>
            </a:endParaRPr>
          </a:p>
        </p:txBody>
      </p:sp>
      <p:pic>
        <p:nvPicPr>
          <p:cNvPr id="6" name="Picture 3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179280" y="3554280"/>
            <a:ext cx="4190760" cy="3142800"/>
          </a:xfrm>
          <a:prstGeom prst="rect">
            <a:avLst/>
          </a:prstGeom>
          <a:ln>
            <a:noFill/>
          </a:ln>
        </p:spPr>
      </p:pic>
      <p:pic>
        <p:nvPicPr>
          <p:cNvPr id="7" name="Picture 4" descr="" hidden="0"/>
          <p:cNvPicPr/>
          <p:nvPr isPhoto="0" userDrawn="0"/>
        </p:nvPicPr>
        <p:blipFill>
          <a:blip r:embed="rId4"/>
          <a:stretch/>
        </p:blipFill>
        <p:spPr bwMode="auto">
          <a:xfrm>
            <a:off x="324000" y="1557360"/>
            <a:ext cx="3876480" cy="2028600"/>
          </a:xfrm>
          <a:prstGeom prst="rect">
            <a:avLst/>
          </a:prstGeom>
          <a:ln>
            <a:noFill/>
          </a:ln>
        </p:spPr>
      </p:pic>
      <p:sp>
        <p:nvSpPr>
          <p:cNvPr id="8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9F306F8-0B10-4879-BCE4-B339F0DE7AB1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pic>
        <p:nvPicPr>
          <p:cNvPr id="9" name="Picture 6" descr="" hidden="0"/>
          <p:cNvPicPr/>
          <p:nvPr isPhoto="0" userDrawn="0"/>
        </p:nvPicPr>
        <p:blipFill>
          <a:blip r:embed="rId5"/>
          <a:stretch/>
        </p:blipFill>
        <p:spPr bwMode="auto">
          <a:xfrm>
            <a:off x="5148360" y="1341360"/>
            <a:ext cx="3600000" cy="259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Original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Ethernet</a:t>
            </a:r>
            <a:endParaRPr lang="ru-RU" sz="3900" b="0" strike="noStrike" spc="-1">
              <a:latin typeface="Arial"/>
            </a:endParaRPr>
          </a:p>
        </p:txBody>
      </p:sp>
      <p:pic>
        <p:nvPicPr>
          <p:cNvPr id="5" name="Picture 2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785879" y="2143080"/>
            <a:ext cx="7407000" cy="3809519"/>
          </a:xfrm>
          <a:prstGeom prst="rect">
            <a:avLst/>
          </a:prstGeom>
          <a:ln>
            <a:noFill/>
          </a:ln>
        </p:spPr>
      </p:pic>
      <p:sp>
        <p:nvSpPr>
          <p:cNvPr id="6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3936A42-B429-4A7F-86FE-401DA8B075B7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VLAN in an Ethernet Switch Network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6E4663F-D56E-4A90-ABF6-C2003624D439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pic>
        <p:nvPicPr>
          <p:cNvPr id="6" name="Picture 3" descr="" hidden="0"/>
          <p:cNvPicPr/>
          <p:nvPr isPhoto="0" userDrawn="0"/>
        </p:nvPicPr>
        <p:blipFill>
          <a:blip r:embed="rId2"/>
          <a:srcRect l="0" t="0" r="43831" b="54350"/>
          <a:stretch/>
        </p:blipFill>
        <p:spPr bwMode="auto">
          <a:xfrm>
            <a:off x="971640" y="1341360"/>
            <a:ext cx="6695640" cy="4079519"/>
          </a:xfrm>
          <a:prstGeom prst="rect">
            <a:avLst/>
          </a:prstGeom>
          <a:ln>
            <a:noFill/>
          </a:ln>
        </p:spPr>
      </p:pic>
      <p:sp>
        <p:nvSpPr>
          <p:cNvPr id="7" name="CustomShape 3" hidden="0"/>
          <p:cNvSpPr/>
          <p:nvPr isPhoto="0" userDrawn="0"/>
        </p:nvSpPr>
        <p:spPr bwMode="auto">
          <a:xfrm>
            <a:off x="684360" y="5589720"/>
            <a:ext cx="7416360" cy="82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On trunk channels, the VLAN tag is added to the Ethernet frames after the "Type" field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Optical Fiber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500120"/>
            <a:ext cx="8229240" cy="50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Light signals can be transmitted through glass or plastic threads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Light does not escape from the fiber due to the effect of </a:t>
            </a:r>
            <a:r>
              <a:rPr lang="ru-RU" sz="3000" b="0" strike="noStrike" spc="-1">
                <a:solidFill>
                  <a:srgbClr val="850AFF"/>
                </a:solidFill>
                <a:latin typeface="Arial"/>
              </a:rPr>
              <a:t>full internal reflection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Advantages: </a:t>
            </a:r>
            <a:endParaRPr lang="ru-RU" sz="3000" b="0" strike="noStrike" spc="-1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Huge throughput</a:t>
            </a:r>
            <a:endParaRPr lang="ru-RU" sz="2600" b="0" strike="noStrike" spc="-1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Immunity to electromagnetic interference</a:t>
            </a:r>
            <a:endParaRPr lang="ru-RU" sz="2600" b="0" strike="noStrike" spc="-1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The upgrade is performed by replacing the receivers/ transmitters, not the entire cable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119A986-1826-4127-8A64-8B7C23F1FEE4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Types of Optical Fiber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428840"/>
            <a:ext cx="8229240" cy="171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94383" indent="-394023">
              <a:lnSpc>
                <a:spcPct val="90000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Singlemode – the signal propagates in a single straight line along the fiber</a:t>
            </a:r>
            <a:endParaRPr lang="ru-RU" sz="2800" b="0" strike="noStrike" spc="-1">
              <a:latin typeface="Arial"/>
            </a:endParaRPr>
          </a:p>
          <a:p>
            <a:pPr marL="394383" indent="-394023">
              <a:lnSpc>
                <a:spcPct val="90000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Multimode – the signal propagates in zigzags/sinusoids with different steps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6" name="Picture 3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463759" y="3071880"/>
            <a:ext cx="6679800" cy="3642840"/>
          </a:xfrm>
          <a:prstGeom prst="rect">
            <a:avLst/>
          </a:prstGeom>
          <a:ln>
            <a:noFill/>
          </a:ln>
        </p:spPr>
      </p:pic>
      <p:sp>
        <p:nvSpPr>
          <p:cNvPr id="7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4440808-8C61-47F8-8EF0-7998B19121F0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Types of Optical Fiber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500120"/>
            <a:ext cx="8229240" cy="50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Single-mode fiber is cheaper and provides transmition over long distances (100 km) without repeaters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But the equipment (receivers and laser transmitters) is much more expensive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Cheap LED sources are used for multimode fiber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The lower maximum length of the multimode cable (500m) is due to </a:t>
            </a:r>
            <a:r>
              <a:rPr lang="ru-RU" sz="3000" b="0" strike="noStrike" spc="-1">
                <a:solidFill>
                  <a:srgbClr val="850AFF"/>
                </a:solidFill>
                <a:latin typeface="Arial"/>
              </a:rPr>
              <a:t>optical fiber dispersion</a:t>
            </a:r>
            <a:endParaRPr lang="ru-RU" sz="30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DB89EE5-5EEC-4F87-AFC7-E66F20A791C8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Optical Fiber</a:t>
            </a:r>
            <a:endParaRPr lang="ru-RU" sz="3900" b="0" strike="noStrike" spc="-1">
              <a:latin typeface="Arial"/>
            </a:endParaRPr>
          </a:p>
        </p:txBody>
      </p:sp>
      <p:pic>
        <p:nvPicPr>
          <p:cNvPr id="5" name="Picture 2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428760" y="1500120"/>
            <a:ext cx="2928600" cy="2199960"/>
          </a:xfrm>
          <a:prstGeom prst="rect">
            <a:avLst/>
          </a:prstGeom>
          <a:ln>
            <a:noFill/>
          </a:ln>
        </p:spPr>
      </p:pic>
      <p:sp>
        <p:nvSpPr>
          <p:cNvPr id="6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EEE9DC4-43EA-4C1C-A04B-FE9CF7ED1A5A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pic>
        <p:nvPicPr>
          <p:cNvPr id="7" name="Picture 4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285840" y="3357720"/>
            <a:ext cx="4000320" cy="4000320"/>
          </a:xfrm>
          <a:prstGeom prst="rect">
            <a:avLst/>
          </a:prstGeom>
          <a:ln>
            <a:noFill/>
          </a:ln>
        </p:spPr>
      </p:pic>
      <p:pic>
        <p:nvPicPr>
          <p:cNvPr id="8" name="Picture 5" descr="" hidden="0"/>
          <p:cNvPicPr/>
          <p:nvPr isPhoto="0" userDrawn="0"/>
        </p:nvPicPr>
        <p:blipFill>
          <a:blip r:embed="rId4"/>
          <a:stretch/>
        </p:blipFill>
        <p:spPr bwMode="auto">
          <a:xfrm>
            <a:off x="3786120" y="1504800"/>
            <a:ext cx="2857320" cy="3209400"/>
          </a:xfrm>
          <a:prstGeom prst="rect">
            <a:avLst/>
          </a:prstGeom>
          <a:ln>
            <a:noFill/>
          </a:ln>
        </p:spPr>
      </p:pic>
      <p:pic>
        <p:nvPicPr>
          <p:cNvPr id="9" name="Picture 6" descr="" hidden="0"/>
          <p:cNvPicPr/>
          <p:nvPr isPhoto="0" userDrawn="0"/>
        </p:nvPicPr>
        <p:blipFill>
          <a:blip r:embed="rId5"/>
          <a:stretch/>
        </p:blipFill>
        <p:spPr bwMode="auto">
          <a:xfrm>
            <a:off x="5715000" y="3786120"/>
            <a:ext cx="3285720" cy="246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330066"/>
                </a:solidFill>
                <a:latin typeface="Arial"/>
              </a:rPr>
              <a:t>Wavelength-</a:t>
            </a:r>
            <a:r>
              <a:rPr lang="en-US" sz="2800" b="1" strike="noStrike" spc="-1">
                <a:solidFill>
                  <a:srgbClr val="330066"/>
                </a:solidFill>
                <a:latin typeface="Arial"/>
              </a:rPr>
              <a:t>D</a:t>
            </a:r>
            <a:r>
              <a:rPr lang="ru-RU" sz="2800" b="1" strike="noStrike" spc="-1">
                <a:solidFill>
                  <a:srgbClr val="330066"/>
                </a:solidFill>
                <a:latin typeface="Arial"/>
              </a:rPr>
              <a:t>ivision </a:t>
            </a:r>
            <a:r>
              <a:rPr lang="en-US" sz="2800" b="1" strike="noStrike" spc="-1">
                <a:solidFill>
                  <a:srgbClr val="330066"/>
                </a:solidFill>
                <a:latin typeface="Arial"/>
              </a:rPr>
              <a:t>M</a:t>
            </a:r>
            <a:r>
              <a:rPr lang="ru-RU" sz="2800" b="1" strike="noStrike" spc="-1">
                <a:solidFill>
                  <a:srgbClr val="330066"/>
                </a:solidFill>
                <a:latin typeface="Arial"/>
              </a:rPr>
              <a:t>ultiplexing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500120"/>
            <a:ext cx="8229240" cy="463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94383" indent="-394023">
              <a:lnSpc>
                <a:spcPct val="100000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Technology that provides simultaneous transmission of several data streams over a single optical fiber at different carrier frequencies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1E9B8A8-695B-4F86-8F6C-113DEAABB719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7" name="" hidden="0"/>
          <p:cNvSpPr/>
          <p:nvPr isPhoto="0" userDrawn="0"/>
        </p:nvSpPr>
        <p:spPr bwMode="auto">
          <a:xfrm>
            <a:off x="4444560" y="3352799"/>
            <a:ext cx="254916" cy="2438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2"/>
          <a:srcRect l="4628" t="29375" r="2304" b="14284"/>
          <a:stretch/>
        </p:blipFill>
        <p:spPr bwMode="auto">
          <a:xfrm flipH="0" flipV="0">
            <a:off x="316997" y="3474738"/>
            <a:ext cx="8510040" cy="2670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800" b="1" strike="noStrike" spc="0">
                <a:solidFill>
                  <a:srgbClr val="330066"/>
                </a:solidFill>
                <a:latin typeface="Arial"/>
              </a:rPr>
              <a:t>Wavelength-</a:t>
            </a:r>
            <a:r>
              <a:rPr lang="en-US" sz="2800" b="1" strike="noStrike" spc="0">
                <a:solidFill>
                  <a:srgbClr val="330066"/>
                </a:solidFill>
                <a:latin typeface="Arial"/>
              </a:rPr>
              <a:t>D</a:t>
            </a:r>
            <a:r>
              <a:rPr lang="ru-RU" sz="2800" b="1" strike="noStrike" spc="0">
                <a:solidFill>
                  <a:srgbClr val="330066"/>
                </a:solidFill>
                <a:latin typeface="Arial"/>
              </a:rPr>
              <a:t>ivision </a:t>
            </a:r>
            <a:r>
              <a:rPr lang="en-US" sz="2800" b="1" strike="noStrike" spc="0">
                <a:solidFill>
                  <a:srgbClr val="330066"/>
                </a:solidFill>
                <a:latin typeface="Arial"/>
              </a:rPr>
              <a:t>M</a:t>
            </a:r>
            <a:r>
              <a:rPr lang="ru-RU" sz="2800" b="1" strike="noStrike" spc="0">
                <a:solidFill>
                  <a:srgbClr val="330066"/>
                </a:solidFill>
                <a:latin typeface="Arial"/>
              </a:rPr>
              <a:t>ultiplexing</a:t>
            </a:r>
            <a:endParaRPr lang="ru-RU" sz="28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485138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Supports various bitrates and protocols</a:t>
            </a:r>
            <a:endParaRPr lang="ru-RU" sz="3000" b="0" strike="noStrike" spc="0">
              <a:solidFill>
                <a:srgbClr val="000000"/>
              </a:solidFill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Significantly increases bandwidth of existed channels</a:t>
            </a:r>
            <a:endParaRPr lang="ru-RU" sz="30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036F846D-0707-D6B7-B8CA-0B175B37B736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pic>
        <p:nvPicPr>
          <p:cNvPr id="7" name="Picture 4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754649" y="3042498"/>
            <a:ext cx="7619760" cy="342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WDM </a:t>
            </a:r>
            <a:r>
              <a:rPr lang="ru-RU" sz="3900" b="1" i="0" u="none" strike="noStrike" cap="none" spc="0">
                <a:solidFill>
                  <a:srgbClr val="330066"/>
                </a:solidFill>
                <a:latin typeface="Arial"/>
                <a:ea typeface="Arial"/>
                <a:cs typeface="Arial"/>
              </a:rPr>
              <a:t>Types 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5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oarse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WDM (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CWDM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)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5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Dense WDM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 (DWDM)</a:t>
            </a:r>
            <a:endParaRPr lang="ru-RU" sz="30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96E2648F-0832-EAFA-18FD-514D0BDAF7ED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graphicFrame>
        <p:nvGraphicFramePr>
          <p:cNvPr id="7" name="Table 4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428760" y="3643200"/>
          <a:ext cx="8230680" cy="19666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611080"/>
                <a:gridCol w="2876400"/>
                <a:gridCol w="2743200"/>
              </a:tblGrid>
              <a:tr h="533160">
                <a:tc>
                  <a:txBody>
                    <a:bodyPr/>
                    <a:p>
                      <a:pPr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ru-RU" sz="2400" b="1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Specifications</a:t>
                      </a:r>
                      <a:endParaRPr lang="ru-RU" sz="2400" b="0" strike="noStrike" spc="0">
                        <a:latin typeface="Arial"/>
                      </a:endParaRPr>
                    </a:p>
                  </a:txBody>
                  <a:tcPr marL="90000" marR="90000" marT="45720" marB="45720">
                    <a:lnL w="1368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1368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2400" b="1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CWDM</a:t>
                      </a:r>
                      <a:endParaRPr lang="ru-RU" sz="2400" b="0" strike="noStrike" spc="0">
                        <a:latin typeface="Arial"/>
                      </a:endParaRPr>
                    </a:p>
                  </a:txBody>
                  <a:tcPr marL="90000" marR="90000" marT="45720" marB="4572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1368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2400" b="1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DWDM</a:t>
                      </a:r>
                      <a:endParaRPr lang="ru-RU" sz="2400" b="0" strike="noStrike" spc="0">
                        <a:latin typeface="Arial"/>
                      </a:endParaRPr>
                    </a:p>
                  </a:txBody>
                  <a:tcPr marL="90000" marR="90000" marT="45720" marB="45720">
                    <a:lnL w="5760" algn="ctr">
                      <a:solidFill>
                        <a:srgbClr val="000000"/>
                      </a:solidFill>
                    </a:lnL>
                    <a:lnR w="13680" algn="ctr">
                      <a:solidFill>
                        <a:srgbClr val="000000"/>
                      </a:solidFill>
                    </a:lnR>
                    <a:lnT w="1368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FF5050"/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lnSpc>
                          <a:spcPct val="93000"/>
                        </a:lnSpc>
                        <a:spcBef>
                          <a:spcPts val="398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ru-RU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Number of channels</a:t>
                      </a:r>
                      <a:endParaRPr lang="ru-RU" sz="1600" b="0" strike="noStrike" spc="0">
                        <a:latin typeface="Arial"/>
                      </a:endParaRPr>
                    </a:p>
                  </a:txBody>
                  <a:tcPr marL="90000" marR="90000" marT="45720" marB="45720">
                    <a:lnL w="1368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93000"/>
                        </a:lnSpc>
                        <a:spcBef>
                          <a:spcPts val="398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8 – 16</a:t>
                      </a:r>
                      <a:endParaRPr lang="ru-RU" sz="1600" b="0" strike="noStrike" spc="0">
                        <a:latin typeface="Arial"/>
                      </a:endParaRPr>
                    </a:p>
                  </a:txBody>
                  <a:tcPr marL="90000" marR="90000" marT="45720" marB="4572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93000"/>
                        </a:lnSpc>
                        <a:spcBef>
                          <a:spcPts val="398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40 – 80</a:t>
                      </a:r>
                      <a:endParaRPr lang="ru-RU" sz="1600" b="0" strike="noStrike" spc="0">
                        <a:latin typeface="Arial"/>
                      </a:endParaRPr>
                    </a:p>
                  </a:txBody>
                  <a:tcPr marL="90000" marR="90000" marT="45720" marB="45720">
                    <a:lnL w="5760" algn="ctr">
                      <a:solidFill>
                        <a:srgbClr val="000000"/>
                      </a:solidFill>
                    </a:lnL>
                    <a:lnR w="1368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9236">
                <a:tc>
                  <a:txBody>
                    <a:bodyPr/>
                    <a:p>
                      <a:pPr algn="ctr">
                        <a:lnSpc>
                          <a:spcPct val="93000"/>
                        </a:lnSpc>
                        <a:spcBef>
                          <a:spcPts val="398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ru-RU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Gap between channels</a:t>
                      </a:r>
                      <a:endParaRPr lang="ru-RU" sz="1600" b="0" strike="noStrike" spc="0">
                        <a:latin typeface="Arial"/>
                      </a:endParaRPr>
                    </a:p>
                  </a:txBody>
                  <a:tcPr marL="90000" marR="90000" marT="45720" marB="45720">
                    <a:lnL w="1368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93000"/>
                        </a:lnSpc>
                        <a:spcBef>
                          <a:spcPts val="398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2500GHz (20nm)</a:t>
                      </a:r>
                      <a:endParaRPr lang="ru-RU" sz="1600" b="0" strike="noStrike" spc="0">
                        <a:latin typeface="Arial"/>
                      </a:endParaRPr>
                    </a:p>
                  </a:txBody>
                  <a:tcPr marL="90000" marR="90000" marT="45720" marB="4572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93000"/>
                        </a:lnSpc>
                        <a:spcBef>
                          <a:spcPts val="398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100 GHz (0.8nm)</a:t>
                      </a:r>
                      <a:endParaRPr lang="ru-RU" sz="1600" b="0" strike="noStrike" spc="0">
                        <a:latin typeface="Arial"/>
                      </a:endParaRPr>
                    </a:p>
                  </a:txBody>
                  <a:tcPr marL="90000" marR="90000" marT="45720" marB="45720">
                    <a:lnL w="5760" algn="ctr">
                      <a:solidFill>
                        <a:srgbClr val="000000"/>
                      </a:solidFill>
                    </a:lnL>
                    <a:lnR w="1368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7080">
                <a:tc>
                  <a:txBody>
                    <a:bodyPr/>
                    <a:p>
                      <a:pPr algn="ctr">
                        <a:lnSpc>
                          <a:spcPct val="93000"/>
                        </a:lnSpc>
                        <a:spcBef>
                          <a:spcPts val="398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ru-RU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Throughput capacity</a:t>
                      </a:r>
                      <a:endParaRPr lang="ru-RU" sz="1600" b="0" strike="noStrike" spc="0">
                        <a:latin typeface="Arial"/>
                      </a:endParaRPr>
                    </a:p>
                  </a:txBody>
                  <a:tcPr marL="90000" marR="90000" marT="45720" marB="45720">
                    <a:lnL w="1368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93000"/>
                        </a:lnSpc>
                        <a:spcBef>
                          <a:spcPts val="398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20 – 40 Gbps</a:t>
                      </a:r>
                      <a:endParaRPr lang="ru-RU" sz="1600" b="0" strike="noStrike" spc="0">
                        <a:latin typeface="Arial"/>
                      </a:endParaRPr>
                    </a:p>
                  </a:txBody>
                  <a:tcPr marL="90000" marR="90000" marT="45720" marB="4572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93000"/>
                        </a:lnSpc>
                        <a:spcBef>
                          <a:spcPts val="398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100 – 1000 Gbps</a:t>
                      </a:r>
                      <a:endParaRPr lang="ru-RU" sz="1600" b="0" strike="noStrike" spc="0">
                        <a:latin typeface="Arial"/>
                      </a:endParaRPr>
                    </a:p>
                  </a:txBody>
                  <a:tcPr marL="90000" marR="90000" marT="45720" marB="45720">
                    <a:lnL w="5760" algn="ctr">
                      <a:solidFill>
                        <a:srgbClr val="000000"/>
                      </a:solidFill>
                    </a:lnL>
                    <a:lnR w="1368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500" b="1" strike="noStrike" spc="0">
                <a:solidFill>
                  <a:srgbClr val="330066"/>
                </a:solidFill>
                <a:latin typeface="Arial"/>
              </a:rPr>
              <a:t>Repeaters and hubs (now obsolete)</a:t>
            </a:r>
            <a:endParaRPr lang="ru-RU" sz="35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Work on </a:t>
            </a:r>
            <a:r>
              <a:rPr lang="ru-RU" sz="3000" b="0" strike="noStrike" spc="0">
                <a:solidFill>
                  <a:srgbClr val="FF0000"/>
                </a:solidFill>
                <a:latin typeface="Arial"/>
              </a:rPr>
              <a:t>physical address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 layer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Repeaters are used to amplify the signal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Hubs are designed to combine multiple Ethernet devices into a single network segment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Repeat incoming frame</a:t>
            </a:r>
            <a:br>
              <a:rPr/>
            </a:b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to all active ports</a:t>
            </a:r>
            <a:endParaRPr lang="ru-RU" sz="30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5518080" y="4797360"/>
            <a:ext cx="610920" cy="283680"/>
          </a:xfrm>
          <a:prstGeom prst="rect">
            <a:avLst/>
          </a:prstGeom>
          <a:solidFill>
            <a:srgbClr val="3300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3360" tIns="25200" rIns="63360" bIns="25200">
            <a:spAutoFit/>
          </a:bodyPr>
          <a:p>
            <a:pPr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800" b="1" strike="noStrike" spc="0">
                <a:solidFill>
                  <a:srgbClr val="FFFFFF"/>
                </a:solidFill>
                <a:latin typeface="Arial"/>
              </a:rPr>
              <a:t>host</a:t>
            </a:r>
            <a:endParaRPr lang="ru-RU" sz="1800" b="0" strike="noStrike" spc="0">
              <a:latin typeface="Arial"/>
            </a:endParaRPr>
          </a:p>
        </p:txBody>
      </p:sp>
      <p:sp>
        <p:nvSpPr>
          <p:cNvPr id="7" name="Line 4" hidden="0"/>
          <p:cNvSpPr/>
          <p:nvPr isPhoto="0" userDrawn="0"/>
        </p:nvSpPr>
        <p:spPr bwMode="auto">
          <a:xfrm>
            <a:off x="5813279" y="5087880"/>
            <a:ext cx="1147680" cy="774720"/>
          </a:xfrm>
          <a:prstGeom prst="line">
            <a:avLst/>
          </a:prstGeom>
          <a:ln w="12600">
            <a:solidFill>
              <a:srgbClr val="CC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5" hidden="0"/>
          <p:cNvSpPr/>
          <p:nvPr isPhoto="0" userDrawn="0"/>
        </p:nvSpPr>
        <p:spPr bwMode="auto">
          <a:xfrm>
            <a:off x="6431038" y="4797360"/>
            <a:ext cx="610920" cy="283680"/>
          </a:xfrm>
          <a:prstGeom prst="rect">
            <a:avLst/>
          </a:prstGeom>
          <a:solidFill>
            <a:srgbClr val="3300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3360" tIns="25200" rIns="63360" bIns="25200">
            <a:spAutoFit/>
          </a:bodyPr>
          <a:p>
            <a:pPr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800" b="1" strike="noStrike" spc="0">
                <a:solidFill>
                  <a:srgbClr val="FFFFFF"/>
                </a:solidFill>
                <a:latin typeface="Arial"/>
              </a:rPr>
              <a:t>host</a:t>
            </a:r>
            <a:endParaRPr lang="ru-RU" sz="1800" b="0" strike="noStrike" spc="0">
              <a:latin typeface="Arial"/>
            </a:endParaRPr>
          </a:p>
        </p:txBody>
      </p:sp>
      <p:sp>
        <p:nvSpPr>
          <p:cNvPr id="9" name="Line 6" hidden="0"/>
          <p:cNvSpPr/>
          <p:nvPr isPhoto="0" userDrawn="0"/>
        </p:nvSpPr>
        <p:spPr bwMode="auto">
          <a:xfrm>
            <a:off x="6725880" y="5087880"/>
            <a:ext cx="311400" cy="774720"/>
          </a:xfrm>
          <a:prstGeom prst="line">
            <a:avLst/>
          </a:prstGeom>
          <a:ln w="12600">
            <a:solidFill>
              <a:srgbClr val="CC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7" hidden="0"/>
          <p:cNvSpPr/>
          <p:nvPr isPhoto="0" userDrawn="0"/>
        </p:nvSpPr>
        <p:spPr bwMode="auto">
          <a:xfrm>
            <a:off x="7343640" y="4797360"/>
            <a:ext cx="610920" cy="283680"/>
          </a:xfrm>
          <a:prstGeom prst="rect">
            <a:avLst/>
          </a:prstGeom>
          <a:solidFill>
            <a:srgbClr val="3300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3360" tIns="25200" rIns="63360" bIns="25200">
            <a:spAutoFit/>
          </a:bodyPr>
          <a:p>
            <a:pPr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800" b="1" strike="noStrike" spc="0">
                <a:solidFill>
                  <a:srgbClr val="FFFFFF"/>
                </a:solidFill>
                <a:latin typeface="Arial"/>
              </a:rPr>
              <a:t>host</a:t>
            </a:r>
            <a:endParaRPr lang="ru-RU" sz="1800" b="0" strike="noStrike" spc="0">
              <a:latin typeface="Arial"/>
            </a:endParaRPr>
          </a:p>
        </p:txBody>
      </p:sp>
      <p:sp>
        <p:nvSpPr>
          <p:cNvPr id="11" name="Line 8" hidden="0"/>
          <p:cNvSpPr/>
          <p:nvPr isPhoto="0" userDrawn="0"/>
        </p:nvSpPr>
        <p:spPr bwMode="auto">
          <a:xfrm flipH="1">
            <a:off x="7264080" y="5087880"/>
            <a:ext cx="378000" cy="849240"/>
          </a:xfrm>
          <a:prstGeom prst="line">
            <a:avLst/>
          </a:prstGeom>
          <a:ln w="12600">
            <a:solidFill>
              <a:srgbClr val="CC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9" hidden="0"/>
          <p:cNvSpPr/>
          <p:nvPr isPhoto="0" userDrawn="0"/>
        </p:nvSpPr>
        <p:spPr bwMode="auto">
          <a:xfrm>
            <a:off x="8258038" y="4797360"/>
            <a:ext cx="610920" cy="283680"/>
          </a:xfrm>
          <a:prstGeom prst="rect">
            <a:avLst/>
          </a:prstGeom>
          <a:solidFill>
            <a:srgbClr val="3300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3360" tIns="25200" rIns="63360" bIns="25200">
            <a:spAutoFit/>
          </a:bodyPr>
          <a:p>
            <a:pPr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800" b="1" strike="noStrike" spc="0">
                <a:solidFill>
                  <a:srgbClr val="FFFFFF"/>
                </a:solidFill>
                <a:latin typeface="Arial"/>
              </a:rPr>
              <a:t>host</a:t>
            </a:r>
            <a:endParaRPr lang="ru-RU" sz="1800" b="0" strike="noStrike" spc="0">
              <a:latin typeface="Arial"/>
            </a:endParaRPr>
          </a:p>
        </p:txBody>
      </p:sp>
      <p:sp>
        <p:nvSpPr>
          <p:cNvPr id="13" name="Line 10" hidden="0"/>
          <p:cNvSpPr/>
          <p:nvPr isPhoto="0" userDrawn="0"/>
        </p:nvSpPr>
        <p:spPr bwMode="auto">
          <a:xfrm flipH="1">
            <a:off x="7264080" y="5087880"/>
            <a:ext cx="1290600" cy="849240"/>
          </a:xfrm>
          <a:prstGeom prst="line">
            <a:avLst/>
          </a:prstGeom>
          <a:ln w="12600">
            <a:solidFill>
              <a:srgbClr val="CC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1" hidden="0"/>
          <p:cNvSpPr/>
          <p:nvPr isPhoto="0" userDrawn="0"/>
        </p:nvSpPr>
        <p:spPr bwMode="auto">
          <a:xfrm>
            <a:off x="6888240" y="5786279"/>
            <a:ext cx="572760" cy="283680"/>
          </a:xfrm>
          <a:prstGeom prst="rect">
            <a:avLst/>
          </a:prstGeom>
          <a:solidFill>
            <a:srgbClr val="3300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3360" tIns="25200" rIns="63360" bIns="25200">
            <a:spAutoFit/>
          </a:bodyPr>
          <a:p>
            <a:pPr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800" b="1" strike="noStrike" spc="0">
                <a:solidFill>
                  <a:srgbClr val="FFFFFF"/>
                </a:solidFill>
                <a:latin typeface="Arial"/>
              </a:rPr>
              <a:t>Hub</a:t>
            </a:r>
            <a:endParaRPr lang="ru-RU" sz="1800" b="0" strike="noStrike" spc="0">
              <a:latin typeface="Arial"/>
            </a:endParaRPr>
          </a:p>
        </p:txBody>
      </p:sp>
      <p:sp>
        <p:nvSpPr>
          <p:cNvPr id="15" name="CustomShape 1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87412CA3-D70E-242B-8E34-25E17C574CDA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Switches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571758"/>
            <a:ext cx="8229240" cy="50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They work on </a:t>
            </a:r>
            <a:r>
              <a:rPr lang="ru-RU" sz="3000" b="0" strike="noStrike" spc="0">
                <a:solidFill>
                  <a:srgbClr val="FF0000"/>
                </a:solidFill>
                <a:latin typeface="Arial"/>
              </a:rPr>
              <a:t>Data link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 layer!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Unlike a hub, a switch only transmits data directly to the recipient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If the network is busy, the frame is not lost, but waits in the switch buffer. This way, no collisions occur. 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The switch can be managed by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web interface</a:t>
            </a:r>
            <a:endParaRPr lang="ru-RU" sz="3000" b="0" strike="noStrike" spc="0"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749"/>
              </a:spcBef>
              <a:tabLst>
                <a:tab pos="0" algn="l"/>
              </a:tabLst>
              <a:defRPr/>
            </a:pPr>
            <a:endParaRPr lang="ru-RU" sz="30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AD15C156-9B32-59E7-D451-0BDC19AF2B99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Manchester Code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10A0ACA-DA34-4348-9F82-790105405F74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6" name="" hidden="0"/>
          <p:cNvSpPr/>
          <p:nvPr isPhoto="0" userDrawn="0"/>
        </p:nvSpPr>
        <p:spPr bwMode="auto">
          <a:xfrm>
            <a:off x="4444560" y="3899316"/>
            <a:ext cx="254916" cy="2438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2349777"/>
            <a:ext cx="9144000" cy="3251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Switches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DC93A10B-3DF6-4630-82CC-F60CB3D5C8D1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pic>
        <p:nvPicPr>
          <p:cNvPr id="6" name="Picture 3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4714920" y="4214880"/>
            <a:ext cx="4142880" cy="2285640"/>
          </a:xfrm>
          <a:prstGeom prst="rect">
            <a:avLst/>
          </a:prstGeom>
          <a:ln>
            <a:noFill/>
          </a:ln>
        </p:spPr>
      </p:pic>
      <p:pic>
        <p:nvPicPr>
          <p:cNvPr id="7" name="Picture 4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4494240" y="1500120"/>
            <a:ext cx="4649400" cy="2428559"/>
          </a:xfrm>
          <a:prstGeom prst="rect">
            <a:avLst/>
          </a:prstGeom>
          <a:ln>
            <a:noFill/>
          </a:ln>
        </p:spPr>
      </p:pic>
      <p:pic>
        <p:nvPicPr>
          <p:cNvPr id="8" name="Picture 5" descr="" hidden="0"/>
          <p:cNvPicPr/>
          <p:nvPr isPhoto="0" userDrawn="0"/>
        </p:nvPicPr>
        <p:blipFill>
          <a:blip r:embed="rId4"/>
          <a:stretch/>
        </p:blipFill>
        <p:spPr bwMode="auto">
          <a:xfrm>
            <a:off x="214200" y="2357280"/>
            <a:ext cx="4357440" cy="307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316079" y="778854"/>
            <a:ext cx="6781320" cy="21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4800" b="1" strike="noStrike" spc="0">
                <a:solidFill>
                  <a:srgbClr val="330066"/>
                </a:solidFill>
                <a:latin typeface="Arial"/>
              </a:rPr>
              <a:t>LAN Technologies</a:t>
            </a:r>
            <a:endParaRPr lang="ru-RU" sz="48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452B1593-CB67-DE00-F0EC-FFB93E530A7B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pic>
        <p:nvPicPr>
          <p:cNvPr id="6" name="Picture 3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4500720" y="3143160"/>
            <a:ext cx="2666518" cy="1999800"/>
          </a:xfrm>
          <a:prstGeom prst="rect">
            <a:avLst/>
          </a:prstGeom>
          <a:ln>
            <a:noFill/>
          </a:ln>
        </p:spPr>
      </p:pic>
      <p:pic>
        <p:nvPicPr>
          <p:cNvPr id="7" name="Picture 4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214200" y="3786120"/>
            <a:ext cx="2428559" cy="2909518"/>
          </a:xfrm>
          <a:prstGeom prst="rect">
            <a:avLst/>
          </a:prstGeom>
          <a:ln>
            <a:noFill/>
          </a:ln>
        </p:spPr>
      </p:pic>
      <p:sp>
        <p:nvSpPr>
          <p:cNvPr id="8" name="CustomShape 3" hidden="0"/>
          <p:cNvSpPr/>
          <p:nvPr isPhoto="0" userDrawn="0"/>
        </p:nvSpPr>
        <p:spPr bwMode="auto">
          <a:xfrm>
            <a:off x="4572000" y="5429160"/>
            <a:ext cx="2642796" cy="581315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200" b="1" strike="noStrike" spc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b="1" strike="noStrike" spc="0">
                <a:solidFill>
                  <a:srgbClr val="000000"/>
                </a:solidFill>
                <a:latin typeface="Arial"/>
              </a:rPr>
              <a:t>IEEE 802.11</a:t>
            </a:r>
            <a:endParaRPr lang="ru-RU" sz="32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WiFi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. General principles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24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Data is transmitted over a radio channel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24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Speed 54 Mbps/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c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 (for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IEEE 802.11g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)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24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Two operating modes:</a:t>
            </a:r>
            <a:endParaRPr lang="ru-RU" sz="3000" b="0" strike="noStrike" spc="0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240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with an access point (infrastructure mode)</a:t>
            </a:r>
            <a:endParaRPr lang="ru-RU" sz="2600" b="0" strike="noStrike" spc="0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240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without an access point (</a:t>
            </a: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ad-hoc</a:t>
            </a: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)</a:t>
            </a:r>
            <a:endParaRPr lang="ru-RU" sz="26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24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Media Access Protocol: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CSMA/CA</a:t>
            </a:r>
            <a:endParaRPr lang="ru-RU" sz="30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3883EE2A-C5A1-0EE7-CB3B-C6EA9A2425C1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Infrastructure mode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The access point acts as a bridge between the wireless and wired networks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Every 0.1 s with a signal packet, it transmits its network identifier (SSID)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If two access points with identical SSIDs are in range, the program can choose between them based on signal strength data</a:t>
            </a:r>
            <a:endParaRPr lang="ru-RU" sz="30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B682A92A-BEF0-8B7D-71F0-6D13ACC699AA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900" b="1" i="0" u="none" strike="noStrike" cap="none" spc="0">
                <a:solidFill>
                  <a:srgbClr val="330066"/>
                </a:solidFill>
                <a:latin typeface="Arial"/>
                <a:ea typeface="Arial"/>
                <a:cs typeface="Arial"/>
              </a:rPr>
              <a:t>WiFi 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Standards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41280" indent="-340920">
              <a:lnSpc>
                <a:spcPct val="100000"/>
              </a:lnSpc>
              <a:spcBef>
                <a:spcPts val="179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IEEE 802.11 - initial 1 Mbit/s and 2 Mbit/s (1997)</a:t>
            </a:r>
            <a:endParaRPr lang="ru-RU" sz="3000" b="0" strike="noStrike" spc="0"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179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IEEE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802.11a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  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54 Mbit/s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DSSS</a:t>
            </a:r>
            <a:endParaRPr lang="ru-RU" sz="3000" b="0" strike="noStrike" spc="0"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179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IEEE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802.11b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  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11 Mbit/s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OFDM</a:t>
            </a:r>
            <a:endParaRPr lang="ru-RU" sz="3000" b="0" strike="noStrike" spc="0"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179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IEEE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802.11g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  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54 Mbit/s</a:t>
            </a:r>
            <a:endParaRPr lang="ru-RU" sz="3000" b="0" strike="noStrike" spc="0"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179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IEEE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802.11n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  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600 Mbit/s</a:t>
            </a:r>
            <a:endParaRPr lang="ru-RU" sz="30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0E711856-66CA-FC3B-EF65-C95ABCD40824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900" b="1" i="0" u="none" strike="noStrike" cap="none" spc="0">
                <a:solidFill>
                  <a:srgbClr val="330066"/>
                </a:solidFill>
                <a:latin typeface="Arial"/>
                <a:ea typeface="Arial"/>
                <a:cs typeface="Arial"/>
              </a:rPr>
              <a:t>Extended Service Set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 (ESS) Scheme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33057A26-D754-631F-C52A-BB1DF41C6644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rcRect l="0" t="0" r="16486" b="40538"/>
          <a:stretch/>
        </p:blipFill>
        <p:spPr bwMode="auto">
          <a:xfrm flipH="0" flipV="0">
            <a:off x="250754" y="1476374"/>
            <a:ext cx="8680605" cy="4635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Data Encryption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142920" y="1500120"/>
            <a:ext cx="8543520" cy="50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94383" indent="-394023">
              <a:lnSpc>
                <a:spcPct val="100000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Wired Equivalent Privacy (</a:t>
            </a:r>
            <a:r>
              <a:rPr lang="en-US" sz="2800" b="0" u="sng" strike="noStrike" spc="0">
                <a:solidFill>
                  <a:srgbClr val="FF0000"/>
                </a:solidFill>
                <a:latin typeface="Arial"/>
              </a:rPr>
              <a:t>WEP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)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 - first standard (key: 5 or 13 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ASCII-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characters) – is not strong enough for cryptography</a:t>
            </a:r>
            <a:endParaRPr lang="ru-RU" sz="2800" b="0" strike="noStrike" spc="0">
              <a:latin typeface="Arial"/>
            </a:endParaRPr>
          </a:p>
          <a:p>
            <a:pPr marL="394383" indent="-394023">
              <a:lnSpc>
                <a:spcPct val="100000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Wi-Fi Protected Access (</a:t>
            </a:r>
            <a:r>
              <a:rPr lang="en-US" sz="2800" b="0" u="sng" strike="noStrike" spc="0">
                <a:solidFill>
                  <a:srgbClr val="FF0000"/>
                </a:solidFill>
                <a:latin typeface="Arial"/>
              </a:rPr>
              <a:t>WPA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)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 - includes 802.1x, TKIP protocols, 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MIC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 and the encryption standard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0">
                <a:solidFill>
                  <a:srgbClr val="FF0000"/>
                </a:solidFill>
                <a:latin typeface="Arial"/>
              </a:rPr>
              <a:t>AES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(Advanced Encryption Standard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 - in WPA2)</a:t>
            </a:r>
            <a:endParaRPr lang="ru-RU" sz="2800" b="0" strike="noStrike" spc="0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0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802.1x - user authentication protocol (requires a special </a:t>
            </a:r>
            <a:r>
              <a:rPr lang="en-US" sz="2400" b="0" strike="noStrike" spc="0">
                <a:solidFill>
                  <a:srgbClr val="000000"/>
                </a:solidFill>
                <a:latin typeface="Arial"/>
              </a:rPr>
              <a:t>RADIUS </a:t>
            </a: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server)</a:t>
            </a:r>
            <a:endParaRPr lang="ru-RU" sz="2400" b="0" strike="noStrike" spc="0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0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TKIP (Temporary Key Integrity Protocol) - dynamic encryption keys (change very frequently)</a:t>
            </a:r>
            <a:endParaRPr lang="ru-RU" sz="2400" b="0" strike="noStrike" spc="0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0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2400" b="0" strike="noStrike" spc="0">
                <a:solidFill>
                  <a:srgbClr val="000000"/>
                </a:solidFill>
                <a:latin typeface="Arial"/>
              </a:rPr>
              <a:t>MIC</a:t>
            </a: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 - </a:t>
            </a:r>
            <a:r>
              <a:rPr lang="en-US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Message Integrity Check</a:t>
            </a: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 (to prevent changes of data by hackers)</a:t>
            </a:r>
            <a:endParaRPr lang="ru-RU" sz="24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39040DA9-624E-F90E-8AFB-566ABA07D557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714240" y="466560"/>
            <a:ext cx="7500600" cy="74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4800" b="1" strike="noStrike" spc="0">
                <a:solidFill>
                  <a:srgbClr val="330066"/>
                </a:solidFill>
                <a:latin typeface="Arial"/>
              </a:rPr>
              <a:t>MIMO</a:t>
            </a:r>
            <a:endParaRPr lang="ru-RU" sz="48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5BDFA732-E05F-8383-F793-0C3FF874D45C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pic>
        <p:nvPicPr>
          <p:cNvPr id="6" name="Picture 3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2571840" y="1285920"/>
            <a:ext cx="3534840" cy="2071440"/>
          </a:xfrm>
          <a:prstGeom prst="rect">
            <a:avLst/>
          </a:prstGeom>
          <a:ln>
            <a:noFill/>
          </a:ln>
        </p:spPr>
      </p:pic>
      <p:pic>
        <p:nvPicPr>
          <p:cNvPr id="7" name="Picture 4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2111400" y="3643200"/>
            <a:ext cx="4674960" cy="32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MIMO – Multiple Input Multiple Output 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327F91EF-70A4-6C13-ED66-8F25AAEEA3C1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6" name="CustomShape 2" hidden="0"/>
          <p:cNvSpPr/>
          <p:nvPr isPhoto="0" userDrawn="0"/>
        </p:nvSpPr>
        <p:spPr bwMode="auto">
          <a:xfrm>
            <a:off x="142920" y="1500120"/>
            <a:ext cx="8543520" cy="50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94382" indent="-394022">
              <a:lnSpc>
                <a:spcPct val="100000"/>
              </a:lnSpc>
              <a:spcBef>
                <a:spcPts val="698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8" algn="l"/>
              </a:tabLst>
              <a:defRPr/>
            </a:pPr>
            <a:r>
              <a:rPr lang="ru-RU" sz="2600" b="0" strike="noStrike" spc="0">
                <a:latin typeface="Arial"/>
              </a:rPr>
              <a:t> </a:t>
            </a:r>
            <a:r>
              <a:rPr lang="ru-RU" sz="2600" b="1" i="0" u="none" strike="noStrike" cap="none" spc="0">
                <a:solidFill>
                  <a:srgbClr val="FF0000"/>
                </a:solidFill>
                <a:latin typeface="Arial"/>
                <a:ea typeface="Arial"/>
                <a:cs typeface="Arial"/>
              </a:rPr>
              <a:t>Precoding </a:t>
            </a:r>
            <a:r>
              <a:rPr lang="ru-RU" sz="2600" b="0" i="0" u="none" strike="noStrike" cap="none" spc="0">
                <a:latin typeface="Arial"/>
                <a:ea typeface="Arial"/>
                <a:cs typeface="Arial"/>
              </a:rPr>
              <a:t>- multi-stream beamforming. </a:t>
            </a:r>
            <a:r>
              <a:rPr lang="ru-RU" sz="2600" b="0" i="0" u="none" strike="noStrike" cap="none" spc="0">
                <a:latin typeface="Arial"/>
                <a:ea typeface="Arial"/>
                <a:cs typeface="Arial"/>
              </a:rPr>
              <a:t>The same signal is emitted from each of the transmit antennas with appropriate phase and gain weighting such that the signal power is maximized at the receiver input</a:t>
            </a:r>
            <a:endParaRPr lang="ru-RU" sz="2600" b="0" i="0" u="none" strike="noStrike" cap="none" spc="0">
              <a:latin typeface="Arial"/>
              <a:ea typeface="Arial"/>
              <a:cs typeface="Arial"/>
            </a:endParaRPr>
          </a:p>
          <a:p>
            <a:pPr marL="394382" indent="-394022">
              <a:lnSpc>
                <a:spcPct val="100000"/>
              </a:lnSpc>
              <a:spcBef>
                <a:spcPts val="698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8" algn="l"/>
              </a:tabLst>
              <a:defRPr/>
            </a:pPr>
            <a:r>
              <a:rPr lang="ru-RU" sz="2600" b="1" i="0" u="none" strike="noStrike" cap="none" spc="0">
                <a:solidFill>
                  <a:srgbClr val="FF0000"/>
                </a:solidFill>
                <a:latin typeface="Arial"/>
                <a:ea typeface="Arial"/>
                <a:cs typeface="Arial"/>
              </a:rPr>
              <a:t>Spatial multiplexing</a:t>
            </a:r>
            <a:r>
              <a:rPr lang="ru-RU" sz="2600" b="0" i="0" u="none" strike="noStrike" cap="none" spc="0">
                <a:latin typeface="Arial"/>
                <a:ea typeface="Arial"/>
                <a:cs typeface="Arial"/>
              </a:rPr>
              <a:t> - </a:t>
            </a:r>
            <a:r>
              <a:rPr lang="ru-RU" sz="2600" b="0" i="0" u="none" strike="noStrike" cap="none" spc="0">
                <a:latin typeface="Arial"/>
                <a:ea typeface="Arial"/>
                <a:cs typeface="Arial"/>
              </a:rPr>
              <a:t>a high-rate signal is split into multiple lower-rate streams and each stream is transmitted from a different transmit antenna in the same frequency channel</a:t>
            </a:r>
            <a:endParaRPr lang="ru-RU" sz="2600" b="0" i="0" u="none" strike="noStrike" cap="none" spc="0">
              <a:latin typeface="Arial"/>
              <a:ea typeface="Arial"/>
              <a:cs typeface="Arial"/>
            </a:endParaRPr>
          </a:p>
          <a:p>
            <a:pPr marL="394382" indent="-394022">
              <a:lnSpc>
                <a:spcPct val="100000"/>
              </a:lnSpc>
              <a:spcBef>
                <a:spcPts val="698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8" algn="l"/>
              </a:tabLst>
              <a:defRPr/>
            </a:pPr>
            <a:r>
              <a:rPr lang="ru-RU" sz="2600" b="1" i="0" u="none" strike="noStrike" cap="none" spc="0">
                <a:solidFill>
                  <a:srgbClr val="FF0000"/>
                </a:solidFill>
                <a:latin typeface="Arial"/>
                <a:ea typeface="Arial"/>
                <a:cs typeface="Arial"/>
              </a:rPr>
              <a:t>Diversity coding</a:t>
            </a:r>
            <a:r>
              <a:rPr lang="ru-RU" sz="2600" b="0" i="0" u="none" strike="noStrike" cap="none" spc="0">
                <a:latin typeface="Arial"/>
                <a:ea typeface="Arial"/>
                <a:cs typeface="Arial"/>
              </a:rPr>
              <a:t> - </a:t>
            </a:r>
            <a:r>
              <a:rPr lang="ru-RU" sz="2600" b="0" i="0" u="none" strike="noStrike" cap="none" spc="0">
                <a:latin typeface="Arial"/>
                <a:ea typeface="Arial"/>
                <a:cs typeface="Arial"/>
              </a:rPr>
              <a:t>a single stream is transmitted, but the signal is coded using techniques called space-time coding. The signal is emitted from each of the transmit antennas with full or near orthogonal coding</a:t>
            </a:r>
            <a:endParaRPr lang="ru-RU" sz="26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MIMO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 (</a:t>
            </a:r>
            <a:r>
              <a:rPr lang="ru-RU" sz="3900" b="1" i="0" u="none" strike="noStrike" cap="none" spc="0">
                <a:solidFill>
                  <a:srgbClr val="330066"/>
                </a:solidFill>
                <a:latin typeface="Arial"/>
                <a:ea typeface="Arial"/>
                <a:cs typeface="Arial"/>
              </a:rPr>
              <a:t>Diversity coding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) 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D7FEFA71-D19C-F75D-8578-56A873E8CEC3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pic>
        <p:nvPicPr>
          <p:cNvPr id="6" name="Picture 3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704878" y="2071800"/>
            <a:ext cx="7724520" cy="357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900" b="1" i="0" u="none" strike="noStrike" cap="none" spc="0">
                <a:solidFill>
                  <a:srgbClr val="330066"/>
                </a:solidFill>
                <a:latin typeface="Arial"/>
                <a:ea typeface="Arial"/>
                <a:cs typeface="Arial"/>
              </a:rPr>
              <a:t>Ethernet 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Frame Format 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876056B-50E7-4D6F-9588-4BB15F8C10DE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6" name="" hidden="0"/>
          <p:cNvSpPr/>
          <p:nvPr isPhoto="0" userDrawn="0"/>
        </p:nvSpPr>
        <p:spPr bwMode="auto">
          <a:xfrm>
            <a:off x="4444560" y="3508947"/>
            <a:ext cx="254916" cy="2438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7" name="" hidden="0"/>
          <p:cNvSpPr/>
          <p:nvPr isPhoto="0" userDrawn="0"/>
        </p:nvSpPr>
        <p:spPr bwMode="auto">
          <a:xfrm>
            <a:off x="4444560" y="3352799"/>
            <a:ext cx="254916" cy="2438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89419" y="2779922"/>
            <a:ext cx="8720358" cy="1982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MIMO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BF061CA0-0937-431B-558C-B3837D7521BF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pic>
        <p:nvPicPr>
          <p:cNvPr id="6" name="Picture 3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00080" y="1857240"/>
            <a:ext cx="8961120" cy="414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285840" y="115920"/>
            <a:ext cx="731016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AMS – Adaptive MIMO Switch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925440BC-A684-0601-119F-C679819429F0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pic>
        <p:nvPicPr>
          <p:cNvPr id="6" name="Picture 3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30320" y="2214720"/>
            <a:ext cx="8799120" cy="338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WiMAX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500120"/>
            <a:ext cx="8229240" cy="463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41280" indent="-340920">
              <a:lnSpc>
                <a:spcPct val="100000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2800" b="0" strike="noStrike" spc="0">
                <a:solidFill>
                  <a:srgbClr val="FF0000"/>
                </a:solidFill>
                <a:latin typeface="Arial"/>
              </a:rPr>
              <a:t>W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orldwide </a:t>
            </a:r>
            <a:r>
              <a:rPr lang="en-US" sz="2800" b="0" strike="noStrike" spc="0">
                <a:solidFill>
                  <a:srgbClr val="FF0000"/>
                </a:solidFill>
                <a:latin typeface="Arial"/>
              </a:rPr>
              <a:t>I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nteroperability for </a:t>
            </a:r>
            <a:r>
              <a:rPr lang="en-US" sz="2800" b="0" strike="noStrike" spc="0">
                <a:solidFill>
                  <a:srgbClr val="FF0000"/>
                </a:solidFill>
                <a:latin typeface="Arial"/>
              </a:rPr>
              <a:t>M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icrowave </a:t>
            </a:r>
            <a:r>
              <a:rPr lang="en-US" sz="2800" b="0" strike="noStrike" spc="0">
                <a:solidFill>
                  <a:srgbClr val="FF0000"/>
                </a:solidFill>
                <a:latin typeface="Arial"/>
              </a:rPr>
              <a:t>A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ccess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 – standard 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IEEE 802.16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 wireless connection </a:t>
            </a:r>
            <a:r>
              <a:rPr lang="ru-RU" sz="2800" b="0" strike="noStrike" spc="0">
                <a:solidFill>
                  <a:srgbClr val="FF0000"/>
                </a:solidFill>
                <a:latin typeface="Arial"/>
              </a:rPr>
              <a:t>far away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 activities (10 km)</a:t>
            </a:r>
            <a:endParaRPr lang="ru-RU" sz="2800" b="0" strike="noStrike" spc="0"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Problem 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CSMA/CA – 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more remote subscribers are less likely to transmit the packet to the access point</a:t>
            </a:r>
            <a:endParaRPr lang="ru-RU" sz="2800" b="0" strike="noStrike" spc="0"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Output – use 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TDMA</a:t>
            </a:r>
            <a:endParaRPr lang="ru-RU" sz="2800" b="0" strike="noStrike" spc="0"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For user groups </a:t>
            </a:r>
            <a:br>
              <a:rPr/>
            </a:b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possible use of </a:t>
            </a:r>
            <a:br>
              <a:rPr/>
            </a:b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FDMA</a:t>
            </a:r>
            <a:endParaRPr lang="ru-RU" sz="28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273A24EA-BDE7-A1C1-6ED3-258F4F25C911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pic>
        <p:nvPicPr>
          <p:cNvPr id="7" name="Picture 4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6286680" y="4429080"/>
            <a:ext cx="2666518" cy="199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WiMAX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. Kinds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41280" indent="-340920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802.16d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- fixed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WiMAX</a:t>
            </a:r>
            <a:endParaRPr lang="ru-RU" sz="3000" b="0" strike="noStrike" spc="0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fixed modems, PCMCIA cards for laptops</a:t>
            </a:r>
            <a:endParaRPr lang="ru-RU" sz="2600" b="0" strike="noStrike" spc="0"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749"/>
              </a:spcBef>
              <a:tabLst>
                <a:tab pos="0" algn="l"/>
              </a:tabLst>
              <a:defRPr/>
            </a:pPr>
            <a:endParaRPr lang="ru-RU" sz="2600" b="0" strike="noStrike" spc="0"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802.16e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- mobile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WiMAX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(4G)</a:t>
            </a:r>
            <a:endParaRPr lang="ru-RU" sz="3000" b="0" strike="noStrike" spc="0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roaming is provided</a:t>
            </a:r>
            <a:endParaRPr lang="ru-RU" sz="2600" b="0" strike="noStrike" spc="0"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749"/>
              </a:spcBef>
              <a:tabLst>
                <a:tab pos="0" algn="l"/>
              </a:tabLst>
              <a:defRPr/>
            </a:pPr>
            <a:endParaRPr lang="ru-RU" sz="2600" b="0" strike="noStrike" spc="0"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Speed – up to 1 Gbit / s</a:t>
            </a:r>
            <a:endParaRPr lang="ru-RU" sz="30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590287BC-7BE3-601E-9698-8503CA7DDF94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316079" y="466560"/>
            <a:ext cx="6781320" cy="21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4800" b="1" strike="noStrike" spc="0">
                <a:solidFill>
                  <a:srgbClr val="330066"/>
                </a:solidFill>
                <a:latin typeface="Arial"/>
              </a:rPr>
              <a:t>Mobile network technologies</a:t>
            </a:r>
            <a:endParaRPr lang="ru-RU" sz="48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CF4E0B89-8CAA-974C-F8FB-F4BE16C8BF0E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pic>
        <p:nvPicPr>
          <p:cNvPr id="6" name="Picture 3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3214800" y="2857680"/>
            <a:ext cx="3785760" cy="378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Variety of standards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A6133657-FAB4-F822-A37B-A5C9ABDD5D31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pic>
        <p:nvPicPr>
          <p:cNvPr id="6" name="Picture 3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642960" y="1494000"/>
            <a:ext cx="8071920" cy="522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2840" y="1409758"/>
            <a:ext cx="755280" cy="4376520"/>
          </a:xfrm>
          <a:prstGeom prst="upArrow">
            <a:avLst>
              <a:gd name="adj1" fmla="val 50000"/>
              <a:gd name="adj2" fmla="val 135764"/>
            </a:avLst>
          </a:prstGeom>
          <a:gradFill>
            <a:gsLst>
              <a:gs pos="0">
                <a:srgbClr val="006600"/>
              </a:gs>
              <a:gs pos="100000">
                <a:srgbClr val="00CC00"/>
              </a:gs>
            </a:gsLst>
            <a:lin ang="5400000" scaled="1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2" hidden="0"/>
          <p:cNvSpPr/>
          <p:nvPr isPhoto="0" userDrawn="0"/>
        </p:nvSpPr>
        <p:spPr bwMode="auto">
          <a:xfrm>
            <a:off x="411120" y="1698480"/>
            <a:ext cx="669600" cy="4103280"/>
          </a:xfrm>
          <a:prstGeom prst="upArrow">
            <a:avLst>
              <a:gd name="adj1" fmla="val 50000"/>
              <a:gd name="adj2" fmla="val 153140"/>
            </a:avLst>
          </a:prstGeom>
          <a:solidFill>
            <a:srgbClr val="3300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3" hidden="0"/>
          <p:cNvSpPr/>
          <p:nvPr isPhoto="0" userDrawn="0"/>
        </p:nvSpPr>
        <p:spPr bwMode="auto">
          <a:xfrm>
            <a:off x="720720" y="1698480"/>
            <a:ext cx="669600" cy="4103280"/>
          </a:xfrm>
          <a:prstGeom prst="upArrow">
            <a:avLst>
              <a:gd name="adj1" fmla="val 50000"/>
              <a:gd name="adj2" fmla="val 153140"/>
            </a:avLst>
          </a:prstGeom>
          <a:gradFill>
            <a:gsLst>
              <a:gs pos="0">
                <a:srgbClr val="660066"/>
              </a:gs>
              <a:gs pos="100000">
                <a:srgbClr val="FF9999"/>
              </a:gs>
            </a:gsLst>
            <a:lin ang="5400000" scaled="1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4" hidden="0"/>
          <p:cNvSpPr/>
          <p:nvPr isPhoto="0" userDrawn="0"/>
        </p:nvSpPr>
        <p:spPr bwMode="auto">
          <a:xfrm>
            <a:off x="3745080" y="4576680"/>
            <a:ext cx="5254199" cy="108072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5" hidden="0"/>
          <p:cNvSpPr/>
          <p:nvPr isPhoto="0" userDrawn="0"/>
        </p:nvSpPr>
        <p:spPr bwMode="auto">
          <a:xfrm>
            <a:off x="3745080" y="2490840"/>
            <a:ext cx="5256000" cy="2085480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6" hidden="0"/>
          <p:cNvSpPr/>
          <p:nvPr isPhoto="0" userDrawn="0"/>
        </p:nvSpPr>
        <p:spPr bwMode="auto">
          <a:xfrm>
            <a:off x="1512720" y="2490840"/>
            <a:ext cx="2231640" cy="2088720"/>
          </a:xfrm>
          <a:prstGeom prst="rect">
            <a:avLst/>
          </a:prstGeom>
          <a:solidFill>
            <a:srgbClr val="00FFFF">
              <a:alpha val="6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7" hidden="0"/>
          <p:cNvSpPr/>
          <p:nvPr isPhoto="0" userDrawn="0"/>
        </p:nvSpPr>
        <p:spPr bwMode="auto">
          <a:xfrm>
            <a:off x="3745080" y="2992320"/>
            <a:ext cx="3816000" cy="129492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3300"/>
              </a:gs>
            </a:gsLst>
            <a:path path="rect"/>
          </a:gradFill>
          <a:ln w="9360">
            <a:solidFill>
              <a:srgbClr val="000000"/>
            </a:solidFill>
            <a:miter/>
          </a:ln>
          <a:effectLst>
            <a:outerShdw dist="153244" dir="2700000" rotWithShape="0" algn="ctr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" name="CustomShape 8" hidden="0"/>
          <p:cNvSpPr/>
          <p:nvPr isPhoto="0" userDrawn="0"/>
        </p:nvSpPr>
        <p:spPr bwMode="auto">
          <a:xfrm>
            <a:off x="1058760" y="1698480"/>
            <a:ext cx="669600" cy="4103280"/>
          </a:xfrm>
          <a:prstGeom prst="upArrow">
            <a:avLst>
              <a:gd name="adj1" fmla="val 50000"/>
              <a:gd name="adj2" fmla="val 153140"/>
            </a:avLst>
          </a:prstGeom>
          <a:gradFill>
            <a:gsLst>
              <a:gs pos="0">
                <a:srgbClr val="000099"/>
              </a:gs>
              <a:gs pos="100000">
                <a:srgbClr val="3366FF"/>
              </a:gs>
            </a:gsLst>
            <a:lin ang="5400000" scaled="1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9" hidden="0"/>
          <p:cNvSpPr/>
          <p:nvPr isPhoto="0" userDrawn="0"/>
        </p:nvSpPr>
        <p:spPr bwMode="auto">
          <a:xfrm>
            <a:off x="1208160" y="1984320"/>
            <a:ext cx="423360" cy="71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rot="5400000" vert="vert" wrap="none" lIns="46800" tIns="90000" rIns="46800" bIns="90000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FFFF00"/>
                </a:solidFill>
                <a:latin typeface="Arial"/>
              </a:rPr>
              <a:t>Range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13" name="CustomShape 10" hidden="0"/>
          <p:cNvSpPr/>
          <p:nvPr isPhoto="0" userDrawn="0"/>
        </p:nvSpPr>
        <p:spPr bwMode="auto">
          <a:xfrm>
            <a:off x="1224000" y="5369038"/>
            <a:ext cx="7919640" cy="555120"/>
          </a:xfrm>
          <a:prstGeom prst="rightArrow">
            <a:avLst>
              <a:gd name="adj1" fmla="val 60574"/>
              <a:gd name="adj2" fmla="val 91267"/>
            </a:avLst>
          </a:prstGeom>
          <a:gradFill>
            <a:gsLst>
              <a:gs pos="0">
                <a:srgbClr val="000099"/>
              </a:gs>
              <a:gs pos="100000">
                <a:srgbClr val="3366FF"/>
              </a:gs>
            </a:gsLst>
            <a:lin ang="10800000" scaled="1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1" hidden="0"/>
          <p:cNvSpPr/>
          <p:nvPr isPhoto="0" userDrawn="0"/>
        </p:nvSpPr>
        <p:spPr bwMode="auto">
          <a:xfrm>
            <a:off x="7596360" y="5442119"/>
            <a:ext cx="11142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FFFF00"/>
                </a:solidFill>
                <a:latin typeface="Arial"/>
              </a:rPr>
              <a:t>Data Rate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15" name="CustomShape 12" hidden="0"/>
          <p:cNvSpPr/>
          <p:nvPr isPhoto="0" userDrawn="0"/>
        </p:nvSpPr>
        <p:spPr bwMode="auto">
          <a:xfrm>
            <a:off x="2305080" y="3124080"/>
            <a:ext cx="651960" cy="100944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00FF00"/>
              </a:gs>
            </a:gsLst>
            <a:path path="rect"/>
          </a:gradFill>
          <a:ln w="9360">
            <a:solidFill>
              <a:srgbClr val="000000"/>
            </a:solidFill>
            <a:miter/>
          </a:ln>
          <a:effectLst>
            <a:outerShdw dist="153244" dir="2700000" rotWithShape="0" algn="ctr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" name="CustomShape 13" hidden="0"/>
          <p:cNvSpPr/>
          <p:nvPr isPhoto="0" userDrawn="0"/>
        </p:nvSpPr>
        <p:spPr bwMode="auto">
          <a:xfrm>
            <a:off x="3671280" y="5116680"/>
            <a:ext cx="86220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50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669999"/>
                </a:solidFill>
                <a:latin typeface="Arial"/>
              </a:rPr>
              <a:t>WiFi</a:t>
            </a:r>
            <a:endParaRPr lang="ru-RU" sz="1600" b="0" strike="noStrike" spc="0">
              <a:latin typeface="Arial"/>
            </a:endParaRPr>
          </a:p>
          <a:p>
            <a:pPr algn="ctr">
              <a:lnSpc>
                <a:spcPct val="50000"/>
              </a:lnSpc>
              <a:spcBef>
                <a:spcPts val="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200" b="1" strike="noStrike" spc="0">
                <a:solidFill>
                  <a:srgbClr val="669999"/>
                </a:solidFill>
                <a:latin typeface="Arial"/>
              </a:rPr>
              <a:t>802.11a/g</a:t>
            </a:r>
            <a:endParaRPr lang="ru-RU" sz="1200" b="0" strike="noStrike" spc="0">
              <a:latin typeface="Arial"/>
            </a:endParaRPr>
          </a:p>
        </p:txBody>
      </p:sp>
      <p:sp>
        <p:nvSpPr>
          <p:cNvPr id="17" name="CustomShape 14" hidden="0"/>
          <p:cNvSpPr/>
          <p:nvPr isPhoto="0" userDrawn="0"/>
        </p:nvSpPr>
        <p:spPr bwMode="auto">
          <a:xfrm>
            <a:off x="2162160" y="2908440"/>
            <a:ext cx="75528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50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669999"/>
                </a:solidFill>
                <a:latin typeface="Arial"/>
              </a:rPr>
              <a:t>UMTS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18" name="CustomShape 15" hidden="0"/>
          <p:cNvSpPr/>
          <p:nvPr isPhoto="0" userDrawn="0"/>
        </p:nvSpPr>
        <p:spPr bwMode="auto">
          <a:xfrm>
            <a:off x="2449440" y="4611600"/>
            <a:ext cx="1294920" cy="6156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669999"/>
              </a:gs>
            </a:gsLst>
            <a:path path="rect"/>
          </a:gradFill>
          <a:ln w="9360">
            <a:solidFill>
              <a:srgbClr val="000000"/>
            </a:solidFill>
            <a:miter/>
          </a:ln>
          <a:effectLst>
            <a:outerShdw dist="153244" dir="2700000" rotWithShape="0" algn="ctr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" name="CustomShape 16" hidden="0"/>
          <p:cNvSpPr/>
          <p:nvPr isPhoto="0" userDrawn="0"/>
        </p:nvSpPr>
        <p:spPr bwMode="auto">
          <a:xfrm>
            <a:off x="3021120" y="3124080"/>
            <a:ext cx="723600" cy="100944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00FF00"/>
              </a:gs>
            </a:gsLst>
            <a:path path="rect"/>
          </a:gradFill>
          <a:ln w="9360">
            <a:solidFill>
              <a:srgbClr val="000000"/>
            </a:solidFill>
            <a:miter/>
          </a:ln>
          <a:effectLst>
            <a:outerShdw dist="153244" dir="2700000" rotWithShape="0" algn="ctr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" name="CustomShape 17" hidden="0"/>
          <p:cNvSpPr/>
          <p:nvPr isPhoto="0" userDrawn="0"/>
        </p:nvSpPr>
        <p:spPr bwMode="auto">
          <a:xfrm>
            <a:off x="2817000" y="2908440"/>
            <a:ext cx="875878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50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669999"/>
                </a:solidFill>
                <a:latin typeface="Arial"/>
              </a:rPr>
              <a:t>HSDPA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21" name="CustomShape 18" hidden="0"/>
          <p:cNvSpPr/>
          <p:nvPr isPhoto="0" userDrawn="0"/>
        </p:nvSpPr>
        <p:spPr bwMode="auto">
          <a:xfrm>
            <a:off x="1875600" y="5010119"/>
            <a:ext cx="734399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50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669999"/>
                </a:solidFill>
                <a:latin typeface="Arial"/>
              </a:rPr>
              <a:t>WiFi</a:t>
            </a:r>
            <a:endParaRPr lang="ru-RU" sz="1600" b="0" strike="noStrike" spc="0">
              <a:latin typeface="Arial"/>
            </a:endParaRPr>
          </a:p>
          <a:p>
            <a:pPr algn="ctr">
              <a:lnSpc>
                <a:spcPct val="50000"/>
              </a:lnSpc>
              <a:spcBef>
                <a:spcPts val="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200" b="1" strike="noStrike" spc="0">
                <a:solidFill>
                  <a:srgbClr val="669999"/>
                </a:solidFill>
                <a:latin typeface="Arial"/>
              </a:rPr>
              <a:t>802.11b</a:t>
            </a:r>
            <a:endParaRPr lang="ru-RU" sz="1200" b="0" strike="noStrike" spc="0">
              <a:latin typeface="Arial"/>
            </a:endParaRPr>
          </a:p>
        </p:txBody>
      </p:sp>
      <p:sp>
        <p:nvSpPr>
          <p:cNvPr id="22" name="CustomShape 19" hidden="0"/>
          <p:cNvSpPr/>
          <p:nvPr isPhoto="0" userDrawn="0"/>
        </p:nvSpPr>
        <p:spPr bwMode="auto">
          <a:xfrm>
            <a:off x="1584360" y="3124080"/>
            <a:ext cx="649080" cy="100944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00FF00"/>
              </a:gs>
            </a:gsLst>
            <a:path path="rect"/>
          </a:gradFill>
          <a:ln w="9360">
            <a:solidFill>
              <a:srgbClr val="000000"/>
            </a:solidFill>
            <a:miter/>
          </a:ln>
          <a:effectLst>
            <a:outerShdw dist="153244" dir="2700000" rotWithShape="0" algn="ctr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" name="CustomShape 20" hidden="0"/>
          <p:cNvSpPr/>
          <p:nvPr isPhoto="0" userDrawn="0"/>
        </p:nvSpPr>
        <p:spPr bwMode="auto">
          <a:xfrm>
            <a:off x="1514520" y="2908440"/>
            <a:ext cx="75528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50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669999"/>
                </a:solidFill>
                <a:latin typeface="Arial"/>
              </a:rPr>
              <a:t>GPRS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24" name="CustomShape 21" hidden="0"/>
          <p:cNvSpPr/>
          <p:nvPr isPhoto="0" userDrawn="0"/>
        </p:nvSpPr>
        <p:spPr bwMode="auto">
          <a:xfrm>
            <a:off x="5691240" y="5442119"/>
            <a:ext cx="9918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FFFF00"/>
                </a:solidFill>
                <a:latin typeface="Arial"/>
              </a:rPr>
              <a:t>50M bps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25" name="CustomShape 22" hidden="0"/>
          <p:cNvSpPr/>
          <p:nvPr isPhoto="0" userDrawn="0"/>
        </p:nvSpPr>
        <p:spPr bwMode="auto">
          <a:xfrm>
            <a:off x="2268360" y="5492880"/>
            <a:ext cx="9918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FFFF00"/>
                </a:solidFill>
                <a:latin typeface="Arial"/>
              </a:rPr>
              <a:t>10M bps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26" name="CustomShape 23" hidden="0"/>
          <p:cNvSpPr/>
          <p:nvPr isPhoto="0" userDrawn="0"/>
        </p:nvSpPr>
        <p:spPr bwMode="auto">
          <a:xfrm>
            <a:off x="3168720" y="3557518"/>
            <a:ext cx="526680" cy="19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50000"/>
              </a:lnSpc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400" b="1" strike="noStrike" spc="0">
                <a:solidFill>
                  <a:srgbClr val="000000"/>
                </a:solidFill>
                <a:latin typeface="Arial"/>
              </a:rPr>
              <a:t>14M</a:t>
            </a:r>
            <a:endParaRPr lang="ru-RU" sz="1400" b="0" strike="noStrike" spc="0">
              <a:latin typeface="Arial"/>
            </a:endParaRPr>
          </a:p>
        </p:txBody>
      </p:sp>
      <p:sp>
        <p:nvSpPr>
          <p:cNvPr id="27" name="CustomShape 24" hidden="0"/>
          <p:cNvSpPr/>
          <p:nvPr isPhoto="0" userDrawn="0"/>
        </p:nvSpPr>
        <p:spPr bwMode="auto">
          <a:xfrm>
            <a:off x="2378160" y="3557518"/>
            <a:ext cx="426600" cy="19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50000"/>
              </a:lnSpc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400" b="1" strike="noStrike" spc="0">
                <a:solidFill>
                  <a:srgbClr val="000000"/>
                </a:solidFill>
                <a:latin typeface="Arial"/>
              </a:rPr>
              <a:t>2M</a:t>
            </a:r>
            <a:endParaRPr lang="ru-RU" sz="1400" b="0" strike="noStrike" spc="0">
              <a:latin typeface="Arial"/>
            </a:endParaRPr>
          </a:p>
        </p:txBody>
      </p:sp>
      <p:sp>
        <p:nvSpPr>
          <p:cNvPr id="28" name="CustomShape 25" hidden="0"/>
          <p:cNvSpPr/>
          <p:nvPr isPhoto="0" userDrawn="0"/>
        </p:nvSpPr>
        <p:spPr bwMode="auto">
          <a:xfrm>
            <a:off x="1585800" y="3557518"/>
            <a:ext cx="606240" cy="19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50000"/>
              </a:lnSpc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400" b="1" strike="noStrike" spc="0">
                <a:solidFill>
                  <a:srgbClr val="000000"/>
                </a:solidFill>
                <a:latin typeface="Arial"/>
              </a:rPr>
              <a:t>384K</a:t>
            </a:r>
            <a:endParaRPr lang="ru-RU" sz="1400" b="0" strike="noStrike" spc="0">
              <a:latin typeface="Arial"/>
            </a:endParaRPr>
          </a:p>
        </p:txBody>
      </p:sp>
      <p:sp>
        <p:nvSpPr>
          <p:cNvPr id="29" name="CustomShape 26" hidden="0"/>
          <p:cNvSpPr/>
          <p:nvPr isPhoto="0" userDrawn="0"/>
        </p:nvSpPr>
        <p:spPr bwMode="auto">
          <a:xfrm>
            <a:off x="5329080" y="3568680"/>
            <a:ext cx="57924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 algn="ctr">
              <a:lnSpc>
                <a:spcPct val="50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000000"/>
                </a:solidFill>
                <a:latin typeface="Arial"/>
              </a:rPr>
              <a:t>75M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30" name="CustomShape 27" hidden="0"/>
          <p:cNvSpPr/>
          <p:nvPr isPhoto="0" userDrawn="0"/>
        </p:nvSpPr>
        <p:spPr bwMode="auto">
          <a:xfrm>
            <a:off x="5400720" y="4780080"/>
            <a:ext cx="3024000" cy="5202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669999"/>
              </a:gs>
            </a:gsLst>
            <a:path path="rect"/>
          </a:gradFill>
          <a:ln w="9360">
            <a:solidFill>
              <a:srgbClr val="000000"/>
            </a:solidFill>
            <a:miter/>
          </a:ln>
          <a:effectLst>
            <a:outerShdw dist="153244" dir="2700000" rotWithShape="0" algn="ctr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800" b="1" strike="noStrike" spc="0">
                <a:solidFill>
                  <a:srgbClr val="000000"/>
                </a:solidFill>
                <a:latin typeface="Times New Roman"/>
              </a:rPr>
              <a:t>108M</a:t>
            </a:r>
            <a:endParaRPr lang="ru-RU" sz="1800" b="0" strike="noStrike" spc="0">
              <a:latin typeface="Arial"/>
            </a:endParaRPr>
          </a:p>
        </p:txBody>
      </p:sp>
      <p:sp>
        <p:nvSpPr>
          <p:cNvPr id="31" name="CustomShape 28" hidden="0"/>
          <p:cNvSpPr/>
          <p:nvPr isPhoto="0" userDrawn="0"/>
        </p:nvSpPr>
        <p:spPr bwMode="auto">
          <a:xfrm rot="5399976">
            <a:off x="1035000" y="3512880"/>
            <a:ext cx="67608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FFFF00"/>
                </a:solidFill>
                <a:latin typeface="Arial"/>
              </a:rPr>
              <a:t>5 Km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32" name="CustomShape 29" hidden="0"/>
          <p:cNvSpPr/>
          <p:nvPr isPhoto="0" userDrawn="0"/>
        </p:nvSpPr>
        <p:spPr bwMode="auto">
          <a:xfrm rot="5399976">
            <a:off x="995400" y="4749480"/>
            <a:ext cx="75528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FFFF00"/>
                </a:solidFill>
                <a:latin typeface="Arial"/>
              </a:rPr>
              <a:t>100 m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33" name="CustomShape 30" hidden="0"/>
          <p:cNvSpPr/>
          <p:nvPr isPhoto="0" userDrawn="0"/>
        </p:nvSpPr>
        <p:spPr bwMode="auto">
          <a:xfrm>
            <a:off x="5115600" y="2706840"/>
            <a:ext cx="87768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50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669999"/>
                </a:solidFill>
                <a:latin typeface="Arial"/>
              </a:rPr>
              <a:t>WiMAX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34" name="CustomShape 31" hidden="0"/>
          <p:cNvSpPr/>
          <p:nvPr isPhoto="0" userDrawn="0"/>
        </p:nvSpPr>
        <p:spPr bwMode="auto">
          <a:xfrm>
            <a:off x="2816639" y="4795920"/>
            <a:ext cx="5637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50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000000"/>
                </a:solidFill>
                <a:latin typeface="Arial"/>
              </a:rPr>
              <a:t>11M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35" name="CustomShape 32" hidden="0"/>
          <p:cNvSpPr/>
          <p:nvPr isPhoto="0" userDrawn="0"/>
        </p:nvSpPr>
        <p:spPr bwMode="auto">
          <a:xfrm>
            <a:off x="8336880" y="4971960"/>
            <a:ext cx="734399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50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669999"/>
                </a:solidFill>
                <a:latin typeface="Arial"/>
              </a:rPr>
              <a:t>WiFi</a:t>
            </a:r>
            <a:endParaRPr lang="ru-RU" sz="1600" b="0" strike="noStrike" spc="0">
              <a:latin typeface="Arial"/>
            </a:endParaRPr>
          </a:p>
          <a:p>
            <a:pPr algn="ctr">
              <a:lnSpc>
                <a:spcPct val="50000"/>
              </a:lnSpc>
              <a:spcBef>
                <a:spcPts val="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200" b="1" strike="noStrike" spc="0">
                <a:solidFill>
                  <a:srgbClr val="669999"/>
                </a:solidFill>
                <a:latin typeface="Arial"/>
              </a:rPr>
              <a:t>802.11n</a:t>
            </a:r>
            <a:endParaRPr lang="ru-RU" sz="1200" b="0" strike="noStrike" spc="0">
              <a:latin typeface="Arial"/>
            </a:endParaRPr>
          </a:p>
        </p:txBody>
      </p:sp>
      <p:sp>
        <p:nvSpPr>
          <p:cNvPr id="36" name="CustomShape 33" hidden="0"/>
          <p:cNvSpPr/>
          <p:nvPr isPhoto="0" userDrawn="0"/>
        </p:nvSpPr>
        <p:spPr bwMode="auto">
          <a:xfrm>
            <a:off x="2233440" y="1987560"/>
            <a:ext cx="863280" cy="288720"/>
          </a:xfrm>
          <a:prstGeom prst="rect">
            <a:avLst/>
          </a:prstGeom>
          <a:solidFill>
            <a:srgbClr val="FFFF66"/>
          </a:solidFill>
          <a:ln w="9360">
            <a:solidFill>
              <a:srgbClr val="FFFF66"/>
            </a:solidFill>
            <a:miter/>
          </a:ln>
          <a:effectLst>
            <a:outerShdw dist="153244" dir="2700000" rotWithShape="0" algn="ctr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200" b="1" strike="noStrike" spc="0">
                <a:solidFill>
                  <a:srgbClr val="000000"/>
                </a:solidFill>
                <a:latin typeface="Times New Roman"/>
              </a:rPr>
              <a:t>CDMA</a:t>
            </a:r>
            <a:endParaRPr lang="ru-RU" sz="1200" b="0" strike="noStrike" spc="0">
              <a:latin typeface="Arial"/>
            </a:endParaRPr>
          </a:p>
        </p:txBody>
      </p:sp>
      <p:sp>
        <p:nvSpPr>
          <p:cNvPr id="37" name="CustomShape 34" hidden="0"/>
          <p:cNvSpPr/>
          <p:nvPr isPhoto="0" userDrawn="0"/>
        </p:nvSpPr>
        <p:spPr bwMode="auto">
          <a:xfrm>
            <a:off x="4968720" y="1987560"/>
            <a:ext cx="863280" cy="288720"/>
          </a:xfrm>
          <a:prstGeom prst="rect">
            <a:avLst/>
          </a:prstGeom>
          <a:solidFill>
            <a:srgbClr val="FFFF66"/>
          </a:solidFill>
          <a:ln w="9360">
            <a:solidFill>
              <a:srgbClr val="FFFF66"/>
            </a:solidFill>
            <a:miter/>
          </a:ln>
          <a:effectLst>
            <a:outerShdw dist="153244" dir="2700000" rotWithShape="0" algn="ctr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200" b="1" strike="noStrike" spc="0">
                <a:solidFill>
                  <a:srgbClr val="000000"/>
                </a:solidFill>
                <a:latin typeface="Times New Roman"/>
              </a:rPr>
              <a:t>OFDM</a:t>
            </a:r>
            <a:endParaRPr lang="ru-RU" sz="1200" b="0" strike="noStrike" spc="0">
              <a:latin typeface="Arial"/>
            </a:endParaRPr>
          </a:p>
        </p:txBody>
      </p:sp>
      <p:sp>
        <p:nvSpPr>
          <p:cNvPr id="38" name="CustomShape 35" hidden="0"/>
          <p:cNvSpPr/>
          <p:nvPr isPhoto="0" userDrawn="0"/>
        </p:nvSpPr>
        <p:spPr bwMode="auto">
          <a:xfrm>
            <a:off x="7489800" y="1987560"/>
            <a:ext cx="934560" cy="288720"/>
          </a:xfrm>
          <a:prstGeom prst="rect">
            <a:avLst/>
          </a:prstGeom>
          <a:solidFill>
            <a:srgbClr val="FFFF66"/>
          </a:solidFill>
          <a:ln w="9360">
            <a:solidFill>
              <a:srgbClr val="FFFF66"/>
            </a:solidFill>
            <a:miter/>
          </a:ln>
          <a:effectLst>
            <a:outerShdw dist="153244" dir="2700000" rotWithShape="0" algn="ctr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200" b="1" strike="noStrike" spc="0">
                <a:solidFill>
                  <a:srgbClr val="000000"/>
                </a:solidFill>
                <a:latin typeface="Times New Roman"/>
              </a:rPr>
              <a:t>OFDM/MIMO</a:t>
            </a:r>
            <a:endParaRPr lang="ru-RU" sz="1200" b="0" strike="noStrike" spc="0">
              <a:latin typeface="Arial"/>
            </a:endParaRPr>
          </a:p>
        </p:txBody>
      </p:sp>
      <p:sp>
        <p:nvSpPr>
          <p:cNvPr id="39" name="CustomShape 36" hidden="0"/>
          <p:cNvSpPr/>
          <p:nvPr isPhoto="0" userDrawn="0"/>
        </p:nvSpPr>
        <p:spPr bwMode="auto">
          <a:xfrm>
            <a:off x="1224000" y="6091200"/>
            <a:ext cx="288720" cy="28872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00FF00"/>
              </a:gs>
            </a:gsLst>
            <a:path path="rect"/>
          </a:gradFill>
          <a:ln w="9360">
            <a:solidFill>
              <a:srgbClr val="000000"/>
            </a:solidFill>
            <a:miter/>
          </a:ln>
          <a:effectLst>
            <a:outerShdw dist="153244" dir="2700000" rotWithShape="0" algn="ctr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0" name="CustomShape 37" hidden="0"/>
          <p:cNvSpPr/>
          <p:nvPr isPhoto="0" userDrawn="0"/>
        </p:nvSpPr>
        <p:spPr bwMode="auto">
          <a:xfrm>
            <a:off x="5237279" y="6091200"/>
            <a:ext cx="286920" cy="28692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3300"/>
              </a:gs>
            </a:gsLst>
            <a:path path="rect"/>
          </a:gradFill>
          <a:ln w="9360">
            <a:solidFill>
              <a:srgbClr val="000000"/>
            </a:solidFill>
            <a:miter/>
          </a:ln>
          <a:effectLst>
            <a:outerShdw dist="153244" dir="2700000" rotWithShape="0" algn="ctr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1" name="CustomShape 38" hidden="0"/>
          <p:cNvSpPr/>
          <p:nvPr isPhoto="0" userDrawn="0"/>
        </p:nvSpPr>
        <p:spPr bwMode="auto">
          <a:xfrm>
            <a:off x="3220920" y="6091200"/>
            <a:ext cx="286920" cy="28692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669999"/>
              </a:gs>
            </a:gsLst>
            <a:path path="rect"/>
          </a:gradFill>
          <a:ln w="9360">
            <a:solidFill>
              <a:srgbClr val="000000"/>
            </a:solidFill>
            <a:miter/>
          </a:ln>
          <a:effectLst>
            <a:outerShdw dist="153244" dir="2700000" rotWithShape="0" algn="ctr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2" name="CustomShape 39" hidden="0"/>
          <p:cNvSpPr/>
          <p:nvPr isPhoto="0" userDrawn="0"/>
        </p:nvSpPr>
        <p:spPr bwMode="auto">
          <a:xfrm>
            <a:off x="1568520" y="6114960"/>
            <a:ext cx="160920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200" b="1" strike="noStrike" spc="0">
                <a:solidFill>
                  <a:srgbClr val="000000"/>
                </a:solidFill>
                <a:latin typeface="Times New Roman"/>
              </a:rPr>
              <a:t>Freq:1.9GHz, 2.1GHz</a:t>
            </a:r>
            <a:endParaRPr lang="ru-RU" sz="1200" b="0" strike="noStrike" spc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200" b="1" strike="noStrike" spc="0">
                <a:solidFill>
                  <a:srgbClr val="000000"/>
                </a:solidFill>
                <a:latin typeface="Times New Roman"/>
              </a:rPr>
              <a:t>BW: 2 X 5MHz</a:t>
            </a:r>
            <a:endParaRPr lang="ru-RU" sz="1200" b="0" strike="noStrike" spc="0">
              <a:latin typeface="Arial"/>
            </a:endParaRPr>
          </a:p>
        </p:txBody>
      </p:sp>
      <p:sp>
        <p:nvSpPr>
          <p:cNvPr id="43" name="CustomShape 40" hidden="0"/>
          <p:cNvSpPr/>
          <p:nvPr isPhoto="0" userDrawn="0"/>
        </p:nvSpPr>
        <p:spPr bwMode="auto">
          <a:xfrm>
            <a:off x="3586320" y="6091200"/>
            <a:ext cx="149472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200" b="1" strike="noStrike" spc="0">
                <a:solidFill>
                  <a:srgbClr val="000000"/>
                </a:solidFill>
                <a:latin typeface="Times New Roman"/>
              </a:rPr>
              <a:t>Freq:2.4GHz, 5GHz</a:t>
            </a:r>
            <a:endParaRPr lang="ru-RU" sz="1200" b="0" strike="noStrike" spc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200" b="1" strike="noStrike" spc="0">
                <a:solidFill>
                  <a:srgbClr val="000000"/>
                </a:solidFill>
                <a:latin typeface="Times New Roman"/>
              </a:rPr>
              <a:t>BW:20MHz</a:t>
            </a:r>
            <a:endParaRPr lang="ru-RU" sz="1200" b="0" strike="noStrike" spc="0">
              <a:latin typeface="Arial"/>
            </a:endParaRPr>
          </a:p>
        </p:txBody>
      </p:sp>
      <p:sp>
        <p:nvSpPr>
          <p:cNvPr id="44" name="CustomShape 41" hidden="0"/>
          <p:cNvSpPr/>
          <p:nvPr isPhoto="0" userDrawn="0"/>
        </p:nvSpPr>
        <p:spPr bwMode="auto">
          <a:xfrm>
            <a:off x="5603760" y="6091200"/>
            <a:ext cx="2675880" cy="4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200" b="1" strike="noStrike" spc="0">
                <a:solidFill>
                  <a:srgbClr val="000000"/>
                </a:solidFill>
                <a:latin typeface="Times New Roman"/>
              </a:rPr>
              <a:t>Freq: 2.3GHz, 2.5GHz, 3.5GHz, 5GHz</a:t>
            </a:r>
            <a:endParaRPr lang="ru-RU" sz="1200" b="0" strike="noStrike" spc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200" b="1" strike="noStrike" spc="0">
                <a:solidFill>
                  <a:srgbClr val="000000"/>
                </a:solidFill>
                <a:latin typeface="Times New Roman"/>
              </a:rPr>
              <a:t>BW: 1.25,2.5, 3.5, 5, 7, 10, 14, 20MHz</a:t>
            </a:r>
            <a:endParaRPr lang="ru-RU" sz="1200" b="0" strike="noStrike" spc="0">
              <a:latin typeface="Arial"/>
            </a:endParaRPr>
          </a:p>
        </p:txBody>
      </p:sp>
      <p:sp>
        <p:nvSpPr>
          <p:cNvPr id="45" name="CustomShape 42" hidden="0"/>
          <p:cNvSpPr/>
          <p:nvPr isPhoto="0" userDrawn="0"/>
        </p:nvSpPr>
        <p:spPr bwMode="auto">
          <a:xfrm rot="5399976">
            <a:off x="591120" y="4785480"/>
            <a:ext cx="89028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FFFF00"/>
                </a:solidFill>
                <a:latin typeface="Arial"/>
              </a:rPr>
              <a:t>Priority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46" name="CustomShape 43" hidden="0"/>
          <p:cNvSpPr/>
          <p:nvPr isPhoto="0" userDrawn="0"/>
        </p:nvSpPr>
        <p:spPr bwMode="auto">
          <a:xfrm rot="5399976">
            <a:off x="330120" y="3419280"/>
            <a:ext cx="14634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FFFF00"/>
                </a:solidFill>
                <a:latin typeface="Arial"/>
              </a:rPr>
              <a:t>Guaranty BW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47" name="CustomShape 44" hidden="0"/>
          <p:cNvSpPr/>
          <p:nvPr isPhoto="0" userDrawn="0"/>
        </p:nvSpPr>
        <p:spPr bwMode="auto">
          <a:xfrm>
            <a:off x="6580080" y="2540160"/>
            <a:ext cx="2253240" cy="4582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00"/>
              </a:gs>
            </a:gsLst>
            <a:path path="rect"/>
          </a:gradFill>
          <a:ln>
            <a:noFill/>
          </a:ln>
          <a:effectLst>
            <a:outerShdw dist="153244" dir="2700000" rotWithShape="0" algn="ctr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marL="216000" indent="-216000">
              <a:lnSpc>
                <a:spcPct val="100000"/>
              </a:lnSpc>
              <a:buClr>
                <a:srgbClr val="FF0000"/>
              </a:buClr>
              <a:buSzPct val="70000"/>
              <a:buFont typeface="Wingdings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200" b="1" strike="noStrike" spc="0">
                <a:solidFill>
                  <a:srgbClr val="000000"/>
                </a:solidFill>
                <a:latin typeface="Times New Roman"/>
              </a:rPr>
              <a:t>Long range version of WiFi</a:t>
            </a:r>
            <a:endParaRPr lang="ru-RU" sz="1200" b="0" strike="noStrike" spc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0000"/>
              </a:buClr>
              <a:buSzPct val="70000"/>
              <a:buFont typeface="Wingdings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200" b="1" strike="noStrike" spc="0">
                <a:solidFill>
                  <a:srgbClr val="000000"/>
                </a:solidFill>
                <a:latin typeface="Times New Roman"/>
              </a:rPr>
              <a:t>High data rate version of 3G</a:t>
            </a:r>
            <a:endParaRPr lang="ru-RU" sz="1200" b="0" strike="noStrike" spc="0">
              <a:latin typeface="Arial"/>
            </a:endParaRPr>
          </a:p>
        </p:txBody>
      </p:sp>
      <p:sp>
        <p:nvSpPr>
          <p:cNvPr id="48" name="CustomShape 45" hidden="0"/>
          <p:cNvSpPr/>
          <p:nvPr isPhoto="0" userDrawn="0"/>
        </p:nvSpPr>
        <p:spPr bwMode="auto">
          <a:xfrm>
            <a:off x="873000" y="1987560"/>
            <a:ext cx="423360" cy="51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rot="5400000" vert="vert" wrap="none" lIns="46800" tIns="90000" rIns="46800" bIns="90000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FFFF00"/>
                </a:solidFill>
                <a:latin typeface="Arial"/>
              </a:rPr>
              <a:t>QoS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49" name="CustomShape 46" hidden="0"/>
          <p:cNvSpPr/>
          <p:nvPr isPhoto="0" userDrawn="0"/>
        </p:nvSpPr>
        <p:spPr bwMode="auto">
          <a:xfrm rot="5399976">
            <a:off x="272880" y="2222280"/>
            <a:ext cx="94572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FFFF00"/>
                </a:solidFill>
                <a:latin typeface="Arial"/>
              </a:rPr>
              <a:t>Mobility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50" name="CustomShape 47" hidden="0"/>
          <p:cNvSpPr/>
          <p:nvPr isPhoto="0" userDrawn="0"/>
        </p:nvSpPr>
        <p:spPr bwMode="auto">
          <a:xfrm rot="5399976">
            <a:off x="294480" y="4820038"/>
            <a:ext cx="89964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FFFF00"/>
                </a:solidFill>
                <a:latin typeface="Arial"/>
              </a:rPr>
              <a:t>Limited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51" name="CustomShape 48" hidden="0"/>
          <p:cNvSpPr/>
          <p:nvPr isPhoto="0" userDrawn="0"/>
        </p:nvSpPr>
        <p:spPr bwMode="auto">
          <a:xfrm rot="5399976">
            <a:off x="429480" y="3515040"/>
            <a:ext cx="6300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FFFF00"/>
                </a:solidFill>
                <a:latin typeface="Arial"/>
              </a:rPr>
              <a:t>High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52" name="CustomShape 49" hidden="0"/>
          <p:cNvSpPr/>
          <p:nvPr isPhoto="0" userDrawn="0"/>
        </p:nvSpPr>
        <p:spPr bwMode="auto">
          <a:xfrm>
            <a:off x="4033800" y="4660920"/>
            <a:ext cx="2590559" cy="5202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669999"/>
              </a:gs>
            </a:gsLst>
            <a:path path="rect"/>
          </a:gradFill>
          <a:ln w="9360">
            <a:solidFill>
              <a:srgbClr val="000000"/>
            </a:solidFill>
            <a:miter/>
          </a:ln>
          <a:effectLst>
            <a:outerShdw dist="153244" dir="2700000" rotWithShape="0" algn="ctr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800" b="1" strike="noStrike" spc="0">
                <a:solidFill>
                  <a:srgbClr val="000000"/>
                </a:solidFill>
                <a:latin typeface="Times New Roman"/>
              </a:rPr>
              <a:t>54MHz</a:t>
            </a:r>
            <a:endParaRPr lang="ru-RU" sz="1800" b="0" strike="noStrike" spc="0">
              <a:latin typeface="Arial"/>
            </a:endParaRPr>
          </a:p>
        </p:txBody>
      </p:sp>
      <p:sp>
        <p:nvSpPr>
          <p:cNvPr id="53" name="CustomShape 50" hidden="0"/>
          <p:cNvSpPr/>
          <p:nvPr isPhoto="0" userDrawn="0"/>
        </p:nvSpPr>
        <p:spPr bwMode="auto">
          <a:xfrm rot="5399976">
            <a:off x="-568800" y="2659680"/>
            <a:ext cx="189036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FFFF00"/>
                </a:solidFill>
                <a:latin typeface="Arial"/>
              </a:rPr>
              <a:t>Access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54" name="CustomShape 51" hidden="0"/>
          <p:cNvSpPr/>
          <p:nvPr isPhoto="0" userDrawn="0"/>
        </p:nvSpPr>
        <p:spPr bwMode="auto">
          <a:xfrm rot="5399976">
            <a:off x="-217440" y="4968720"/>
            <a:ext cx="12474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FFFF00"/>
                </a:solidFill>
                <a:latin typeface="Arial"/>
              </a:rPr>
              <a:t>Contention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55" name="CustomShape 52" hidden="0"/>
          <p:cNvSpPr/>
          <p:nvPr isPhoto="0" userDrawn="0"/>
        </p:nvSpPr>
        <p:spPr bwMode="auto">
          <a:xfrm rot="5399976">
            <a:off x="-207000" y="3323160"/>
            <a:ext cx="127116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600" b="1" strike="noStrike" spc="0">
                <a:solidFill>
                  <a:srgbClr val="FFFF00"/>
                </a:solidFill>
                <a:latin typeface="Arial"/>
              </a:rPr>
              <a:t>Scheduling</a:t>
            </a:r>
            <a:endParaRPr lang="ru-RU" sz="1600" b="0" strike="noStrike" spc="0">
              <a:latin typeface="Arial"/>
            </a:endParaRPr>
          </a:p>
        </p:txBody>
      </p:sp>
      <p:sp>
        <p:nvSpPr>
          <p:cNvPr id="56" name="CustomShape 53" hidden="0"/>
          <p:cNvSpPr/>
          <p:nvPr isPhoto="0" userDrawn="0"/>
        </p:nvSpPr>
        <p:spPr bwMode="auto">
          <a:xfrm>
            <a:off x="500040" y="166680"/>
            <a:ext cx="723852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Wireless technologies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7" name="CustomShape 54" hidden="0"/>
          <p:cNvSpPr/>
          <p:nvPr isPhoto="0" userDrawn="0"/>
        </p:nvSpPr>
        <p:spPr bwMode="auto">
          <a:xfrm>
            <a:off x="6108120" y="2708280"/>
            <a:ext cx="54828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50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1600" b="1" strike="noStrike" spc="0">
                <a:solidFill>
                  <a:srgbClr val="669999"/>
                </a:solidFill>
                <a:latin typeface="Arial"/>
              </a:rPr>
              <a:t>LTE</a:t>
            </a:r>
            <a:endParaRPr lang="ru-RU" sz="16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357120" y="142920"/>
            <a:ext cx="721476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GSM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 - </a:t>
            </a: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Global System for Mobile Communication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142920" y="1476360"/>
            <a:ext cx="8307000" cy="480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Standards: </a:t>
            </a:r>
            <a:br>
              <a:rPr/>
            </a:b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1982 CEPT, </a:t>
            </a:r>
            <a:br>
              <a:rPr/>
            </a:b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1989 ETSI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 </a:t>
            </a:r>
            <a:br>
              <a:rPr/>
            </a:b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8000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 page)</a:t>
            </a:r>
            <a:endParaRPr lang="ru-RU" sz="3000" b="0" strike="noStrike" spc="0">
              <a:solidFill>
                <a:srgbClr val="000000"/>
              </a:solidFill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748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8" algn="l"/>
              </a:tabLst>
              <a:defRPr/>
            </a:pP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TDMA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 and </a:t>
            </a:r>
            <a:br>
              <a:rPr/>
            </a:b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FDMA</a:t>
            </a:r>
            <a:endParaRPr lang="ru-RU" sz="30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0" y="0"/>
            <a:ext cx="9143640" cy="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" hidden="0"/>
          <p:cNvSpPr/>
          <p:nvPr isPhoto="0" userDrawn="0"/>
        </p:nvSpPr>
        <p:spPr bwMode="auto">
          <a:xfrm>
            <a:off x="4444560" y="3352799"/>
            <a:ext cx="254916" cy="2438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2"/>
          <a:srcRect l="2777" t="13888" r="4322" b="-13888"/>
          <a:stretch/>
        </p:blipFill>
        <p:spPr bwMode="auto">
          <a:xfrm flipH="0" flipV="0">
            <a:off x="2634889" y="1635091"/>
            <a:ext cx="6508749" cy="5254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Honeycombs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0" y="1484279"/>
            <a:ext cx="874836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94383" indent="-394023">
              <a:lnSpc>
                <a:spcPct val="100000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Cells with one frequency are interspersed with cells with other frequency</a:t>
            </a:r>
            <a:endParaRPr lang="ru-RU" sz="2800" b="0" strike="noStrike" spc="0">
              <a:latin typeface="Arial"/>
            </a:endParaRPr>
          </a:p>
          <a:p>
            <a:pPr marL="394383" indent="-394023">
              <a:lnSpc>
                <a:spcPct val="100000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Cellular network ideas: the level of mutual interference does not depend on the actual distance between cells, but on the ratio of the distance between cells to their radius</a:t>
            </a:r>
            <a:endParaRPr lang="ru-RU" sz="28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343434A3-3BAB-D4A6-2762-2539EE757676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7" name="CustomShape 4" hidden="0"/>
          <p:cNvSpPr/>
          <p:nvPr isPhoto="0" userDrawn="0"/>
        </p:nvSpPr>
        <p:spPr bwMode="auto">
          <a:xfrm>
            <a:off x="0" y="0"/>
            <a:ext cx="9143640" cy="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" name="Picture 5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763640" y="4221000"/>
            <a:ext cx="5230440" cy="24206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3G network diagram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C235A322-4D7B-BB55-A52A-A6A3DE1963C6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rcRect l="0" t="0" r="0" b="15637"/>
          <a:stretch/>
        </p:blipFill>
        <p:spPr bwMode="auto">
          <a:xfrm flipH="0" flipV="0">
            <a:off x="62665" y="1537888"/>
            <a:ext cx="8352889" cy="5285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Minimum Frame Size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 flipH="0" flipV="0">
            <a:off x="173359" y="1407064"/>
            <a:ext cx="8713032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If the frame is short and the distance between computers is large, the sender may not detect collisions 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Font typeface="Wingdings"/>
              <a:buChar char="v"/>
              <a:tabLst>
                <a:tab pos="0" algn="l"/>
              </a:tabLst>
              <a:defRPr/>
            </a:pPr>
            <a:endParaRPr lang="ru-RU" sz="24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If the sender finishes sending the frame before the collision signal arrives, it will think that the collision signal does not apply to it</a:t>
            </a:r>
            <a:endParaRPr lang="ru-RU" sz="3000" b="0" strike="noStrike" spc="0">
              <a:solidFill>
                <a:srgbClr val="000000"/>
              </a:solidFill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endParaRPr lang="ru-RU" sz="24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Corrupted packets should not be processed by network or transport layer, because it is too slow</a:t>
            </a:r>
            <a:endParaRPr lang="ru-RU" sz="3000" b="0" strike="noStrike" spc="0"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750"/>
              </a:spcBef>
              <a:tabLst>
                <a:tab pos="0" algn="l"/>
              </a:tabLst>
              <a:defRPr/>
            </a:pPr>
            <a:endParaRPr lang="ru-RU" sz="30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E9AC1A0-9D6E-4F7E-8E3A-160CD1ABC593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4400" b="1" strike="noStrike" spc="0">
                <a:solidFill>
                  <a:srgbClr val="330066"/>
                </a:solidFill>
                <a:latin typeface="Arial"/>
              </a:rPr>
              <a:t>H</a:t>
            </a:r>
            <a:r>
              <a:rPr lang="en-US" sz="4000" b="1" strike="noStrike" spc="0">
                <a:solidFill>
                  <a:srgbClr val="330066"/>
                </a:solidFill>
                <a:latin typeface="Arial"/>
              </a:rPr>
              <a:t>andover</a:t>
            </a:r>
            <a:endParaRPr lang="ru-RU" sz="4000" b="0" strike="noStrike" spc="0">
              <a:latin typeface="Arial"/>
            </a:endParaRPr>
          </a:p>
        </p:txBody>
      </p:sp>
      <p:sp>
        <p:nvSpPr>
          <p:cNvPr id="5" name="" hidden="0"/>
          <p:cNvSpPr/>
          <p:nvPr isPhoto="0" userDrawn="0"/>
        </p:nvSpPr>
        <p:spPr bwMode="auto">
          <a:xfrm>
            <a:off x="4444560" y="3352799"/>
            <a:ext cx="9144000" cy="685800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rcRect l="9392" t="21759" r="9530" b="12500"/>
          <a:stretch/>
        </p:blipFill>
        <p:spPr bwMode="auto">
          <a:xfrm flipH="0" flipV="0">
            <a:off x="674617" y="1682749"/>
            <a:ext cx="7831293" cy="4762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GPRS - General Packet Radio Service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285840" y="1500120"/>
            <a:ext cx="8400600" cy="50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94383" indent="-394023">
              <a:lnSpc>
                <a:spcPct val="114999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8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Packet Radio Service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 add-on to GSM that performs packet data transmission</a:t>
            </a:r>
            <a:endParaRPr lang="ru-RU" sz="2800" b="0" strike="noStrike" spc="0">
              <a:latin typeface="Arial"/>
            </a:endParaRPr>
          </a:p>
          <a:p>
            <a:pPr marL="394383" lvl="1" indent="-394023">
              <a:lnSpc>
                <a:spcPct val="114999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Multiple access: each user is allocated a pair of frequencies, and the time slots of these frequencies are allocated using 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Reservation-ALOHA</a:t>
            </a:r>
            <a:endParaRPr lang="ru-RU" sz="2800" b="0" strike="noStrike" spc="0">
              <a:latin typeface="Arial"/>
            </a:endParaRPr>
          </a:p>
          <a:p>
            <a:pPr marL="394383" indent="-394023">
              <a:lnSpc>
                <a:spcPct val="114999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Error-correcting convolutional encoding is applied (types: 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CS1-CS4 (9-21 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kbit / s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)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)</a:t>
            </a:r>
            <a:endParaRPr lang="ru-RU" sz="28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789A7389-78C6-222C-1FEE-222302A18D6C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EDGE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Enhanced Data rates for GSM Evolution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Usage a different type of signal modulation (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8 Phase Shift Keying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) results in </a:t>
            </a:r>
            <a:r>
              <a:rPr lang="ru-RU" sz="3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 times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 increasing the data transfer rate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8 encoding types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MCS1-8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from 8.4 kbit/s to 59.2 kbit/s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x 8 time slots = up to 474 kbps</a:t>
            </a:r>
            <a:endParaRPr lang="ru-RU" sz="3000" b="0" strike="noStrike" spc="0">
              <a:latin typeface="Arial"/>
            </a:endParaRPr>
          </a:p>
          <a:p>
            <a:pPr marL="341280" indent="-340920">
              <a:lnSpc>
                <a:spcPct val="100000"/>
              </a:lnSpc>
              <a:spcBef>
                <a:spcPts val="749"/>
              </a:spcBef>
              <a:tabLst>
                <a:tab pos="0" algn="l"/>
              </a:tabLst>
              <a:defRPr/>
            </a:pPr>
            <a:endParaRPr lang="ru-RU" sz="30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C49D2F29-4083-A6A8-E3E8-BDC0D53DA316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CDMA 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- a Rival of </a:t>
            </a: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GSM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214200" y="1500120"/>
            <a:ext cx="8472240" cy="492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Standards: </a:t>
            </a:r>
            <a:endParaRPr lang="ru-RU" sz="3000" b="0" strike="noStrike" spc="0">
              <a:latin typeface="Arial"/>
            </a:endParaRPr>
          </a:p>
          <a:p>
            <a:pPr marL="690480" lvl="1" indent="-347400">
              <a:lnSpc>
                <a:spcPct val="114999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cdmaOne</a:t>
            </a: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IS-95</a:t>
            </a: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),</a:t>
            </a: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 90</a:t>
            </a: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e years, 10-100 kbit / s</a:t>
            </a:r>
            <a:endParaRPr lang="ru-RU" sz="2600" b="0" strike="noStrike" spc="0">
              <a:latin typeface="Arial"/>
            </a:endParaRPr>
          </a:p>
          <a:p>
            <a:pPr marL="690480" lvl="1" indent="-347400">
              <a:lnSpc>
                <a:spcPct val="114999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Wideband CDMA – </a:t>
            </a: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up to 384 kbps</a:t>
            </a:r>
            <a:endParaRPr lang="ru-RU" sz="2600" b="0" strike="noStrike" spc="0">
              <a:latin typeface="Arial"/>
            </a:endParaRPr>
          </a:p>
          <a:p>
            <a:pPr marL="690480" lvl="1" indent="-347400">
              <a:lnSpc>
                <a:spcPct val="114999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CDMA2000</a:t>
            </a: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 - up to 2.4 Mbit / s in the forward channel and up to 153 kbit/s in the reverse channel</a:t>
            </a: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;</a:t>
            </a:r>
            <a:br>
              <a:rPr/>
            </a:b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uses orthogonal Walsh-Hadamard codes for multiple access</a:t>
            </a: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;</a:t>
            </a:r>
            <a:br>
              <a:rPr/>
            </a:b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errors are corrected by turbo coding</a:t>
            </a:r>
            <a:endParaRPr lang="ru-RU" sz="26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DAFADE9A-B0B4-234D-ABE3-BA3FAB222182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UMTS, HSPA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285840" y="1500120"/>
            <a:ext cx="8400600" cy="50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UMTS - Universal Mobile Telecommunications System –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implementing of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WCDMA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inside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GSM-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networks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HSPA - High Speed Packet Access –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improved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WCDMA (5.8, 14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Mbit/s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)</a:t>
            </a:r>
            <a:endParaRPr lang="ru-RU" sz="3000" b="0" strike="noStrike" spc="0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multicode transmission;</a:t>
            </a:r>
            <a:endParaRPr lang="ru-RU" sz="2600" b="0" strike="noStrike" spc="0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improved encoding schemes</a:t>
            </a:r>
            <a:endParaRPr lang="ru-RU" sz="26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HSPA+  (22, 84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Mbit / s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)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  - usage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MIMO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and another signal modulation</a:t>
            </a:r>
            <a:endParaRPr lang="ru-RU" sz="30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22E4D4C4-8B7A-0672-E4FE-41DC716D304F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LTE Advanced </a:t>
            </a:r>
            <a:br>
              <a:rPr/>
            </a:b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(Long Term Evolution)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214200" y="1500120"/>
            <a:ext cx="8472240" cy="521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94383" indent="-394023">
              <a:lnSpc>
                <a:spcPct val="114999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MIMO (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3.3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Gbit / s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for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8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x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8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)</a:t>
            </a:r>
            <a:endParaRPr lang="ru-RU" sz="2800" b="0" strike="noStrike" spc="0">
              <a:latin typeface="Arial"/>
            </a:endParaRPr>
          </a:p>
          <a:p>
            <a:pPr marL="394383" indent="-394023">
              <a:lnSpc>
                <a:spcPct val="114999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As opposed to 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WCDMA 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it can operate on a frequency band of various widths (1.4-100</a:t>
            </a:r>
            <a:r>
              <a:rPr lang="en-US" sz="28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MHz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).</a:t>
            </a:r>
            <a:endParaRPr lang="ru-RU" sz="2800" b="0" strike="noStrike" spc="0">
              <a:latin typeface="Arial"/>
            </a:endParaRPr>
          </a:p>
          <a:p>
            <a:pPr marL="394383" indent="-394023">
              <a:lnSpc>
                <a:spcPct val="114999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arn-CL" sz="2800" b="0" strike="noStrike" spc="0">
                <a:solidFill>
                  <a:srgbClr val="000000"/>
                </a:solidFill>
                <a:latin typeface="Arial"/>
              </a:rPr>
              <a:t>all-IP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 - infrastructure, small ping</a:t>
            </a:r>
            <a:endParaRPr lang="ru-RU" sz="2800" b="0" strike="noStrike" spc="0">
              <a:latin typeface="Arial"/>
            </a:endParaRPr>
          </a:p>
          <a:p>
            <a:pPr marL="394383" indent="-394023">
              <a:lnSpc>
                <a:spcPct val="114999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FDD (frequency division duplexing) 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and 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TDD (time division duplexing)</a:t>
            </a:r>
            <a:endParaRPr lang="ru-RU" sz="2800" b="0" strike="noStrike" spc="0">
              <a:latin typeface="Arial"/>
            </a:endParaRPr>
          </a:p>
          <a:p>
            <a:pPr marL="394383" indent="-394023">
              <a:lnSpc>
                <a:spcPct val="114999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Support 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MBSFN (Multicast Broadcast Single Frequency Network)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 – for TV broadcasting</a:t>
            </a:r>
            <a:endParaRPr lang="ru-RU" sz="2800" b="0" strike="noStrike" spc="0">
              <a:latin typeface="Arial"/>
            </a:endParaRPr>
          </a:p>
          <a:p>
            <a:pPr marL="394383" indent="-394023">
              <a:lnSpc>
                <a:spcPct val="114999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Automatic offline hardware configuration</a:t>
            </a:r>
            <a:endParaRPr lang="ru-RU" sz="28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19DCB71A-32DD-98C5-C107-B918B3459CDB}" type="slidenum">
              <a:rPr lang="ru-RU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1000080" y="1500120"/>
            <a:ext cx="7542000" cy="21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4800" b="1" strike="noStrike" spc="0">
                <a:solidFill>
                  <a:srgbClr val="330066"/>
                </a:solidFill>
                <a:latin typeface="Arial"/>
              </a:rPr>
              <a:t>TCP </a:t>
            </a:r>
            <a:r>
              <a:rPr lang="ru-RU" sz="4800" b="1" strike="noStrike" spc="0">
                <a:solidFill>
                  <a:srgbClr val="330066"/>
                </a:solidFill>
                <a:latin typeface="Arial"/>
              </a:rPr>
              <a:t>over Unreliable Connections</a:t>
            </a:r>
            <a:endParaRPr lang="ru-RU" sz="48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849240" y="3049560"/>
            <a:ext cx="6248160" cy="23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algn="r">
              <a:lnSpc>
                <a:spcPct val="100000"/>
              </a:lnSpc>
              <a:spcBef>
                <a:spcPts val="7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endParaRPr lang="ru-RU" sz="1800" b="0" strike="noStrike" spc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7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endParaRPr lang="ru-RU" sz="18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87F335DF-979C-C375-87B1-B066ADE35F17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pic>
        <p:nvPicPr>
          <p:cNvPr id="7" name="Picture 4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857160" y="4786199"/>
            <a:ext cx="1247400" cy="116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DA7053C1-7D13-66B3-DB74-04ED57EF33A2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Packet Distortion in Wireless Networks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115533" y="2057418"/>
            <a:ext cx="866203" cy="367955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1800" b="0" strike="noStrike" spc="0">
                <a:solidFill>
                  <a:srgbClr val="000000"/>
                </a:solidFill>
                <a:latin typeface="Arial"/>
              </a:rPr>
              <a:t>Router</a:t>
            </a:r>
            <a:endParaRPr lang="ru-RU" sz="1800" b="0" strike="noStrike" spc="0">
              <a:latin typeface="Arial"/>
            </a:endParaRPr>
          </a:p>
        </p:txBody>
      </p:sp>
      <p:pic>
        <p:nvPicPr>
          <p:cNvPr id="7" name="Picture 4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7086600" y="1752480"/>
            <a:ext cx="1238040" cy="1088640"/>
          </a:xfrm>
          <a:prstGeom prst="rect">
            <a:avLst/>
          </a:prstGeom>
          <a:ln>
            <a:noFill/>
          </a:ln>
        </p:spPr>
      </p:pic>
      <p:pic>
        <p:nvPicPr>
          <p:cNvPr id="8" name="Picture 5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4267080" y="2438280"/>
            <a:ext cx="685440" cy="685440"/>
          </a:xfrm>
          <a:prstGeom prst="rect">
            <a:avLst/>
          </a:prstGeom>
          <a:ln>
            <a:noFill/>
          </a:ln>
        </p:spPr>
      </p:pic>
      <p:sp>
        <p:nvSpPr>
          <p:cNvPr id="9" name="CustomShape 4" hidden="0"/>
          <p:cNvSpPr/>
          <p:nvPr isPhoto="0" userDrawn="0"/>
        </p:nvSpPr>
        <p:spPr bwMode="auto">
          <a:xfrm>
            <a:off x="7271994" y="2756034"/>
            <a:ext cx="840754" cy="367955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Arial"/>
              </a:rPr>
              <a:t>Host 2</a:t>
            </a:r>
            <a:endParaRPr lang="ru-RU" sz="1800" b="0" strike="noStrike" spc="0">
              <a:latin typeface="Arial"/>
            </a:endParaRPr>
          </a:p>
        </p:txBody>
      </p:sp>
      <p:pic>
        <p:nvPicPr>
          <p:cNvPr id="10" name="Picture 7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865080" y="1752480"/>
            <a:ext cx="1238040" cy="1088640"/>
          </a:xfrm>
          <a:prstGeom prst="rect">
            <a:avLst/>
          </a:prstGeom>
          <a:ln>
            <a:noFill/>
          </a:ln>
        </p:spPr>
      </p:pic>
      <p:sp>
        <p:nvSpPr>
          <p:cNvPr id="11" name="CustomShape 5" hidden="0"/>
          <p:cNvSpPr/>
          <p:nvPr isPhoto="0" userDrawn="0"/>
        </p:nvSpPr>
        <p:spPr bwMode="auto">
          <a:xfrm>
            <a:off x="1050510" y="2756070"/>
            <a:ext cx="840754" cy="367955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Arial"/>
              </a:rPr>
              <a:t>Host 1</a:t>
            </a:r>
            <a:endParaRPr lang="ru-RU" sz="1800" b="0" strike="noStrike" spc="0">
              <a:latin typeface="Arial"/>
            </a:endParaRPr>
          </a:p>
        </p:txBody>
      </p:sp>
      <p:grpSp>
        <p:nvGrpSpPr>
          <p:cNvPr id="12" name="Group 6" hidden="0"/>
          <p:cNvGrpSpPr/>
          <p:nvPr isPhoto="0" userDrawn="0"/>
        </p:nvGrpSpPr>
        <p:grpSpPr bwMode="auto">
          <a:xfrm>
            <a:off x="3276720" y="1828800"/>
            <a:ext cx="2664720" cy="1902960"/>
            <a:chOff x="3276720" y="1828800"/>
            <a:chExt cx="2664720" cy="1902960"/>
          </a:xfrm>
        </p:grpSpPr>
        <p:sp>
          <p:nvSpPr>
            <p:cNvPr id="13" name="CustomShape 7" hidden="0"/>
            <p:cNvSpPr/>
            <p:nvPr isPhoto="0" userDrawn="0"/>
          </p:nvSpPr>
          <p:spPr bwMode="auto">
            <a:xfrm>
              <a:off x="4775038" y="1868400"/>
              <a:ext cx="1166400" cy="921960"/>
            </a:xfrm>
            <a:custGeom>
              <a:avLst/>
              <a:gdLst/>
              <a:ahLst/>
              <a:cxnLst/>
              <a:rect l="l" t="t" r="r" b="b"/>
              <a:pathLst>
                <a:path w="277" h="228" fill="norm" stroke="1" extrusionOk="0">
                  <a:moveTo>
                    <a:pt x="0" y="23"/>
                  </a:moveTo>
                  <a:lnTo>
                    <a:pt x="5" y="23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50" y="2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6" y="4"/>
                  </a:lnTo>
                  <a:lnTo>
                    <a:pt x="110" y="11"/>
                  </a:lnTo>
                  <a:lnTo>
                    <a:pt x="124" y="23"/>
                  </a:lnTo>
                  <a:lnTo>
                    <a:pt x="134" y="33"/>
                  </a:lnTo>
                  <a:lnTo>
                    <a:pt x="143" y="42"/>
                  </a:lnTo>
                  <a:lnTo>
                    <a:pt x="148" y="52"/>
                  </a:lnTo>
                  <a:lnTo>
                    <a:pt x="150" y="59"/>
                  </a:lnTo>
                  <a:lnTo>
                    <a:pt x="153" y="66"/>
                  </a:lnTo>
                  <a:lnTo>
                    <a:pt x="153" y="73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5" y="78"/>
                  </a:lnTo>
                  <a:lnTo>
                    <a:pt x="160" y="76"/>
                  </a:lnTo>
                  <a:lnTo>
                    <a:pt x="167" y="73"/>
                  </a:lnTo>
                  <a:lnTo>
                    <a:pt x="174" y="71"/>
                  </a:lnTo>
                  <a:lnTo>
                    <a:pt x="181" y="69"/>
                  </a:lnTo>
                  <a:lnTo>
                    <a:pt x="191" y="69"/>
                  </a:lnTo>
                  <a:lnTo>
                    <a:pt x="200" y="71"/>
                  </a:lnTo>
                  <a:lnTo>
                    <a:pt x="210" y="73"/>
                  </a:lnTo>
                  <a:lnTo>
                    <a:pt x="219" y="81"/>
                  </a:lnTo>
                  <a:lnTo>
                    <a:pt x="229" y="90"/>
                  </a:lnTo>
                  <a:lnTo>
                    <a:pt x="234" y="97"/>
                  </a:lnTo>
                  <a:lnTo>
                    <a:pt x="236" y="107"/>
                  </a:lnTo>
                  <a:lnTo>
                    <a:pt x="239" y="116"/>
                  </a:lnTo>
                  <a:lnTo>
                    <a:pt x="239" y="124"/>
                  </a:lnTo>
                  <a:lnTo>
                    <a:pt x="236" y="131"/>
                  </a:lnTo>
                  <a:lnTo>
                    <a:pt x="236" y="138"/>
                  </a:lnTo>
                  <a:lnTo>
                    <a:pt x="234" y="143"/>
                  </a:lnTo>
                  <a:lnTo>
                    <a:pt x="234" y="145"/>
                  </a:lnTo>
                  <a:lnTo>
                    <a:pt x="231" y="145"/>
                  </a:lnTo>
                  <a:lnTo>
                    <a:pt x="234" y="147"/>
                  </a:lnTo>
                  <a:lnTo>
                    <a:pt x="236" y="147"/>
                  </a:lnTo>
                  <a:lnTo>
                    <a:pt x="241" y="152"/>
                  </a:lnTo>
                  <a:lnTo>
                    <a:pt x="248" y="157"/>
                  </a:lnTo>
                  <a:lnTo>
                    <a:pt x="253" y="164"/>
                  </a:lnTo>
                  <a:lnTo>
                    <a:pt x="260" y="174"/>
                  </a:lnTo>
                  <a:lnTo>
                    <a:pt x="267" y="183"/>
                  </a:lnTo>
                  <a:lnTo>
                    <a:pt x="272" y="195"/>
                  </a:lnTo>
                  <a:lnTo>
                    <a:pt x="274" y="212"/>
                  </a:lnTo>
                  <a:lnTo>
                    <a:pt x="277" y="228"/>
                  </a:lnTo>
                </a:path>
              </a:pathLst>
            </a:custGeom>
            <a:noFill/>
            <a:ln w="1260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" name="CustomShape 8" hidden="0"/>
            <p:cNvSpPr/>
            <p:nvPr isPhoto="0" userDrawn="0"/>
          </p:nvSpPr>
          <p:spPr bwMode="auto">
            <a:xfrm>
              <a:off x="3276720" y="1828800"/>
              <a:ext cx="1509480" cy="955440"/>
            </a:xfrm>
            <a:custGeom>
              <a:avLst/>
              <a:gdLst/>
              <a:ahLst/>
              <a:cxnLst/>
              <a:rect l="l" t="t" r="r" b="b"/>
              <a:pathLst>
                <a:path w="358" h="236" fill="norm" stroke="1" extrusionOk="0">
                  <a:moveTo>
                    <a:pt x="0" y="236"/>
                  </a:moveTo>
                  <a:lnTo>
                    <a:pt x="2" y="219"/>
                  </a:lnTo>
                  <a:lnTo>
                    <a:pt x="5" y="205"/>
                  </a:lnTo>
                  <a:lnTo>
                    <a:pt x="9" y="193"/>
                  </a:lnTo>
                  <a:lnTo>
                    <a:pt x="14" y="181"/>
                  </a:lnTo>
                  <a:lnTo>
                    <a:pt x="21" y="174"/>
                  </a:lnTo>
                  <a:lnTo>
                    <a:pt x="29" y="167"/>
                  </a:lnTo>
                  <a:lnTo>
                    <a:pt x="33" y="162"/>
                  </a:lnTo>
                  <a:lnTo>
                    <a:pt x="38" y="157"/>
                  </a:lnTo>
                  <a:lnTo>
                    <a:pt x="43" y="155"/>
                  </a:lnTo>
                  <a:lnTo>
                    <a:pt x="40" y="150"/>
                  </a:lnTo>
                  <a:lnTo>
                    <a:pt x="40" y="145"/>
                  </a:lnTo>
                  <a:lnTo>
                    <a:pt x="38" y="141"/>
                  </a:lnTo>
                  <a:lnTo>
                    <a:pt x="38" y="134"/>
                  </a:lnTo>
                  <a:lnTo>
                    <a:pt x="38" y="124"/>
                  </a:lnTo>
                  <a:lnTo>
                    <a:pt x="38" y="117"/>
                  </a:lnTo>
                  <a:lnTo>
                    <a:pt x="43" y="107"/>
                  </a:lnTo>
                  <a:lnTo>
                    <a:pt x="48" y="98"/>
                  </a:lnTo>
                  <a:lnTo>
                    <a:pt x="55" y="91"/>
                  </a:lnTo>
                  <a:lnTo>
                    <a:pt x="67" y="83"/>
                  </a:lnTo>
                  <a:lnTo>
                    <a:pt x="76" y="81"/>
                  </a:lnTo>
                  <a:lnTo>
                    <a:pt x="83" y="79"/>
                  </a:lnTo>
                  <a:lnTo>
                    <a:pt x="93" y="79"/>
                  </a:lnTo>
                  <a:lnTo>
                    <a:pt x="102" y="81"/>
                  </a:lnTo>
                  <a:lnTo>
                    <a:pt x="110" y="83"/>
                  </a:lnTo>
                  <a:lnTo>
                    <a:pt x="114" y="86"/>
                  </a:lnTo>
                  <a:lnTo>
                    <a:pt x="119" y="88"/>
                  </a:lnTo>
                  <a:lnTo>
                    <a:pt x="121" y="91"/>
                  </a:lnTo>
                  <a:lnTo>
                    <a:pt x="124" y="91"/>
                  </a:lnTo>
                  <a:lnTo>
                    <a:pt x="124" y="88"/>
                  </a:lnTo>
                  <a:lnTo>
                    <a:pt x="121" y="86"/>
                  </a:lnTo>
                  <a:lnTo>
                    <a:pt x="121" y="81"/>
                  </a:lnTo>
                  <a:lnTo>
                    <a:pt x="124" y="76"/>
                  </a:lnTo>
                  <a:lnTo>
                    <a:pt x="124" y="69"/>
                  </a:lnTo>
                  <a:lnTo>
                    <a:pt x="129" y="60"/>
                  </a:lnTo>
                  <a:lnTo>
                    <a:pt x="133" y="52"/>
                  </a:lnTo>
                  <a:lnTo>
                    <a:pt x="141" y="43"/>
                  </a:lnTo>
                  <a:lnTo>
                    <a:pt x="152" y="31"/>
                  </a:lnTo>
                  <a:lnTo>
                    <a:pt x="164" y="21"/>
                  </a:lnTo>
                  <a:lnTo>
                    <a:pt x="181" y="14"/>
                  </a:lnTo>
                  <a:lnTo>
                    <a:pt x="195" y="10"/>
                  </a:lnTo>
                  <a:lnTo>
                    <a:pt x="212" y="10"/>
                  </a:lnTo>
                  <a:lnTo>
                    <a:pt x="226" y="10"/>
                  </a:lnTo>
                  <a:lnTo>
                    <a:pt x="238" y="14"/>
                  </a:lnTo>
                  <a:lnTo>
                    <a:pt x="250" y="19"/>
                  </a:lnTo>
                  <a:lnTo>
                    <a:pt x="260" y="24"/>
                  </a:lnTo>
                  <a:lnTo>
                    <a:pt x="267" y="29"/>
                  </a:lnTo>
                  <a:lnTo>
                    <a:pt x="272" y="31"/>
                  </a:lnTo>
                  <a:lnTo>
                    <a:pt x="274" y="33"/>
                  </a:lnTo>
                  <a:lnTo>
                    <a:pt x="274" y="31"/>
                  </a:lnTo>
                  <a:lnTo>
                    <a:pt x="274" y="29"/>
                  </a:lnTo>
                  <a:lnTo>
                    <a:pt x="274" y="26"/>
                  </a:lnTo>
                  <a:lnTo>
                    <a:pt x="276" y="21"/>
                  </a:lnTo>
                  <a:lnTo>
                    <a:pt x="279" y="17"/>
                  </a:lnTo>
                  <a:lnTo>
                    <a:pt x="284" y="12"/>
                  </a:lnTo>
                  <a:lnTo>
                    <a:pt x="288" y="7"/>
                  </a:lnTo>
                  <a:lnTo>
                    <a:pt x="296" y="5"/>
                  </a:lnTo>
                  <a:lnTo>
                    <a:pt x="305" y="2"/>
                  </a:lnTo>
                  <a:lnTo>
                    <a:pt x="315" y="0"/>
                  </a:lnTo>
                  <a:lnTo>
                    <a:pt x="327" y="2"/>
                  </a:lnTo>
                  <a:lnTo>
                    <a:pt x="336" y="5"/>
                  </a:lnTo>
                  <a:lnTo>
                    <a:pt x="343" y="7"/>
                  </a:lnTo>
                  <a:lnTo>
                    <a:pt x="348" y="12"/>
                  </a:lnTo>
                  <a:lnTo>
                    <a:pt x="350" y="17"/>
                  </a:lnTo>
                  <a:lnTo>
                    <a:pt x="355" y="21"/>
                  </a:lnTo>
                  <a:lnTo>
                    <a:pt x="355" y="26"/>
                  </a:lnTo>
                  <a:lnTo>
                    <a:pt x="358" y="29"/>
                  </a:lnTo>
                  <a:lnTo>
                    <a:pt x="358" y="31"/>
                  </a:lnTo>
                  <a:lnTo>
                    <a:pt x="358" y="33"/>
                  </a:lnTo>
                </a:path>
              </a:pathLst>
            </a:custGeom>
            <a:noFill/>
            <a:ln w="1260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9" hidden="0"/>
            <p:cNvSpPr/>
            <p:nvPr isPhoto="0" userDrawn="0"/>
          </p:nvSpPr>
          <p:spPr bwMode="auto">
            <a:xfrm>
              <a:off x="3276720" y="2778120"/>
              <a:ext cx="1145880" cy="926640"/>
            </a:xfrm>
            <a:custGeom>
              <a:avLst/>
              <a:gdLst/>
              <a:ahLst/>
              <a:cxnLst/>
              <a:rect l="l" t="t" r="r" b="b"/>
              <a:pathLst>
                <a:path w="272" h="229" fill="norm" stroke="1" extrusionOk="0">
                  <a:moveTo>
                    <a:pt x="272" y="202"/>
                  </a:moveTo>
                  <a:lnTo>
                    <a:pt x="272" y="205"/>
                  </a:lnTo>
                  <a:lnTo>
                    <a:pt x="267" y="207"/>
                  </a:lnTo>
                  <a:lnTo>
                    <a:pt x="260" y="212"/>
                  </a:lnTo>
                  <a:lnTo>
                    <a:pt x="250" y="217"/>
                  </a:lnTo>
                  <a:lnTo>
                    <a:pt x="238" y="221"/>
                  </a:lnTo>
                  <a:lnTo>
                    <a:pt x="226" y="226"/>
                  </a:lnTo>
                  <a:lnTo>
                    <a:pt x="212" y="229"/>
                  </a:lnTo>
                  <a:lnTo>
                    <a:pt x="195" y="226"/>
                  </a:lnTo>
                  <a:lnTo>
                    <a:pt x="181" y="224"/>
                  </a:lnTo>
                  <a:lnTo>
                    <a:pt x="164" y="214"/>
                  </a:lnTo>
                  <a:lnTo>
                    <a:pt x="152" y="205"/>
                  </a:lnTo>
                  <a:lnTo>
                    <a:pt x="141" y="195"/>
                  </a:lnTo>
                  <a:lnTo>
                    <a:pt x="133" y="186"/>
                  </a:lnTo>
                  <a:lnTo>
                    <a:pt x="129" y="176"/>
                  </a:lnTo>
                  <a:lnTo>
                    <a:pt x="124" y="167"/>
                  </a:lnTo>
                  <a:lnTo>
                    <a:pt x="124" y="159"/>
                  </a:lnTo>
                  <a:lnTo>
                    <a:pt x="121" y="155"/>
                  </a:lnTo>
                  <a:lnTo>
                    <a:pt x="121" y="150"/>
                  </a:lnTo>
                  <a:lnTo>
                    <a:pt x="124" y="148"/>
                  </a:lnTo>
                  <a:lnTo>
                    <a:pt x="124" y="145"/>
                  </a:lnTo>
                  <a:lnTo>
                    <a:pt x="121" y="148"/>
                  </a:lnTo>
                  <a:lnTo>
                    <a:pt x="119" y="150"/>
                  </a:lnTo>
                  <a:lnTo>
                    <a:pt x="114" y="152"/>
                  </a:lnTo>
                  <a:lnTo>
                    <a:pt x="110" y="155"/>
                  </a:lnTo>
                  <a:lnTo>
                    <a:pt x="102" y="157"/>
                  </a:lnTo>
                  <a:lnTo>
                    <a:pt x="93" y="157"/>
                  </a:lnTo>
                  <a:lnTo>
                    <a:pt x="83" y="157"/>
                  </a:lnTo>
                  <a:lnTo>
                    <a:pt x="76" y="157"/>
                  </a:lnTo>
                  <a:lnTo>
                    <a:pt x="67" y="152"/>
                  </a:lnTo>
                  <a:lnTo>
                    <a:pt x="55" y="145"/>
                  </a:lnTo>
                  <a:lnTo>
                    <a:pt x="48" y="138"/>
                  </a:lnTo>
                  <a:lnTo>
                    <a:pt x="43" y="128"/>
                  </a:lnTo>
                  <a:lnTo>
                    <a:pt x="38" y="121"/>
                  </a:lnTo>
                  <a:lnTo>
                    <a:pt x="38" y="112"/>
                  </a:lnTo>
                  <a:lnTo>
                    <a:pt x="38" y="105"/>
                  </a:lnTo>
                  <a:lnTo>
                    <a:pt x="38" y="97"/>
                  </a:lnTo>
                  <a:lnTo>
                    <a:pt x="40" y="90"/>
                  </a:lnTo>
                  <a:lnTo>
                    <a:pt x="40" y="86"/>
                  </a:lnTo>
                  <a:lnTo>
                    <a:pt x="43" y="83"/>
                  </a:lnTo>
                  <a:lnTo>
                    <a:pt x="43" y="81"/>
                  </a:lnTo>
                  <a:lnTo>
                    <a:pt x="38" y="78"/>
                  </a:lnTo>
                  <a:lnTo>
                    <a:pt x="33" y="76"/>
                  </a:lnTo>
                  <a:lnTo>
                    <a:pt x="29" y="71"/>
                  </a:lnTo>
                  <a:lnTo>
                    <a:pt x="21" y="64"/>
                  </a:lnTo>
                  <a:lnTo>
                    <a:pt x="14" y="55"/>
                  </a:lnTo>
                  <a:lnTo>
                    <a:pt x="9" y="45"/>
                  </a:lnTo>
                  <a:lnTo>
                    <a:pt x="5" y="31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0" hidden="0"/>
            <p:cNvSpPr/>
            <p:nvPr isPhoto="0" userDrawn="0"/>
          </p:nvSpPr>
          <p:spPr bwMode="auto">
            <a:xfrm>
              <a:off x="4432320" y="2778120"/>
              <a:ext cx="1496520" cy="953640"/>
            </a:xfrm>
            <a:custGeom>
              <a:avLst/>
              <a:gdLst/>
              <a:ahLst/>
              <a:cxnLst/>
              <a:rect l="l" t="t" r="r" b="b"/>
              <a:pathLst>
                <a:path w="355" h="236" fill="norm" stroke="1" extrusionOk="0">
                  <a:moveTo>
                    <a:pt x="355" y="0"/>
                  </a:moveTo>
                  <a:lnTo>
                    <a:pt x="355" y="16"/>
                  </a:lnTo>
                  <a:lnTo>
                    <a:pt x="353" y="33"/>
                  </a:lnTo>
                  <a:lnTo>
                    <a:pt x="348" y="45"/>
                  </a:lnTo>
                  <a:lnTo>
                    <a:pt x="341" y="55"/>
                  </a:lnTo>
                  <a:lnTo>
                    <a:pt x="334" y="64"/>
                  </a:lnTo>
                  <a:lnTo>
                    <a:pt x="329" y="71"/>
                  </a:lnTo>
                  <a:lnTo>
                    <a:pt x="322" y="76"/>
                  </a:lnTo>
                  <a:lnTo>
                    <a:pt x="317" y="78"/>
                  </a:lnTo>
                  <a:lnTo>
                    <a:pt x="315" y="81"/>
                  </a:lnTo>
                  <a:lnTo>
                    <a:pt x="312" y="83"/>
                  </a:lnTo>
                  <a:lnTo>
                    <a:pt x="315" y="83"/>
                  </a:lnTo>
                  <a:lnTo>
                    <a:pt x="315" y="86"/>
                  </a:lnTo>
                  <a:lnTo>
                    <a:pt x="317" y="90"/>
                  </a:lnTo>
                  <a:lnTo>
                    <a:pt x="317" y="97"/>
                  </a:lnTo>
                  <a:lnTo>
                    <a:pt x="320" y="105"/>
                  </a:lnTo>
                  <a:lnTo>
                    <a:pt x="320" y="112"/>
                  </a:lnTo>
                  <a:lnTo>
                    <a:pt x="317" y="121"/>
                  </a:lnTo>
                  <a:lnTo>
                    <a:pt x="315" y="131"/>
                  </a:lnTo>
                  <a:lnTo>
                    <a:pt x="310" y="138"/>
                  </a:lnTo>
                  <a:lnTo>
                    <a:pt x="300" y="148"/>
                  </a:lnTo>
                  <a:lnTo>
                    <a:pt x="291" y="152"/>
                  </a:lnTo>
                  <a:lnTo>
                    <a:pt x="281" y="157"/>
                  </a:lnTo>
                  <a:lnTo>
                    <a:pt x="272" y="159"/>
                  </a:lnTo>
                  <a:lnTo>
                    <a:pt x="262" y="159"/>
                  </a:lnTo>
                  <a:lnTo>
                    <a:pt x="255" y="157"/>
                  </a:lnTo>
                  <a:lnTo>
                    <a:pt x="248" y="155"/>
                  </a:lnTo>
                  <a:lnTo>
                    <a:pt x="241" y="152"/>
                  </a:lnTo>
                  <a:lnTo>
                    <a:pt x="236" y="150"/>
                  </a:lnTo>
                  <a:lnTo>
                    <a:pt x="234" y="148"/>
                  </a:lnTo>
                  <a:lnTo>
                    <a:pt x="234" y="150"/>
                  </a:lnTo>
                  <a:lnTo>
                    <a:pt x="234" y="155"/>
                  </a:lnTo>
                  <a:lnTo>
                    <a:pt x="234" y="162"/>
                  </a:lnTo>
                  <a:lnTo>
                    <a:pt x="231" y="169"/>
                  </a:lnTo>
                  <a:lnTo>
                    <a:pt x="229" y="176"/>
                  </a:lnTo>
                  <a:lnTo>
                    <a:pt x="224" y="186"/>
                  </a:lnTo>
                  <a:lnTo>
                    <a:pt x="215" y="195"/>
                  </a:lnTo>
                  <a:lnTo>
                    <a:pt x="205" y="205"/>
                  </a:lnTo>
                  <a:lnTo>
                    <a:pt x="191" y="217"/>
                  </a:lnTo>
                  <a:lnTo>
                    <a:pt x="177" y="224"/>
                  </a:lnTo>
                  <a:lnTo>
                    <a:pt x="160" y="229"/>
                  </a:lnTo>
                  <a:lnTo>
                    <a:pt x="146" y="229"/>
                  </a:lnTo>
                  <a:lnTo>
                    <a:pt x="131" y="226"/>
                  </a:lnTo>
                  <a:lnTo>
                    <a:pt x="117" y="224"/>
                  </a:lnTo>
                  <a:lnTo>
                    <a:pt x="107" y="219"/>
                  </a:lnTo>
                  <a:lnTo>
                    <a:pt x="98" y="214"/>
                  </a:lnTo>
                  <a:lnTo>
                    <a:pt x="91" y="209"/>
                  </a:lnTo>
                  <a:lnTo>
                    <a:pt x="86" y="205"/>
                  </a:lnTo>
                  <a:lnTo>
                    <a:pt x="84" y="205"/>
                  </a:lnTo>
                  <a:lnTo>
                    <a:pt x="84" y="207"/>
                  </a:lnTo>
                  <a:lnTo>
                    <a:pt x="81" y="212"/>
                  </a:lnTo>
                  <a:lnTo>
                    <a:pt x="81" y="214"/>
                  </a:lnTo>
                  <a:lnTo>
                    <a:pt x="76" y="219"/>
                  </a:lnTo>
                  <a:lnTo>
                    <a:pt x="74" y="224"/>
                  </a:lnTo>
                  <a:lnTo>
                    <a:pt x="69" y="229"/>
                  </a:lnTo>
                  <a:lnTo>
                    <a:pt x="62" y="233"/>
                  </a:lnTo>
                  <a:lnTo>
                    <a:pt x="53" y="236"/>
                  </a:lnTo>
                  <a:lnTo>
                    <a:pt x="41" y="236"/>
                  </a:lnTo>
                  <a:lnTo>
                    <a:pt x="31" y="236"/>
                  </a:lnTo>
                  <a:lnTo>
                    <a:pt x="22" y="233"/>
                  </a:lnTo>
                  <a:lnTo>
                    <a:pt x="14" y="229"/>
                  </a:lnTo>
                  <a:lnTo>
                    <a:pt x="10" y="224"/>
                  </a:lnTo>
                  <a:lnTo>
                    <a:pt x="5" y="219"/>
                  </a:lnTo>
                  <a:lnTo>
                    <a:pt x="2" y="214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205"/>
                  </a:lnTo>
                </a:path>
              </a:pathLst>
            </a:custGeom>
            <a:noFill/>
            <a:ln w="1260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" name="Group 11" hidden="0"/>
          <p:cNvGrpSpPr/>
          <p:nvPr isPhoto="0" userDrawn="0"/>
        </p:nvGrpSpPr>
        <p:grpSpPr bwMode="auto">
          <a:xfrm>
            <a:off x="5884920" y="3386160"/>
            <a:ext cx="453600" cy="498240"/>
            <a:chOff x="5884920" y="3386160"/>
            <a:chExt cx="453600" cy="498240"/>
          </a:xfrm>
        </p:grpSpPr>
        <p:grpSp>
          <p:nvGrpSpPr>
            <p:cNvPr id="18" name="Group 12" hidden="0"/>
            <p:cNvGrpSpPr/>
            <p:nvPr isPhoto="0" userDrawn="0"/>
          </p:nvGrpSpPr>
          <p:grpSpPr bwMode="auto">
            <a:xfrm>
              <a:off x="5884920" y="3386160"/>
              <a:ext cx="437760" cy="498240"/>
              <a:chOff x="5884920" y="3386160"/>
              <a:chExt cx="437760" cy="498240"/>
            </a:xfrm>
          </p:grpSpPr>
          <p:sp>
            <p:nvSpPr>
              <p:cNvPr id="19" name="CustomShape 13" hidden="0"/>
              <p:cNvSpPr/>
              <p:nvPr isPhoto="0" userDrawn="0"/>
            </p:nvSpPr>
            <p:spPr bwMode="auto">
              <a:xfrm>
                <a:off x="5927760" y="3386160"/>
                <a:ext cx="108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fill="norm" stroke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" name="CustomShape 14" hidden="0"/>
              <p:cNvSpPr/>
              <p:nvPr isPhoto="0" userDrawn="0"/>
            </p:nvSpPr>
            <p:spPr bwMode="auto">
              <a:xfrm>
                <a:off x="5884920" y="3422518"/>
                <a:ext cx="437760" cy="461520"/>
              </a:xfrm>
              <a:prstGeom prst="rect">
                <a:avLst/>
              </a:prstGeom>
              <a:solidFill>
                <a:srgbClr val="BC3700"/>
              </a:solidFill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" name="CustomShape 15" hidden="0"/>
              <p:cNvSpPr/>
              <p:nvPr isPhoto="0" userDrawn="0"/>
            </p:nvSpPr>
            <p:spPr bwMode="auto">
              <a:xfrm>
                <a:off x="5936760" y="3430440"/>
                <a:ext cx="349560" cy="453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358" tIns="44280" rIns="90358" bIns="44280">
                <a:spAutoFit/>
              </a:bodyPr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399" algn="l"/>
                  </a:tabLst>
                  <a:defRPr/>
                </a:pPr>
                <a:r>
                  <a:rPr lang="en-US" sz="2400" b="0" strike="noStrike" spc="0">
                    <a:solidFill>
                      <a:srgbClr val="000000"/>
                    </a:solidFill>
                    <a:latin typeface="Arial"/>
                  </a:rPr>
                  <a:t>2</a:t>
                </a:r>
                <a:endParaRPr lang="ru-RU" sz="2400" b="0" strike="noStrike" spc="0">
                  <a:latin typeface="Arial"/>
                </a:endParaRPr>
              </a:p>
            </p:txBody>
          </p:sp>
        </p:grpSp>
        <p:sp>
          <p:nvSpPr>
            <p:cNvPr id="22" name="CustomShape 16" hidden="0"/>
            <p:cNvSpPr/>
            <p:nvPr isPhoto="0" userDrawn="0"/>
          </p:nvSpPr>
          <p:spPr bwMode="auto">
            <a:xfrm>
              <a:off x="5899320" y="3440160"/>
              <a:ext cx="439200" cy="401400"/>
            </a:xfrm>
            <a:prstGeom prst="star16">
              <a:avLst>
                <a:gd name="adj" fmla="val 38426"/>
              </a:avLst>
            </a:prstGeom>
            <a:solidFill>
              <a:srgbClr val="7E9CE8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17" hidden="0"/>
            <p:cNvSpPr/>
            <p:nvPr isPhoto="0" userDrawn="0"/>
          </p:nvSpPr>
          <p:spPr bwMode="auto">
            <a:xfrm>
              <a:off x="5944680" y="3414600"/>
              <a:ext cx="349560" cy="453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58" tIns="44280" rIns="90358" bIns="44280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399" algn="l"/>
                </a:tabLst>
                <a:defRPr/>
              </a:pPr>
              <a:r>
                <a:rPr lang="en-US" sz="2400" b="0" strike="noStrike" spc="0">
                  <a:solidFill>
                    <a:srgbClr val="FFFF00"/>
                  </a:solidFill>
                  <a:latin typeface="Arial"/>
                </a:rPr>
                <a:t>3</a:t>
              </a:r>
              <a:endParaRPr lang="ru-RU" sz="2400" b="0" strike="noStrike" spc="0">
                <a:latin typeface="Arial"/>
              </a:endParaRPr>
            </a:p>
          </p:txBody>
        </p:sp>
      </p:grpSp>
      <p:grpSp>
        <p:nvGrpSpPr>
          <p:cNvPr id="24" name="Group 18" hidden="0"/>
          <p:cNvGrpSpPr/>
          <p:nvPr isPhoto="0" userDrawn="0"/>
        </p:nvGrpSpPr>
        <p:grpSpPr bwMode="auto">
          <a:xfrm>
            <a:off x="6037199" y="3614760"/>
            <a:ext cx="453600" cy="498240"/>
            <a:chOff x="6037199" y="3614760"/>
            <a:chExt cx="453600" cy="498240"/>
          </a:xfrm>
        </p:grpSpPr>
        <p:grpSp>
          <p:nvGrpSpPr>
            <p:cNvPr id="25" name="Group 19" hidden="0"/>
            <p:cNvGrpSpPr/>
            <p:nvPr isPhoto="0" userDrawn="0"/>
          </p:nvGrpSpPr>
          <p:grpSpPr bwMode="auto">
            <a:xfrm>
              <a:off x="6037199" y="3614760"/>
              <a:ext cx="437760" cy="498240"/>
              <a:chOff x="6037199" y="3614760"/>
              <a:chExt cx="437760" cy="498240"/>
            </a:xfrm>
          </p:grpSpPr>
          <p:sp>
            <p:nvSpPr>
              <p:cNvPr id="26" name="CustomShape 20" hidden="0"/>
              <p:cNvSpPr/>
              <p:nvPr isPhoto="0" userDrawn="0"/>
            </p:nvSpPr>
            <p:spPr bwMode="auto">
              <a:xfrm>
                <a:off x="6080038" y="3614760"/>
                <a:ext cx="108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fill="norm" stroke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" name="CustomShape 21" hidden="0"/>
              <p:cNvSpPr/>
              <p:nvPr isPhoto="0" userDrawn="0"/>
            </p:nvSpPr>
            <p:spPr bwMode="auto">
              <a:xfrm>
                <a:off x="6037199" y="3651120"/>
                <a:ext cx="437760" cy="461520"/>
              </a:xfrm>
              <a:prstGeom prst="rect">
                <a:avLst/>
              </a:prstGeom>
              <a:solidFill>
                <a:srgbClr val="BC3700"/>
              </a:solidFill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" name="CustomShape 22" hidden="0"/>
              <p:cNvSpPr/>
              <p:nvPr isPhoto="0" userDrawn="0"/>
            </p:nvSpPr>
            <p:spPr bwMode="auto">
              <a:xfrm>
                <a:off x="6089400" y="3659040"/>
                <a:ext cx="349560" cy="453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358" tIns="44280" rIns="90358" bIns="44280">
                <a:spAutoFit/>
              </a:bodyPr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399" algn="l"/>
                  </a:tabLst>
                  <a:defRPr/>
                </a:pPr>
                <a:r>
                  <a:rPr lang="en-US" sz="2400" b="0" strike="noStrike" spc="0">
                    <a:solidFill>
                      <a:srgbClr val="000000"/>
                    </a:solidFill>
                    <a:latin typeface="Arial"/>
                  </a:rPr>
                  <a:t>2</a:t>
                </a:r>
                <a:endParaRPr lang="ru-RU" sz="2400" b="0" strike="noStrike" spc="0">
                  <a:latin typeface="Arial"/>
                </a:endParaRPr>
              </a:p>
            </p:txBody>
          </p:sp>
        </p:grpSp>
        <p:sp>
          <p:nvSpPr>
            <p:cNvPr id="29" name="CustomShape 23" hidden="0"/>
            <p:cNvSpPr/>
            <p:nvPr isPhoto="0" userDrawn="0"/>
          </p:nvSpPr>
          <p:spPr bwMode="auto">
            <a:xfrm>
              <a:off x="6051600" y="3668760"/>
              <a:ext cx="439200" cy="401400"/>
            </a:xfrm>
            <a:prstGeom prst="star16">
              <a:avLst>
                <a:gd name="adj" fmla="val 38426"/>
              </a:avLst>
            </a:prstGeom>
            <a:solidFill>
              <a:srgbClr val="7E9CE8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" name="CustomShape 24" hidden="0"/>
            <p:cNvSpPr/>
            <p:nvPr isPhoto="0" userDrawn="0"/>
          </p:nvSpPr>
          <p:spPr bwMode="auto">
            <a:xfrm>
              <a:off x="6097320" y="3643200"/>
              <a:ext cx="349560" cy="453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58" tIns="44280" rIns="90358" bIns="44280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399" algn="l"/>
                </a:tabLst>
                <a:defRPr/>
              </a:pPr>
              <a:r>
                <a:rPr lang="en-US" sz="2400" b="0" strike="noStrike" spc="0">
                  <a:solidFill>
                    <a:srgbClr val="FFFF00"/>
                  </a:solidFill>
                  <a:latin typeface="Arial"/>
                </a:rPr>
                <a:t>2</a:t>
              </a:r>
              <a:endParaRPr lang="ru-RU" sz="2400" b="0" strike="noStrike" spc="0">
                <a:latin typeface="Arial"/>
              </a:endParaRPr>
            </a:p>
          </p:txBody>
        </p:sp>
      </p:grpSp>
      <p:grpSp>
        <p:nvGrpSpPr>
          <p:cNvPr id="31" name="Group 25" hidden="0"/>
          <p:cNvGrpSpPr/>
          <p:nvPr isPhoto="0" userDrawn="0"/>
        </p:nvGrpSpPr>
        <p:grpSpPr bwMode="auto">
          <a:xfrm>
            <a:off x="4055087" y="5013360"/>
            <a:ext cx="2297137" cy="398435"/>
            <a:chOff x="0" y="0"/>
            <a:chExt cx="2297137" cy="398435"/>
          </a:xfrm>
        </p:grpSpPr>
        <p:sp>
          <p:nvSpPr>
            <p:cNvPr id="32" name="CustomShape 26" hidden="0"/>
            <p:cNvSpPr/>
            <p:nvPr isPhoto="0" userDrawn="0"/>
          </p:nvSpPr>
          <p:spPr bwMode="auto">
            <a:xfrm>
              <a:off x="0" y="0"/>
              <a:ext cx="2297137" cy="398435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399" algn="l"/>
                </a:tabLst>
                <a:defRPr/>
              </a:pPr>
              <a:r>
                <a:rPr lang="ru-RU" sz="2000" b="0" strike="noStrike" spc="0">
                  <a:solidFill>
                    <a:srgbClr val="FF6600"/>
                  </a:solidFill>
                  <a:latin typeface="Arial"/>
                </a:rPr>
                <a:t>Loss</a:t>
              </a:r>
              <a:r>
                <a:rPr lang="en-US" sz="2000" b="0" strike="noStrike" spc="0">
                  <a:solidFill>
                    <a:srgbClr val="FF6600"/>
                  </a:solidFill>
                  <a:latin typeface="Arial"/>
                </a:rPr>
                <a:t> </a:t>
              </a:r>
              <a:r>
                <a:rPr lang="en-US" sz="2000" b="0" i="0" u="none" strike="noStrike" cap="none" spc="0">
                  <a:solidFill>
                    <a:srgbClr val="FF6600"/>
                  </a:solidFill>
                  <a:latin typeface="Arial"/>
                  <a:ea typeface="Arial"/>
                  <a:cs typeface="Arial"/>
                </a:rPr>
                <a:t>→</a:t>
              </a:r>
              <a:r>
                <a:rPr lang="en-US" sz="2000" b="0" strike="noStrike" spc="0">
                  <a:solidFill>
                    <a:srgbClr val="FF6600"/>
                  </a:solidFill>
                  <a:latin typeface="Arial"/>
                </a:rPr>
                <a:t> </a:t>
              </a:r>
              <a:r>
                <a:rPr lang="ru-RU" sz="2000" b="0" strike="noStrike" spc="0">
                  <a:solidFill>
                    <a:srgbClr val="FF6600"/>
                  </a:solidFill>
                  <a:latin typeface="Arial"/>
                </a:rPr>
                <a:t>Traffic jam</a:t>
              </a:r>
              <a:endParaRPr lang="ru-RU" sz="2000" b="0" strike="noStrike" spc="0">
                <a:latin typeface="Arial"/>
              </a:endParaRPr>
            </a:p>
          </p:txBody>
        </p:sp>
        <p:sp>
          <p:nvSpPr>
            <p:cNvPr id="33" name="Line 27" hidden="0"/>
            <p:cNvSpPr/>
            <p:nvPr isPhoto="0" userDrawn="0"/>
          </p:nvSpPr>
          <p:spPr bwMode="auto">
            <a:xfrm flipH="1">
              <a:off x="805294" y="79200"/>
              <a:ext cx="77760" cy="22680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" name="Group 28" hidden="0"/>
          <p:cNvGrpSpPr/>
          <p:nvPr isPhoto="0" userDrawn="0"/>
        </p:nvGrpSpPr>
        <p:grpSpPr bwMode="auto">
          <a:xfrm>
            <a:off x="6189840" y="3767040"/>
            <a:ext cx="453240" cy="498600"/>
            <a:chOff x="6189840" y="3767040"/>
            <a:chExt cx="453240" cy="498600"/>
          </a:xfrm>
        </p:grpSpPr>
        <p:grpSp>
          <p:nvGrpSpPr>
            <p:cNvPr id="35" name="Group 29" hidden="0"/>
            <p:cNvGrpSpPr/>
            <p:nvPr isPhoto="0" userDrawn="0"/>
          </p:nvGrpSpPr>
          <p:grpSpPr bwMode="auto">
            <a:xfrm>
              <a:off x="6189840" y="3767040"/>
              <a:ext cx="437760" cy="498600"/>
              <a:chOff x="6189840" y="3767040"/>
              <a:chExt cx="437760" cy="498600"/>
            </a:xfrm>
          </p:grpSpPr>
          <p:sp>
            <p:nvSpPr>
              <p:cNvPr id="36" name="CustomShape 30" hidden="0"/>
              <p:cNvSpPr/>
              <p:nvPr isPhoto="0" userDrawn="0"/>
            </p:nvSpPr>
            <p:spPr bwMode="auto">
              <a:xfrm>
                <a:off x="6232680" y="3767040"/>
                <a:ext cx="108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fill="norm" stroke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" name="CustomShape 31" hidden="0"/>
              <p:cNvSpPr/>
              <p:nvPr isPhoto="0" userDrawn="0"/>
            </p:nvSpPr>
            <p:spPr bwMode="auto">
              <a:xfrm>
                <a:off x="6189840" y="3803760"/>
                <a:ext cx="437760" cy="461520"/>
              </a:xfrm>
              <a:prstGeom prst="rect">
                <a:avLst/>
              </a:prstGeom>
              <a:solidFill>
                <a:srgbClr val="BC3700"/>
              </a:solidFill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" name="CustomShape 32" hidden="0"/>
              <p:cNvSpPr/>
              <p:nvPr isPhoto="0" userDrawn="0"/>
            </p:nvSpPr>
            <p:spPr bwMode="auto">
              <a:xfrm>
                <a:off x="6241680" y="3811680"/>
                <a:ext cx="349560" cy="453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358" tIns="44280" rIns="90358" bIns="44280">
                <a:spAutoFit/>
              </a:bodyPr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399" algn="l"/>
                  </a:tabLst>
                  <a:defRPr/>
                </a:pPr>
                <a:r>
                  <a:rPr lang="en-US" sz="2400" b="0" strike="noStrike" spc="0">
                    <a:solidFill>
                      <a:srgbClr val="000000"/>
                    </a:solidFill>
                    <a:latin typeface="Arial"/>
                  </a:rPr>
                  <a:t>2</a:t>
                </a:r>
                <a:endParaRPr lang="ru-RU" sz="2400" b="0" strike="noStrike" spc="0">
                  <a:latin typeface="Arial"/>
                </a:endParaRPr>
              </a:p>
            </p:txBody>
          </p:sp>
        </p:grpSp>
        <p:sp>
          <p:nvSpPr>
            <p:cNvPr id="39" name="CustomShape 33" hidden="0"/>
            <p:cNvSpPr/>
            <p:nvPr isPhoto="0" userDrawn="0"/>
          </p:nvSpPr>
          <p:spPr bwMode="auto">
            <a:xfrm>
              <a:off x="6203880" y="3821040"/>
              <a:ext cx="439200" cy="401400"/>
            </a:xfrm>
            <a:prstGeom prst="star16">
              <a:avLst>
                <a:gd name="adj" fmla="val 38426"/>
              </a:avLst>
            </a:prstGeom>
            <a:solidFill>
              <a:srgbClr val="7E9CE8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" name="CustomShape 34" hidden="0"/>
            <p:cNvSpPr/>
            <p:nvPr isPhoto="0" userDrawn="0"/>
          </p:nvSpPr>
          <p:spPr bwMode="auto">
            <a:xfrm>
              <a:off x="6249600" y="3795840"/>
              <a:ext cx="349560" cy="453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58" tIns="44280" rIns="90358" bIns="44280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399" algn="l"/>
                </a:tabLst>
                <a:defRPr/>
              </a:pPr>
              <a:r>
                <a:rPr lang="en-US" sz="2400" b="0" strike="noStrike" spc="0">
                  <a:solidFill>
                    <a:srgbClr val="FFFF00"/>
                  </a:solidFill>
                  <a:latin typeface="Arial"/>
                </a:rPr>
                <a:t>1</a:t>
              </a:r>
              <a:endParaRPr lang="ru-RU" sz="2400" b="0" strike="noStrike" spc="0">
                <a:latin typeface="Arial"/>
              </a:endParaRPr>
            </a:p>
          </p:txBody>
        </p:sp>
      </p:grpSp>
      <p:grpSp>
        <p:nvGrpSpPr>
          <p:cNvPr id="41" name="Group 35" hidden="0"/>
          <p:cNvGrpSpPr/>
          <p:nvPr isPhoto="0" userDrawn="0"/>
        </p:nvGrpSpPr>
        <p:grpSpPr bwMode="auto">
          <a:xfrm>
            <a:off x="6570720" y="3919680"/>
            <a:ext cx="437760" cy="498240"/>
            <a:chOff x="6570720" y="3919680"/>
            <a:chExt cx="437760" cy="498240"/>
          </a:xfrm>
        </p:grpSpPr>
        <p:sp>
          <p:nvSpPr>
            <p:cNvPr id="42" name="CustomShape 36" hidden="0"/>
            <p:cNvSpPr/>
            <p:nvPr isPhoto="0" userDrawn="0"/>
          </p:nvSpPr>
          <p:spPr bwMode="auto">
            <a:xfrm>
              <a:off x="6638760" y="3919680"/>
              <a:ext cx="1080" cy="9000"/>
            </a:xfrm>
            <a:custGeom>
              <a:avLst/>
              <a:gdLst/>
              <a:ahLst/>
              <a:cxnLst/>
              <a:rect l="l" t="t" r="r" b="b"/>
              <a:pathLst>
                <a:path w="1" h="7" fill="norm" stroke="1" extrusionOk="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" name="CustomShape 37" hidden="0"/>
            <p:cNvSpPr/>
            <p:nvPr isPhoto="0" userDrawn="0"/>
          </p:nvSpPr>
          <p:spPr bwMode="auto">
            <a:xfrm>
              <a:off x="6570720" y="3956040"/>
              <a:ext cx="437760" cy="461520"/>
            </a:xfrm>
            <a:prstGeom prst="rect">
              <a:avLst/>
            </a:prstGeom>
            <a:solidFill>
              <a:srgbClr val="BC3700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CustomShape 38" hidden="0"/>
            <p:cNvSpPr/>
            <p:nvPr isPhoto="0" userDrawn="0"/>
          </p:nvSpPr>
          <p:spPr bwMode="auto">
            <a:xfrm>
              <a:off x="6648120" y="3963960"/>
              <a:ext cx="349560" cy="453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58" tIns="44280" rIns="90358" bIns="4428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399" algn="l"/>
                </a:tabLst>
                <a:defRPr/>
              </a:pPr>
              <a:r>
                <a:rPr lang="en-US" sz="2400" b="0" strike="noStrike" spc="0">
                  <a:solidFill>
                    <a:srgbClr val="000000"/>
                  </a:solidFill>
                  <a:latin typeface="Arial"/>
                </a:rPr>
                <a:t>0</a:t>
              </a:r>
              <a:endParaRPr lang="ru-RU" sz="2400" b="0" strike="noStrike" spc="0">
                <a:latin typeface="Arial"/>
              </a:endParaRPr>
            </a:p>
          </p:txBody>
        </p:sp>
      </p:grpSp>
      <p:sp>
        <p:nvSpPr>
          <p:cNvPr id="45" name="CustomShape 39" hidden="0"/>
          <p:cNvSpPr/>
          <p:nvPr isPhoto="0" userDrawn="0"/>
        </p:nvSpPr>
        <p:spPr bwMode="auto">
          <a:xfrm>
            <a:off x="685800" y="5622840"/>
            <a:ext cx="6324408" cy="1008035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Packet loss leads to long delays</a:t>
            </a:r>
            <a:endParaRPr lang="ru-RU" sz="2000" b="0" strike="noStrike" spc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and unjustified reduction of the data transfer rate by the TCP driver</a:t>
            </a:r>
            <a:endParaRPr lang="ru-RU" sz="2000" b="0" strike="noStrike" spc="0">
              <a:latin typeface="Arial"/>
            </a:endParaRPr>
          </a:p>
        </p:txBody>
      </p:sp>
      <p:sp>
        <p:nvSpPr>
          <p:cNvPr id="46" name="CustomShape 40" hidden="0"/>
          <p:cNvSpPr/>
          <p:nvPr isPhoto="0" userDrawn="0"/>
        </p:nvSpPr>
        <p:spPr bwMode="auto">
          <a:xfrm>
            <a:off x="3478007" y="2971800"/>
            <a:ext cx="2297137" cy="398435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000" b="0" strike="noStrike" spc="0">
                <a:solidFill>
                  <a:srgbClr val="FF6600"/>
                </a:solidFill>
                <a:latin typeface="Arial"/>
              </a:rPr>
              <a:t>Loss</a:t>
            </a:r>
            <a:r>
              <a:rPr lang="en-US" sz="2000" b="0" strike="noStrike" spc="0">
                <a:solidFill>
                  <a:srgbClr val="FF6600"/>
                </a:solidFill>
                <a:latin typeface="Arial"/>
              </a:rPr>
              <a:t> </a:t>
            </a:r>
            <a:r>
              <a:rPr lang="en-US" sz="2000" b="0" i="0" u="none" strike="noStrike" cap="none" spc="0">
                <a:solidFill>
                  <a:srgbClr val="FF6600"/>
                </a:solidFill>
                <a:latin typeface="Arial"/>
                <a:ea typeface="Arial"/>
                <a:cs typeface="Arial"/>
              </a:rPr>
              <a:t>→</a:t>
            </a:r>
            <a:r>
              <a:rPr lang="en-US" sz="2000" b="0" strike="noStrike" spc="0">
                <a:solidFill>
                  <a:srgbClr val="FF6600"/>
                </a:solidFill>
                <a:latin typeface="Arial"/>
              </a:rPr>
              <a:t> </a:t>
            </a:r>
            <a:r>
              <a:rPr lang="ru-RU" sz="2000" b="0" strike="noStrike" spc="0">
                <a:solidFill>
                  <a:srgbClr val="FF6600"/>
                </a:solidFill>
                <a:latin typeface="Arial"/>
              </a:rPr>
              <a:t>Traffic jam</a:t>
            </a:r>
            <a:endParaRPr lang="ru-RU" sz="2000" b="0" strike="noStrike" spc="0">
              <a:latin typeface="Arial"/>
            </a:endParaRPr>
          </a:p>
        </p:txBody>
      </p:sp>
      <p:sp>
        <p:nvSpPr>
          <p:cNvPr id="47" name="Line 41" hidden="0"/>
          <p:cNvSpPr/>
          <p:nvPr isPhoto="0" userDrawn="0"/>
        </p:nvSpPr>
        <p:spPr bwMode="auto">
          <a:xfrm>
            <a:off x="1752480" y="2590559"/>
            <a:ext cx="1447920" cy="18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Line 42" hidden="0"/>
          <p:cNvSpPr/>
          <p:nvPr isPhoto="0" userDrawn="0"/>
        </p:nvSpPr>
        <p:spPr bwMode="auto">
          <a:xfrm flipH="1">
            <a:off x="5865480" y="2590559"/>
            <a:ext cx="1374840" cy="18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43" hidden="0"/>
          <p:cNvSpPr/>
          <p:nvPr isPhoto="0" userDrawn="0"/>
        </p:nvSpPr>
        <p:spPr bwMode="auto">
          <a:xfrm>
            <a:off x="6637026" y="5486525"/>
            <a:ext cx="840754" cy="367955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1800" b="0" strike="noStrike" spc="0">
                <a:solidFill>
                  <a:srgbClr val="000000"/>
                </a:solidFill>
                <a:latin typeface="Arial"/>
              </a:rPr>
              <a:t>Host 3</a:t>
            </a:r>
            <a:endParaRPr lang="ru-RU" sz="1800" b="0" strike="noStrike" spc="0">
              <a:latin typeface="Arial"/>
            </a:endParaRPr>
          </a:p>
        </p:txBody>
      </p:sp>
      <p:pic>
        <p:nvPicPr>
          <p:cNvPr id="50" name="Picture 47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6477120" y="4419720"/>
            <a:ext cx="1238040" cy="1088640"/>
          </a:xfrm>
          <a:prstGeom prst="rect">
            <a:avLst/>
          </a:prstGeom>
          <a:ln>
            <a:noFill/>
          </a:ln>
        </p:spPr>
      </p:pic>
      <p:sp>
        <p:nvSpPr>
          <p:cNvPr id="51" name="CustomShape 44" hidden="0"/>
          <p:cNvSpPr/>
          <p:nvPr isPhoto="0" userDrawn="0"/>
        </p:nvSpPr>
        <p:spPr bwMode="auto">
          <a:xfrm rot="20219965">
            <a:off x="5636880" y="3506760"/>
            <a:ext cx="533160" cy="1523520"/>
          </a:xfrm>
          <a:prstGeom prst="lightningBolt">
            <a:avLst/>
          </a:prstGeom>
          <a:solidFill>
            <a:srgbClr val="FF66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A20A5DBD-89AB-3092-753E-AD29FEBDA131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Problems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214200" y="1571758"/>
            <a:ext cx="8472240" cy="50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9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Due to interference, signal attenuation, packets are often lost or distorted in wireless networks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9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TCP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does not distinguish packet loss due to congestion from dropped packets due to distortion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9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TCP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unnecessarily reduces the window size, assuming that the channel is narrow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9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This leads to inefficient use of the channel</a:t>
            </a:r>
            <a:endParaRPr lang="ru-RU" sz="3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6667059" y="4935008"/>
            <a:ext cx="4938750" cy="3935941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016712" y="1582208"/>
            <a:ext cx="5307933" cy="4094691"/>
          </a:xfrm>
          <a:prstGeom prst="rect">
            <a:avLst/>
          </a:prstGeom>
        </p:spPr>
      </p:pic>
      <p:sp>
        <p:nvSpPr>
          <p:cNvPr id="6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358" tIns="44280" rIns="90358" bIns="4428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Reduced Efficiency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7" name="CustomShape 2" hidden="0"/>
          <p:cNvSpPr/>
          <p:nvPr isPhoto="0" userDrawn="0"/>
        </p:nvSpPr>
        <p:spPr bwMode="auto">
          <a:xfrm>
            <a:off x="4109760" y="5500800"/>
            <a:ext cx="1429200" cy="39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Time</a:t>
            </a: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 (</a:t>
            </a: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with</a:t>
            </a: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)</a:t>
            </a:r>
            <a:endParaRPr lang="ru-RU" sz="2000" b="0" strike="noStrike" spc="0">
              <a:latin typeface="Arial"/>
            </a:endParaRPr>
          </a:p>
        </p:txBody>
      </p:sp>
      <p:sp>
        <p:nvSpPr>
          <p:cNvPr id="8" name="CustomShape 3" hidden="0"/>
          <p:cNvSpPr/>
          <p:nvPr isPhoto="0" userDrawn="0"/>
        </p:nvSpPr>
        <p:spPr bwMode="auto">
          <a:xfrm rot="16199969">
            <a:off x="969840" y="3372120"/>
            <a:ext cx="1623960" cy="39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Byte number</a:t>
            </a:r>
            <a:endParaRPr lang="ru-RU" sz="2000" b="0" strike="noStrike" spc="0">
              <a:latin typeface="Arial"/>
            </a:endParaRPr>
          </a:p>
        </p:txBody>
      </p:sp>
      <p:sp>
        <p:nvSpPr>
          <p:cNvPr id="9" name="CustomShape 4" hidden="0"/>
          <p:cNvSpPr/>
          <p:nvPr isPhoto="0" userDrawn="0"/>
        </p:nvSpPr>
        <p:spPr bwMode="auto">
          <a:xfrm>
            <a:off x="5756037" y="3027240"/>
            <a:ext cx="1463595" cy="642276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1800" b="0" strike="noStrike" spc="0">
                <a:solidFill>
                  <a:srgbClr val="000000"/>
                </a:solidFill>
                <a:latin typeface="Arial"/>
              </a:rPr>
              <a:t>The real one</a:t>
            </a:r>
            <a:endParaRPr lang="ru-RU" sz="1800" b="0" strike="noStrike" spc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Arial"/>
              </a:rPr>
              <a:t>(280 Kbps)</a:t>
            </a:r>
            <a:endParaRPr lang="ru-RU" sz="1800" b="0" strike="noStrike" spc="0">
              <a:latin typeface="Arial"/>
            </a:endParaRPr>
          </a:p>
        </p:txBody>
      </p:sp>
      <p:sp>
        <p:nvSpPr>
          <p:cNvPr id="10" name="CustomShape 5" hidden="0"/>
          <p:cNvSpPr/>
          <p:nvPr isPhoto="0" userDrawn="0"/>
        </p:nvSpPr>
        <p:spPr bwMode="auto">
          <a:xfrm>
            <a:off x="3969720" y="1838160"/>
            <a:ext cx="1610640" cy="64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Arial"/>
              </a:rPr>
              <a:t>TCP </a:t>
            </a:r>
            <a:r>
              <a:rPr lang="ru-RU" sz="1800" b="0" strike="noStrike" spc="0">
                <a:solidFill>
                  <a:srgbClr val="000000"/>
                </a:solidFill>
                <a:latin typeface="Arial"/>
              </a:rPr>
              <a:t>no errors</a:t>
            </a:r>
            <a:endParaRPr lang="ru-RU" sz="1800" b="0" strike="noStrike" spc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Arial"/>
              </a:rPr>
              <a:t>(1.30 Mbps)</a:t>
            </a:r>
            <a:endParaRPr lang="ru-RU" sz="1800" b="0" strike="noStrike" spc="0">
              <a:latin typeface="Arial"/>
            </a:endParaRPr>
          </a:p>
        </p:txBody>
      </p:sp>
      <p:sp>
        <p:nvSpPr>
          <p:cNvPr id="11" name="CustomShape 6" hidden="0"/>
          <p:cNvSpPr/>
          <p:nvPr isPhoto="0" userDrawn="0"/>
        </p:nvSpPr>
        <p:spPr bwMode="auto">
          <a:xfrm>
            <a:off x="1360799" y="5929199"/>
            <a:ext cx="6604560" cy="39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Broadcast </a:t>
            </a: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2MB </a:t>
            </a: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by </a:t>
            </a: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TCP </a:t>
            </a: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over</a:t>
            </a: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 2 Mbps </a:t>
            </a: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wireless connection</a:t>
            </a:r>
            <a:endParaRPr lang="ru-RU" sz="2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Minimum Frame Size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5520461"/>
            <a:ext cx="8229240" cy="13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94383" indent="-394023">
              <a:lnSpc>
                <a:spcPct val="100000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2T –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minimum signal transmission time</a:t>
            </a:r>
            <a:endParaRPr lang="ru-RU" sz="2800" b="0" strike="noStrike" spc="-1">
              <a:latin typeface="Arial"/>
            </a:endParaRPr>
          </a:p>
          <a:p>
            <a:pPr marL="394383" indent="-394023">
              <a:lnSpc>
                <a:spcPct val="100000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T=L/c,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where c is the speed of light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0C29755-C335-44CE-99F1-1C154E296B9C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7" name="" hidden="0"/>
          <p:cNvSpPr/>
          <p:nvPr isPhoto="0" userDrawn="0"/>
        </p:nvSpPr>
        <p:spPr bwMode="auto">
          <a:xfrm flipH="0" flipV="0">
            <a:off x="4444560" y="3352799"/>
            <a:ext cx="232933" cy="21481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312294" y="1400081"/>
            <a:ext cx="8355491" cy="4135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76022CDD-81F3-25A5-3CA3-89F2C8A5E1F9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Possible Solutions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523880"/>
            <a:ext cx="8475480" cy="25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94383" indent="-394023">
              <a:lnSpc>
                <a:spcPct val="100000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Changing the implementation 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TCP</a:t>
            </a:r>
            <a:endParaRPr lang="ru-RU" sz="2800" b="0" strike="noStrike" spc="0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0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Selected </a:t>
            </a:r>
            <a:r>
              <a:rPr lang="en-US" sz="2400" b="0" strike="noStrike" spc="0">
                <a:solidFill>
                  <a:srgbClr val="000000"/>
                </a:solidFill>
                <a:latin typeface="Arial"/>
              </a:rPr>
              <a:t>ACK</a:t>
            </a: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 (do not use group ACK, only selective ACK)</a:t>
            </a:r>
            <a:endParaRPr lang="ru-RU" sz="2400" b="0" strike="noStrike" spc="0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0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Include a flag in the receipt indicating that the packet was lost due to poor wireless connection quality</a:t>
            </a:r>
            <a:endParaRPr lang="ru-RU" sz="2400" b="0" strike="noStrike" spc="0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0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Problem: this will only work one way</a:t>
            </a:r>
            <a:endParaRPr lang="ru-RU" sz="2400" b="0" strike="noStrike" spc="0">
              <a:latin typeface="Arial"/>
            </a:endParaRPr>
          </a:p>
        </p:txBody>
      </p:sp>
      <p:pic>
        <p:nvPicPr>
          <p:cNvPr id="7" name="Picture 4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4267080" y="4952880"/>
            <a:ext cx="685440" cy="685440"/>
          </a:xfrm>
          <a:prstGeom prst="rect">
            <a:avLst/>
          </a:prstGeom>
          <a:ln>
            <a:noFill/>
          </a:ln>
        </p:spPr>
      </p:pic>
      <p:sp>
        <p:nvSpPr>
          <p:cNvPr id="8" name="Line 4" hidden="0"/>
          <p:cNvSpPr/>
          <p:nvPr isPhoto="0" userDrawn="0"/>
        </p:nvSpPr>
        <p:spPr bwMode="auto">
          <a:xfrm>
            <a:off x="2209680" y="5254560"/>
            <a:ext cx="2068560" cy="14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5" hidden="0"/>
          <p:cNvSpPr/>
          <p:nvPr isPhoto="0" userDrawn="0"/>
        </p:nvSpPr>
        <p:spPr bwMode="auto">
          <a:xfrm>
            <a:off x="2289600" y="4114800"/>
            <a:ext cx="194292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1800" b="0" strike="noStrike" spc="0">
                <a:solidFill>
                  <a:srgbClr val="000000"/>
                </a:solidFill>
                <a:latin typeface="Arial"/>
              </a:rPr>
              <a:t>Wired connection</a:t>
            </a:r>
            <a:endParaRPr lang="ru-RU" sz="1800" b="0" strike="noStrike" spc="0">
              <a:latin typeface="Arial"/>
            </a:endParaRPr>
          </a:p>
        </p:txBody>
      </p:sp>
      <p:sp>
        <p:nvSpPr>
          <p:cNvPr id="10" name="CustomShape 6" hidden="0"/>
          <p:cNvSpPr/>
          <p:nvPr isPhoto="0" userDrawn="0"/>
        </p:nvSpPr>
        <p:spPr bwMode="auto">
          <a:xfrm>
            <a:off x="4785840" y="4114800"/>
            <a:ext cx="222156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1800" b="0" strike="noStrike" spc="0">
                <a:solidFill>
                  <a:srgbClr val="000000"/>
                </a:solidFill>
                <a:latin typeface="Arial"/>
              </a:rPr>
              <a:t>Wireless connection</a:t>
            </a:r>
            <a:endParaRPr lang="ru-RU" sz="1800" b="0" strike="noStrike" spc="0">
              <a:latin typeface="Arial"/>
            </a:endParaRPr>
          </a:p>
        </p:txBody>
      </p:sp>
      <p:pic>
        <p:nvPicPr>
          <p:cNvPr id="11" name="Picture 8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6629400" y="4854600"/>
            <a:ext cx="1238040" cy="1088640"/>
          </a:xfrm>
          <a:prstGeom prst="rect">
            <a:avLst/>
          </a:prstGeom>
          <a:ln>
            <a:noFill/>
          </a:ln>
        </p:spPr>
      </p:pic>
      <p:pic>
        <p:nvPicPr>
          <p:cNvPr id="12" name="Picture 9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1295279" y="4854600"/>
            <a:ext cx="1238040" cy="1088640"/>
          </a:xfrm>
          <a:prstGeom prst="rect">
            <a:avLst/>
          </a:prstGeom>
          <a:ln>
            <a:noFill/>
          </a:ln>
        </p:spPr>
      </p:pic>
      <p:sp>
        <p:nvSpPr>
          <p:cNvPr id="13" name="CustomShape 7" hidden="0"/>
          <p:cNvSpPr/>
          <p:nvPr isPhoto="0" userDrawn="0"/>
        </p:nvSpPr>
        <p:spPr bwMode="auto">
          <a:xfrm rot="16199969" flipH="1">
            <a:off x="4581000" y="2188080"/>
            <a:ext cx="1080" cy="5333760"/>
          </a:xfrm>
          <a:prstGeom prst="bentConnector3">
            <a:avLst>
              <a:gd name="adj1" fmla="val -14400000"/>
            </a:avLst>
          </a:prstGeom>
          <a:noFill/>
          <a:ln w="19080">
            <a:solidFill>
              <a:srgbClr val="FF6600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8" hidden="0"/>
          <p:cNvSpPr/>
          <p:nvPr isPhoto="0" userDrawn="0"/>
        </p:nvSpPr>
        <p:spPr bwMode="auto">
          <a:xfrm rot="16739970">
            <a:off x="5638680" y="4572360"/>
            <a:ext cx="304560" cy="1523520"/>
          </a:xfrm>
          <a:prstGeom prst="lightningBolt">
            <a:avLst/>
          </a:prstGeom>
          <a:solidFill>
            <a:srgbClr val="FF66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9" hidden="0"/>
          <p:cNvSpPr/>
          <p:nvPr isPhoto="0" userDrawn="0"/>
        </p:nvSpPr>
        <p:spPr bwMode="auto">
          <a:xfrm rot="5399976">
            <a:off x="4581000" y="3275640"/>
            <a:ext cx="1080" cy="5336640"/>
          </a:xfrm>
          <a:prstGeom prst="bentConnector3">
            <a:avLst>
              <a:gd name="adj1" fmla="val 14400000"/>
            </a:avLst>
          </a:prstGeom>
          <a:noFill/>
          <a:ln w="19080">
            <a:solidFill>
              <a:srgbClr val="FF6600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6B238763-4DC7-2114-9FAB-F18F30A83890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Possible Solutions </a:t>
            </a:r>
            <a:endParaRPr lang="en-US" sz="3900" b="1" strike="noStrike" spc="0">
              <a:solidFill>
                <a:srgbClr val="330066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8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(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link layer</a:t>
            </a: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)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533520" y="1523880"/>
            <a:ext cx="8399160" cy="27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41280" indent="-340920">
              <a:lnSpc>
                <a:spcPct val="114999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Using local retransmissions</a:t>
            </a:r>
            <a:endParaRPr lang="ru-RU" sz="2800" b="0" strike="noStrike" spc="0">
              <a:latin typeface="Arial"/>
            </a:endParaRPr>
          </a:p>
          <a:p>
            <a:pPr marL="341280" indent="-340920">
              <a:lnSpc>
                <a:spcPct val="114999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Using noise-tolerant encoding (problem: it doesn't work for large data losses)</a:t>
            </a:r>
            <a:endParaRPr lang="ru-RU" sz="2800" b="0" strike="noStrike" spc="0">
              <a:latin typeface="Arial"/>
            </a:endParaRPr>
          </a:p>
        </p:txBody>
      </p:sp>
      <p:pic>
        <p:nvPicPr>
          <p:cNvPr id="7" name="Picture 4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4267080" y="5105520"/>
            <a:ext cx="685440" cy="685440"/>
          </a:xfrm>
          <a:prstGeom prst="rect">
            <a:avLst/>
          </a:prstGeom>
          <a:ln>
            <a:noFill/>
          </a:ln>
        </p:spPr>
      </p:pic>
      <p:sp>
        <p:nvSpPr>
          <p:cNvPr id="8" name="Line 4" hidden="0"/>
          <p:cNvSpPr/>
          <p:nvPr isPhoto="0" userDrawn="0"/>
        </p:nvSpPr>
        <p:spPr bwMode="auto">
          <a:xfrm>
            <a:off x="2209680" y="5406840"/>
            <a:ext cx="2068560" cy="14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5" hidden="0"/>
          <p:cNvSpPr/>
          <p:nvPr isPhoto="0" userDrawn="0"/>
        </p:nvSpPr>
        <p:spPr bwMode="auto">
          <a:xfrm>
            <a:off x="2289600" y="4195634"/>
            <a:ext cx="194292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1800" b="0" strike="noStrike" spc="0">
                <a:solidFill>
                  <a:srgbClr val="000000"/>
                </a:solidFill>
                <a:latin typeface="Arial"/>
              </a:rPr>
              <a:t>Wired connection</a:t>
            </a:r>
            <a:endParaRPr lang="ru-RU" sz="1800" b="0" strike="noStrike" spc="0">
              <a:latin typeface="Arial"/>
            </a:endParaRPr>
          </a:p>
        </p:txBody>
      </p:sp>
      <p:sp>
        <p:nvSpPr>
          <p:cNvPr id="10" name="CustomShape 6" hidden="0"/>
          <p:cNvSpPr/>
          <p:nvPr isPhoto="0" userDrawn="0"/>
        </p:nvSpPr>
        <p:spPr bwMode="auto">
          <a:xfrm>
            <a:off x="4785840" y="4195634"/>
            <a:ext cx="222156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ru-RU" sz="1800" b="0" strike="noStrike" spc="0">
                <a:solidFill>
                  <a:srgbClr val="000000"/>
                </a:solidFill>
                <a:latin typeface="Arial"/>
              </a:rPr>
              <a:t>Wireless connection</a:t>
            </a:r>
            <a:endParaRPr lang="ru-RU" sz="1800" b="0" strike="noStrike" spc="0">
              <a:latin typeface="Arial"/>
            </a:endParaRPr>
          </a:p>
        </p:txBody>
      </p:sp>
      <p:pic>
        <p:nvPicPr>
          <p:cNvPr id="11" name="Picture 8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6629400" y="5006880"/>
            <a:ext cx="1238040" cy="1088640"/>
          </a:xfrm>
          <a:prstGeom prst="rect">
            <a:avLst/>
          </a:prstGeom>
          <a:ln>
            <a:noFill/>
          </a:ln>
        </p:spPr>
      </p:pic>
      <p:pic>
        <p:nvPicPr>
          <p:cNvPr id="12" name="Picture 9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1295279" y="5006880"/>
            <a:ext cx="1238040" cy="1088640"/>
          </a:xfrm>
          <a:prstGeom prst="rect">
            <a:avLst/>
          </a:prstGeom>
          <a:ln>
            <a:noFill/>
          </a:ln>
        </p:spPr>
      </p:pic>
      <p:sp>
        <p:nvSpPr>
          <p:cNvPr id="13" name="CustomShape 7" hidden="0"/>
          <p:cNvSpPr/>
          <p:nvPr isPhoto="0" userDrawn="0"/>
        </p:nvSpPr>
        <p:spPr bwMode="auto">
          <a:xfrm rot="16199969" flipH="1">
            <a:off x="4580280" y="2340000"/>
            <a:ext cx="2880" cy="5333760"/>
          </a:xfrm>
          <a:prstGeom prst="bentConnector3">
            <a:avLst>
              <a:gd name="adj1" fmla="val -14400000"/>
            </a:avLst>
          </a:prstGeom>
          <a:noFill/>
          <a:ln w="19080">
            <a:solidFill>
              <a:srgbClr val="FF6600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8" hidden="0"/>
          <p:cNvSpPr/>
          <p:nvPr isPhoto="0" userDrawn="0"/>
        </p:nvSpPr>
        <p:spPr bwMode="auto">
          <a:xfrm rot="16739970">
            <a:off x="5638680" y="4726080"/>
            <a:ext cx="304560" cy="1523520"/>
          </a:xfrm>
          <a:prstGeom prst="lightningBolt">
            <a:avLst/>
          </a:prstGeom>
          <a:solidFill>
            <a:srgbClr val="FF66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9" hidden="0"/>
          <p:cNvSpPr/>
          <p:nvPr isPhoto="0" userDrawn="0"/>
        </p:nvSpPr>
        <p:spPr bwMode="auto">
          <a:xfrm rot="5399976">
            <a:off x="4580280" y="3428640"/>
            <a:ext cx="2880" cy="5336640"/>
          </a:xfrm>
          <a:prstGeom prst="bentConnector3">
            <a:avLst>
              <a:gd name="adj1" fmla="val 14400000"/>
            </a:avLst>
          </a:prstGeom>
          <a:noFill/>
          <a:ln w="19080">
            <a:solidFill>
              <a:srgbClr val="FF6600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0" hidden="0"/>
          <p:cNvSpPr/>
          <p:nvPr isPhoto="0" userDrawn="0"/>
        </p:nvSpPr>
        <p:spPr bwMode="auto">
          <a:xfrm flipV="1">
            <a:off x="4419720" y="5158440"/>
            <a:ext cx="2649240" cy="99720"/>
          </a:xfrm>
          <a:prstGeom prst="bentConnector3">
            <a:avLst>
              <a:gd name="adj1" fmla="val 49958"/>
            </a:avLst>
          </a:prstGeom>
          <a:noFill/>
          <a:ln w="19080">
            <a:solidFill>
              <a:srgbClr val="FF6600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1" hidden="0"/>
          <p:cNvSpPr/>
          <p:nvPr isPhoto="0" userDrawn="0"/>
        </p:nvSpPr>
        <p:spPr bwMode="auto">
          <a:xfrm rot="10799989">
            <a:off x="4484880" y="5713560"/>
            <a:ext cx="2450880" cy="307438"/>
          </a:xfrm>
          <a:prstGeom prst="bentConnector3">
            <a:avLst>
              <a:gd name="adj1" fmla="val 49991"/>
            </a:avLst>
          </a:prstGeom>
          <a:noFill/>
          <a:ln w="19080">
            <a:solidFill>
              <a:srgbClr val="FF6600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defRPr/>
            </a:pPr>
            <a:r>
              <a:rPr lang="ru-RU" sz="3900" b="1" i="0" u="none" strike="noStrike" cap="none" spc="0">
                <a:solidFill>
                  <a:srgbClr val="330066"/>
                </a:solidFill>
                <a:latin typeface="Arial"/>
                <a:ea typeface="Arial"/>
                <a:cs typeface="Arial"/>
              </a:rPr>
              <a:t>Minimum Frame Size and Maximum Channel Length</a:t>
            </a:r>
            <a:endParaRPr/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428840"/>
            <a:ext cx="8229240" cy="50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Let</a:t>
            </a:r>
            <a:endParaRPr lang="ru-RU" sz="3000" b="0" strike="noStrike" spc="-1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M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-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 minimum frame size</a:t>
            </a:r>
            <a:endParaRPr lang="ru-RU" sz="2600" b="0" strike="noStrike" spc="-1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P –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bandwidth</a:t>
            </a:r>
            <a:endParaRPr lang="ru-RU" sz="2600" b="0" strike="noStrike" spc="-1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M/P –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time to write the frame into the channel</a:t>
            </a:r>
            <a:endParaRPr lang="ru-RU" sz="26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Relationship between bandwidth, channel length, and minimum frame size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:</a:t>
            </a:r>
            <a:endParaRPr lang="ru-RU" sz="3000" b="0" strike="noStrike" spc="-1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M/P &gt; 2T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, where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T=L/c</a:t>
            </a:r>
            <a:endParaRPr lang="ru-RU" sz="26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Examples:</a:t>
            </a:r>
            <a:endParaRPr lang="ru-RU" sz="3000" b="0" strike="noStrike" spc="-1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P=10 Mb/s  M=64 B 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then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L &lt; 7680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m</a:t>
            </a:r>
            <a:endParaRPr lang="ru-RU" sz="2600" b="0" strike="noStrike" spc="-1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P=10 Gb/s  M=64 B 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then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L &lt; 7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,68 m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465EDCC-A9E9-400B-B0C4-7F1A8C6B0994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500" b="1" strike="noStrike" spc="-1">
                <a:solidFill>
                  <a:srgbClr val="330066"/>
                </a:solidFill>
                <a:latin typeface="Arial"/>
              </a:rPr>
              <a:t>Ethernet</a:t>
            </a:r>
            <a:r>
              <a:rPr lang="ru-RU" sz="3500" b="1" strike="noStrike" spc="-1">
                <a:solidFill>
                  <a:srgbClr val="330066"/>
                </a:solidFill>
                <a:latin typeface="Arial"/>
              </a:rPr>
              <a:t> 1</a:t>
            </a:r>
            <a:r>
              <a:rPr lang="en-US" sz="3500" b="1" strike="noStrike" spc="-1">
                <a:solidFill>
                  <a:srgbClr val="330066"/>
                </a:solidFill>
                <a:latin typeface="Arial"/>
              </a:rPr>
              <a:t>0BASE2</a:t>
            </a:r>
            <a:r>
              <a:rPr lang="ru-RU" sz="3500" b="1" strike="noStrike" spc="-1">
                <a:solidFill>
                  <a:srgbClr val="330066"/>
                </a:solidFill>
                <a:latin typeface="Arial"/>
              </a:rPr>
              <a:t> (IEEE 802.3 a) Coaxial Cable</a:t>
            </a:r>
            <a:endParaRPr lang="ru-RU" sz="35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Uses CSMA / CD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Now deprecated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10 Mbps data transfer rate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Maximum channel length: 200 and 500m</a:t>
            </a:r>
            <a:endParaRPr lang="ru-RU" sz="3000" b="0" strike="noStrike" spc="-1">
              <a:latin typeface="Arial"/>
            </a:endParaRPr>
          </a:p>
        </p:txBody>
      </p:sp>
      <p:pic>
        <p:nvPicPr>
          <p:cNvPr id="6" name="Picture 3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6143760" y="4214880"/>
            <a:ext cx="2714400" cy="1899720"/>
          </a:xfrm>
          <a:prstGeom prst="rect">
            <a:avLst/>
          </a:prstGeom>
          <a:ln>
            <a:noFill/>
          </a:ln>
        </p:spPr>
      </p:pic>
      <p:pic>
        <p:nvPicPr>
          <p:cNvPr id="7" name="Picture 4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3357720" y="4000680"/>
            <a:ext cx="2381040" cy="2209320"/>
          </a:xfrm>
          <a:prstGeom prst="rect">
            <a:avLst/>
          </a:prstGeom>
          <a:ln>
            <a:noFill/>
          </a:ln>
        </p:spPr>
      </p:pic>
      <p:pic>
        <p:nvPicPr>
          <p:cNvPr id="8" name="Picture 5" descr="" hidden="0"/>
          <p:cNvPicPr/>
          <p:nvPr isPhoto="0" userDrawn="0"/>
        </p:nvPicPr>
        <p:blipFill>
          <a:blip r:embed="rId4"/>
          <a:stretch/>
        </p:blipFill>
        <p:spPr bwMode="auto">
          <a:xfrm>
            <a:off x="214200" y="4286160"/>
            <a:ext cx="2747519" cy="1714320"/>
          </a:xfrm>
          <a:prstGeom prst="rect">
            <a:avLst/>
          </a:prstGeom>
          <a:ln>
            <a:noFill/>
          </a:ln>
        </p:spPr>
      </p:pic>
      <p:sp>
        <p:nvSpPr>
          <p:cNvPr id="9" name="Line 3" hidden="0"/>
          <p:cNvSpPr/>
          <p:nvPr isPhoto="0" userDrawn="0"/>
        </p:nvSpPr>
        <p:spPr bwMode="auto">
          <a:xfrm>
            <a:off x="5116320" y="2500200"/>
            <a:ext cx="3728880" cy="1440"/>
          </a:xfrm>
          <a:prstGeom prst="line">
            <a:avLst/>
          </a:prstGeom>
          <a:ln w="76320">
            <a:solidFill>
              <a:srgbClr val="CC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4" hidden="0"/>
          <p:cNvSpPr/>
          <p:nvPr isPhoto="0" userDrawn="0"/>
        </p:nvSpPr>
        <p:spPr bwMode="auto">
          <a:xfrm>
            <a:off x="5392800" y="1987560"/>
            <a:ext cx="610920" cy="283680"/>
          </a:xfrm>
          <a:prstGeom prst="rect">
            <a:avLst/>
          </a:prstGeom>
          <a:solidFill>
            <a:srgbClr val="3300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3360" tIns="25200" rIns="63360" bIns="25200">
            <a:spAutoFit/>
          </a:bodyPr>
          <a:p>
            <a:pPr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strike="noStrike" spc="-1">
                <a:solidFill>
                  <a:srgbClr val="FFFFFF"/>
                </a:solidFill>
                <a:latin typeface="Arial"/>
              </a:rPr>
              <a:t>host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" name="Line 5" hidden="0"/>
          <p:cNvSpPr/>
          <p:nvPr isPhoto="0" userDrawn="0"/>
        </p:nvSpPr>
        <p:spPr bwMode="auto">
          <a:xfrm>
            <a:off x="5688000" y="2279520"/>
            <a:ext cx="1440" cy="214200"/>
          </a:xfrm>
          <a:prstGeom prst="line">
            <a:avLst/>
          </a:prstGeom>
          <a:ln w="12600">
            <a:solidFill>
              <a:srgbClr val="CC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6" hidden="0"/>
          <p:cNvSpPr/>
          <p:nvPr isPhoto="0" userDrawn="0"/>
        </p:nvSpPr>
        <p:spPr bwMode="auto">
          <a:xfrm>
            <a:off x="6305400" y="1987560"/>
            <a:ext cx="610920" cy="283680"/>
          </a:xfrm>
          <a:prstGeom prst="rect">
            <a:avLst/>
          </a:prstGeom>
          <a:solidFill>
            <a:srgbClr val="3300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3360" tIns="25200" rIns="63360" bIns="25200">
            <a:spAutoFit/>
          </a:bodyPr>
          <a:p>
            <a:pPr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strike="noStrike" spc="-1">
                <a:solidFill>
                  <a:srgbClr val="FFFFFF"/>
                </a:solidFill>
                <a:latin typeface="Arial"/>
              </a:rPr>
              <a:t>host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" name="Line 7" hidden="0"/>
          <p:cNvSpPr/>
          <p:nvPr isPhoto="0" userDrawn="0"/>
        </p:nvSpPr>
        <p:spPr bwMode="auto">
          <a:xfrm>
            <a:off x="6600600" y="2279520"/>
            <a:ext cx="1800" cy="214200"/>
          </a:xfrm>
          <a:prstGeom prst="line">
            <a:avLst/>
          </a:prstGeom>
          <a:ln w="12600">
            <a:solidFill>
              <a:srgbClr val="CC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8" hidden="0"/>
          <p:cNvSpPr/>
          <p:nvPr isPhoto="0" userDrawn="0"/>
        </p:nvSpPr>
        <p:spPr bwMode="auto">
          <a:xfrm>
            <a:off x="7218360" y="1987560"/>
            <a:ext cx="610920" cy="283680"/>
          </a:xfrm>
          <a:prstGeom prst="rect">
            <a:avLst/>
          </a:prstGeom>
          <a:solidFill>
            <a:srgbClr val="3300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3360" tIns="25200" rIns="63360" bIns="25200">
            <a:spAutoFit/>
          </a:bodyPr>
          <a:p>
            <a:pPr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strike="noStrike" spc="-1">
                <a:solidFill>
                  <a:srgbClr val="FFFFFF"/>
                </a:solidFill>
                <a:latin typeface="Arial"/>
              </a:rPr>
              <a:t>host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5" name="Line 9" hidden="0"/>
          <p:cNvSpPr/>
          <p:nvPr isPhoto="0" userDrawn="0"/>
        </p:nvSpPr>
        <p:spPr bwMode="auto">
          <a:xfrm>
            <a:off x="7513560" y="2279520"/>
            <a:ext cx="1440" cy="214200"/>
          </a:xfrm>
          <a:prstGeom prst="line">
            <a:avLst/>
          </a:prstGeom>
          <a:ln w="12600">
            <a:solidFill>
              <a:srgbClr val="CC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0" hidden="0"/>
          <p:cNvSpPr/>
          <p:nvPr isPhoto="0" userDrawn="0"/>
        </p:nvSpPr>
        <p:spPr bwMode="auto">
          <a:xfrm>
            <a:off x="8131320" y="1987560"/>
            <a:ext cx="610920" cy="283680"/>
          </a:xfrm>
          <a:prstGeom prst="rect">
            <a:avLst/>
          </a:prstGeom>
          <a:solidFill>
            <a:srgbClr val="3300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3360" tIns="25200" rIns="63360" bIns="25200">
            <a:spAutoFit/>
          </a:bodyPr>
          <a:p>
            <a:pPr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strike="noStrike" spc="-1">
                <a:solidFill>
                  <a:srgbClr val="FFFFFF"/>
                </a:solidFill>
                <a:latin typeface="Arial"/>
              </a:rPr>
              <a:t>host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" name="Line 11" hidden="0"/>
          <p:cNvSpPr/>
          <p:nvPr isPhoto="0" userDrawn="0"/>
        </p:nvSpPr>
        <p:spPr bwMode="auto">
          <a:xfrm>
            <a:off x="8426160" y="2279520"/>
            <a:ext cx="1800" cy="214200"/>
          </a:xfrm>
          <a:prstGeom prst="line">
            <a:avLst/>
          </a:prstGeom>
          <a:ln w="12600">
            <a:solidFill>
              <a:srgbClr val="CC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2D03B91-C34B-4870-92E8-DBC79C588ED1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Fast Ethernet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 (100 Mbps)</a:t>
            </a:r>
            <a:br>
              <a:rPr/>
            </a:b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Twisted pair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500120"/>
            <a:ext cx="8229240" cy="492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94383" indent="-394023">
              <a:lnSpc>
                <a:spcPct val="100000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Abandoning the bus topology – local network nodes form a "star" with a hub or switch in the center</a:t>
            </a:r>
            <a:endParaRPr lang="ru-RU" sz="2800" b="0" strike="noStrike" spc="-1">
              <a:latin typeface="Arial"/>
            </a:endParaRPr>
          </a:p>
          <a:p>
            <a:pPr marL="394383" indent="-394023">
              <a:lnSpc>
                <a:spcPct val="100000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The transmission is in duplex mode</a:t>
            </a:r>
            <a:endParaRPr lang="ru-RU" sz="2800" b="0" strike="noStrike" spc="-1">
              <a:latin typeface="Arial"/>
            </a:endParaRPr>
          </a:p>
          <a:p>
            <a:pPr marL="394383" indent="-394023">
              <a:lnSpc>
                <a:spcPct val="100000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In case of connection via a hub, the following applies: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CSMA/CD</a:t>
            </a:r>
            <a:endParaRPr lang="ru-RU" sz="2800" b="0" strike="noStrike" spc="-1">
              <a:latin typeface="Arial"/>
            </a:endParaRPr>
          </a:p>
          <a:p>
            <a:pPr marL="394383" indent="-394023">
              <a:lnSpc>
                <a:spcPct val="100000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Fast Ethernet 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standards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differ by the transmission medium and other characteristics:</a:t>
            </a:r>
            <a:endParaRPr lang="ru-RU" sz="2800" b="0" strike="noStrike" spc="-1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01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100BASE-T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- twisted pair</a:t>
            </a:r>
            <a:endParaRPr lang="ru-RU" sz="2400" b="0" strike="noStrike" spc="-1">
              <a:latin typeface="Arial"/>
            </a:endParaRPr>
          </a:p>
          <a:p>
            <a:pPr marL="690480" lvl="1" indent="-347400">
              <a:lnSpc>
                <a:spcPct val="100000"/>
              </a:lnSpc>
              <a:spcBef>
                <a:spcPts val="601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100BASE-FX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100BASE-LX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- optical fiber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DE2666F-8AC9-44FA-A10A-746CB1701857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_rels/theme5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5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ONLYOFFICE/6.3.1.56</Application>
  <DocSecurity>0</DocSecurity>
  <PresentationFormat/>
  <Paragraphs>0</Paragraphs>
  <Slides>61</Slides>
  <Notes>61</Notes>
  <HiddenSlides>0</HiddenSlides>
  <MMClips>2</MMClips>
  <ScaleCrop>0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Theme 1</vt:lpstr>
      <vt:lpstr>Theme 2</vt:lpstr>
      <vt:lpstr>Theme 3</vt:lpstr>
      <vt:lpstr>Theme 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Yandex.Translate</dc:creator>
  <cp:keywords/>
  <dc:description>Translated with Yandex.Translate</dc:description>
  <dc:identifier/>
  <dc:language>ru-RU</dc:language>
  <cp:lastModifiedBy/>
  <cp:revision>1360</cp:revision>
  <dcterms:created xsi:type="dcterms:W3CDTF">1601-01-01T00:00:00Z</dcterms:created>
  <dcterms:modified xsi:type="dcterms:W3CDTF">2022-05-05T10:37:06Z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25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