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docProps/custom.xml" ContentType="application/vnd.openxmlformats-officedocument.custom-properties+xml"/>
  <Override PartName="/ppt/slides/slide6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theme/theme1.xml" ContentType="application/vnd.openxmlformats-officedocument.theme+xml"/>
  <Override PartName="/ppt/slideLayouts/slideLayout34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.xml" ContentType="application/vnd.openxmlformats-officedocument.presentationml.slideMaster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60" r:id="rId2"/>
    <p:sldMasterId id="2147483673" r:id="rId3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theme" Target="theme/theme1.xml"/><Relationship Id="rId5" Type="http://schemas.openxmlformats.org/officeDocument/2006/relationships/theme" Target="theme/theme2.xml"/><Relationship Id="rId6" Type="http://schemas.openxmlformats.org/officeDocument/2006/relationships/theme" Target="theme/theme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presProps" Target="presProps.xml" /><Relationship Id="rId38" Type="http://schemas.openxmlformats.org/officeDocument/2006/relationships/tableStyles" Target="tableStyles.xml" /><Relationship Id="rId3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143000" y="1122362"/>
            <a:ext cx="6858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143000" y="3602037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28649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457200" y="1719360"/>
            <a:ext cx="8229240" cy="441144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719360"/>
            <a:ext cx="8229240" cy="44114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67424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subTitle" hasCustomPrompt="0"/>
          </p:nvPr>
        </p:nvSpPr>
        <p:spPr bwMode="auto">
          <a:xfrm>
            <a:off x="468360" y="115920"/>
            <a:ext cx="7127640" cy="534132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67424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67424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67424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67424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4023720"/>
            <a:ext cx="822924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719360"/>
            <a:ext cx="822924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4023720"/>
            <a:ext cx="822924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67424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67424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8360" y="115920"/>
            <a:ext cx="7127640" cy="115200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>
              <a:defRPr/>
            </a:pPr>
            <a:endParaRPr lang="ru-RU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2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719360"/>
            <a:ext cx="2649599" cy="210420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3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3239640" y="1719360"/>
            <a:ext cx="2649599" cy="210420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4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22080" y="1719360"/>
            <a:ext cx="2649599" cy="210420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5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4023720"/>
            <a:ext cx="2649599" cy="210420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6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3239640" y="4023720"/>
            <a:ext cx="2649599" cy="210420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7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6022080" y="4023720"/>
            <a:ext cx="2649599" cy="210420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143000" y="1122362"/>
            <a:ext cx="6858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143000" y="3602037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3887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3887" y="4589463"/>
            <a:ext cx="78867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628649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9840" y="365125"/>
            <a:ext cx="7886700" cy="132556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9841" y="1681162"/>
            <a:ext cx="3868339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29841" y="2505074"/>
            <a:ext cx="3868339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4629150" y="1681162"/>
            <a:ext cx="3887390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4629150" y="2505074"/>
            <a:ext cx="3887390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3887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3887" y="4589463"/>
            <a:ext cx="78867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9840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3887390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29840" y="2057399"/>
            <a:ext cx="294917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9840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3887390" y="987425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29840" y="2057399"/>
            <a:ext cx="294917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28649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628649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9840" y="365125"/>
            <a:ext cx="7886700" cy="132556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9841" y="1681162"/>
            <a:ext cx="3868339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29841" y="2505074"/>
            <a:ext cx="3868339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4629150" y="1681162"/>
            <a:ext cx="3887390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4629150" y="2505074"/>
            <a:ext cx="3887390" cy="368458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9840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3887390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29840" y="2057399"/>
            <a:ext cx="294917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9840" y="457200"/>
            <a:ext cx="294917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3887390" y="987425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29840" y="2057399"/>
            <a:ext cx="294917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8649" y="365125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8649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62864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e 1" hidden="0"/>
          <p:cNvSpPr/>
          <p:nvPr isPhoto="0" userDrawn="0"/>
        </p:nvSpPr>
        <p:spPr bwMode="auto">
          <a:xfrm>
            <a:off x="7596000" y="166680"/>
            <a:ext cx="0" cy="12459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Line 2" hidden="0"/>
          <p:cNvSpPr/>
          <p:nvPr isPhoto="0" userDrawn="0"/>
        </p:nvSpPr>
        <p:spPr bwMode="auto">
          <a:xfrm>
            <a:off x="468000" y="1412640"/>
            <a:ext cx="7128000" cy="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6" name="Picture 10" descr="" hidden="0"/>
          <p:cNvPicPr/>
          <p:nvPr isPhoto="0" userDrawn="0"/>
        </p:nvPicPr>
        <p:blipFill>
          <a:blip r:embed="rId14"/>
          <a:stretch/>
        </p:blipFill>
        <p:spPr bwMode="auto">
          <a:xfrm>
            <a:off x="7731000" y="0"/>
            <a:ext cx="1412640" cy="1428480"/>
          </a:xfrm>
          <a:prstGeom prst="rect">
            <a:avLst/>
          </a:prstGeom>
          <a:ln>
            <a:noFill/>
          </a:ln>
        </p:spPr>
      </p:pic>
      <p:sp>
        <p:nvSpPr>
          <p:cNvPr id="7" name="PlaceHolder 3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16079" y="466560"/>
            <a:ext cx="6781320" cy="213336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  <a:defRPr/>
            </a:pPr>
            <a:r>
              <a:rPr lang="ru-RU" sz="4800" b="1" strike="noStrike" spc="-1">
                <a:solidFill>
                  <a:srgbClr val="330066"/>
                </a:solidFill>
                <a:latin typeface="Arial"/>
              </a:rPr>
              <a:t>Образец заголовка</a:t>
            </a:r>
            <a:endParaRPr lang="ru-RU" sz="4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4" hidden="0"/>
          <p:cNvSpPr>
            <a:spLocks noGrp="1"/>
          </p:cNvSpPr>
          <p:nvPr isPhoto="0" userDrawn="0">
            <p:ph type="dt" hasCustomPrompt="0"/>
          </p:nvPr>
        </p:nvSpPr>
        <p:spPr bwMode="auto">
          <a:xfrm>
            <a:off x="457200" y="6248520"/>
            <a:ext cx="2133360" cy="456840"/>
          </a:xfrm>
          <a:prstGeom prst="rect">
            <a:avLst/>
          </a:prstGeom>
        </p:spPr>
        <p:txBody>
          <a:bodyPr>
            <a:noAutofit/>
          </a:bodyPr>
          <a:p>
            <a:pPr>
              <a:defRPr/>
            </a:pPr>
            <a:endParaRPr lang="ru-RU" sz="2400" b="0" strike="noStrike" spc="-1">
              <a:latin typeface="Times New Roman"/>
            </a:endParaRPr>
          </a:p>
        </p:txBody>
      </p:sp>
      <p:sp>
        <p:nvSpPr>
          <p:cNvPr id="9" name="PlaceHolder 5" hidden="0"/>
          <p:cNvSpPr>
            <a:spLocks noGrp="1"/>
          </p:cNvSpPr>
          <p:nvPr isPhoto="0" userDrawn="0">
            <p:ph type="ftr" hasCustomPrompt="0"/>
          </p:nvPr>
        </p:nvSpPr>
        <p:spPr bwMode="auto">
          <a:xfrm>
            <a:off x="3124080" y="6248520"/>
            <a:ext cx="2895120" cy="456840"/>
          </a:xfrm>
          <a:prstGeom prst="rect">
            <a:avLst/>
          </a:prstGeom>
        </p:spPr>
        <p:txBody>
          <a:bodyPr>
            <a:noAutofit/>
          </a:bodyPr>
          <a:p>
            <a:pPr>
              <a:defRPr/>
            </a:pPr>
            <a:endParaRPr lang="ru-RU" sz="2400" b="0" strike="noStrike" spc="-1">
              <a:latin typeface="Times New Roman"/>
            </a:endParaRPr>
          </a:p>
        </p:txBody>
      </p:sp>
      <p:sp>
        <p:nvSpPr>
          <p:cNvPr id="10" name="PlaceHolder 6" hidden="0"/>
          <p:cNvSpPr>
            <a:spLocks noGrp="1"/>
          </p:cNvSpPr>
          <p:nvPr isPhoto="0" userDrawn="0">
            <p:ph type="sldNum" hasCustomPrompt="0"/>
          </p:nvPr>
        </p:nvSpPr>
        <p:spPr bwMode="auto">
          <a:xfrm>
            <a:off x="6553080" y="6248520"/>
            <a:ext cx="2133360" cy="4568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  <a:defRPr/>
            </a:pPr>
            <a:fld id="{B2B04296-FEDA-485A-A521-E0ED5C3351E2}" type="slidenum">
              <a:rPr lang="ru-RU" sz="1000" b="0" strike="noStrike" spc="-1">
                <a:solidFill>
                  <a:srgbClr val="000000"/>
                </a:solidFill>
                <a:latin typeface="Arial"/>
              </a:rPr>
              <a:t/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11" name="PlaceHolder 7" hidden="0"/>
          <p:cNvSpPr>
            <a:spLocks noGrp="1"/>
          </p:cNvSpPr>
          <p:nvPr isPhoto="0" userDrawn="0">
            <p:ph type="body" hasCustomPrompt="0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3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8649" y="365125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28649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62864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pn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g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png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8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9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857160" y="620640"/>
            <a:ext cx="7500600" cy="899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ru-RU" sz="4800" b="1" strike="noStrike" spc="-1">
                <a:solidFill>
                  <a:srgbClr val="330066"/>
                </a:solidFill>
                <a:latin typeface="Arial"/>
              </a:rPr>
              <a:t>Data Link Layer</a:t>
            </a:r>
            <a:endParaRPr lang="ru-RU" sz="4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" name="" descr="" hidden="0"/>
          <p:cNvPicPr/>
          <p:nvPr isPhoto="0" userDrawn="0"/>
        </p:nvPicPr>
        <p:blipFill>
          <a:blip r:embed="rId2"/>
          <a:stretch/>
        </p:blipFill>
        <p:spPr bwMode="auto">
          <a:xfrm>
            <a:off x="965160" y="2273400"/>
            <a:ext cx="7264440" cy="3708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Types of Protocols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457200" y="1500120"/>
            <a:ext cx="8229240" cy="48574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 marL="394383" indent="-394023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Channel Partitioning Protocols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TDMA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FDMA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CDMA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SDMA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394383" indent="-394023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Random Access Protocols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ALOHA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CSMA/CD  (Ethernet, WiFi)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394383" indent="-394023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Taking Turns Protocols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Polling protocol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Token Passing Protocol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  (Token ring)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Channel Partitioning Protocols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457200" y="1571759"/>
            <a:ext cx="8229240" cy="455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416411" indent="-416051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TDM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 - 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Time Division Multiplexing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59"/>
              </a:spcBef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" hidden="0"/>
          <p:cNvSpPr/>
          <p:nvPr isPhoto="0" userDrawn="0"/>
        </p:nvSpPr>
        <p:spPr bwMode="auto">
          <a:xfrm>
            <a:off x="4444560" y="3352799"/>
            <a:ext cx="6524624" cy="143827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182247" y="3352799"/>
            <a:ext cx="6524624" cy="14382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Channel </a:t>
            </a:r>
            <a:r>
              <a:rPr lang="ru-RU" sz="3900" b="1" i="0" u="none" strike="noStrike" cap="none" spc="0">
                <a:solidFill>
                  <a:srgbClr val="330066"/>
                </a:solidFill>
                <a:latin typeface="Arial"/>
                <a:ea typeface="Arial"/>
                <a:cs typeface="Arial"/>
              </a:rPr>
              <a:t>Partitioning </a:t>
            </a:r>
            <a:r>
              <a:rPr lang="ru-RU" sz="3900" b="1" strike="noStrike" spc="0">
                <a:solidFill>
                  <a:srgbClr val="330066"/>
                </a:solidFill>
                <a:latin typeface="Arial"/>
              </a:rPr>
              <a:t>Protocols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457200" y="1719360"/>
            <a:ext cx="8229240" cy="4411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416411" indent="-416051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FDM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 - 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Frequent Division Multiplexing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" hidden="0"/>
          <p:cNvSpPr/>
          <p:nvPr isPhoto="0" userDrawn="0"/>
        </p:nvSpPr>
        <p:spPr bwMode="auto">
          <a:xfrm>
            <a:off x="4444560" y="3352799"/>
            <a:ext cx="5362574" cy="2686050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763272" y="2820045"/>
            <a:ext cx="5362574" cy="2686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Channel </a:t>
            </a:r>
            <a:r>
              <a:rPr lang="ru-RU" sz="3900" b="1" i="0" u="none" strike="noStrike" cap="none" spc="0">
                <a:solidFill>
                  <a:srgbClr val="330066"/>
                </a:solidFill>
                <a:latin typeface="Arial"/>
                <a:ea typeface="Arial"/>
                <a:cs typeface="Arial"/>
              </a:rPr>
              <a:t>Partitioning </a:t>
            </a:r>
            <a:r>
              <a:rPr lang="ru-RU" sz="3900" b="1" strike="noStrike" spc="0">
                <a:solidFill>
                  <a:srgbClr val="330066"/>
                </a:solidFill>
                <a:latin typeface="Arial"/>
              </a:rPr>
              <a:t>Protocols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457200" y="1719360"/>
            <a:ext cx="8229240" cy="4638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16411" indent="-416051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CDMA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 - 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Code Division Multiple Access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Each transmitter is assigned its own code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, </a:t>
            </a: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which it uses to encode data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The signal is received by everyone, and only the one who is intended to decipher it correctly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Noise immunity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CDMA network capacity is usually several times higher 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FDMA </a:t>
            </a: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TDMA-</a:t>
            </a: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networks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>
            <a:off x="4444560" y="3352799"/>
            <a:ext cx="6219824" cy="212407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5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90593" y="2227881"/>
            <a:ext cx="8698394" cy="2970508"/>
          </a:xfrm>
          <a:prstGeom prst="rect">
            <a:avLst/>
          </a:prstGeom>
        </p:spPr>
      </p:pic>
      <p:sp>
        <p:nvSpPr>
          <p:cNvPr id="6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i="0" u="none" strike="noStrike" cap="none" spc="0">
                <a:solidFill>
                  <a:srgbClr val="330066"/>
                </a:solidFill>
                <a:latin typeface="Arial"/>
                <a:ea typeface="Arial"/>
                <a:cs typeface="Arial"/>
              </a:rPr>
              <a:t>Code Division Multiple Access</a:t>
            </a:r>
            <a:endParaRPr lang="ru-RU" sz="3900" b="0" strike="noStrike" spc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SDMA - Space Division Multiple Access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457200" y="1719360"/>
            <a:ext cx="8229240" cy="4411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416411" indent="-416051">
              <a:lnSpc>
                <a:spcPct val="114999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Spatial division of the channel: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14999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Dividing a region into cells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14999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Use of directional antennas that emit a signal over selected sectors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Random Access Protocols. </a:t>
            </a: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ALOHA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 flipH="0" flipV="0">
            <a:off x="356821" y="1571758"/>
            <a:ext cx="8491779" cy="455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416411" indent="-416051">
              <a:lnSpc>
                <a:spcPct val="114999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The first protocol of this type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416411" indent="-416051">
              <a:lnSpc>
                <a:spcPct val="114999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Each node transmits immediately after receiving data from the network layer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416411" indent="-416051">
              <a:lnSpc>
                <a:spcPct val="114999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If there is a collision, then sends it again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416411" indent="-416051">
              <a:lnSpc>
                <a:spcPct val="114999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Nodes, like ill-mannered interlocutors, interrupt other speakers and do not stop talking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405397" indent="-405036">
              <a:lnSpc>
                <a:spcPct val="114999"/>
              </a:lnSpc>
              <a:spcBef>
                <a:spcPts val="58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900" b="0" strike="noStrike" spc="-1">
                <a:solidFill>
                  <a:srgbClr val="000000"/>
                </a:solidFill>
                <a:latin typeface="Arial"/>
              </a:rPr>
              <a:t>Should a packet be retransmitted immediately?</a:t>
            </a:r>
            <a:endParaRPr lang="ru-RU" sz="2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Slotted ALOHA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" name="Picture 3" descr="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000080" y="1465200"/>
            <a:ext cx="7191000" cy="5392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Comparison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71280" y="1643040"/>
            <a:ext cx="8229240" cy="4411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"/>
              <a:defRPr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ALOHA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"/>
              <a:defRPr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Slotted ALOHA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" name="Group 3" hidden="0"/>
          <p:cNvGrpSpPr/>
          <p:nvPr isPhoto="0" userDrawn="0"/>
        </p:nvGrpSpPr>
        <p:grpSpPr bwMode="auto">
          <a:xfrm>
            <a:off x="942120" y="2012058"/>
            <a:ext cx="6987240" cy="4037076"/>
            <a:chOff x="0" y="0"/>
            <a:chExt cx="6987240" cy="4037076"/>
          </a:xfrm>
        </p:grpSpPr>
        <p:sp>
          <p:nvSpPr>
            <p:cNvPr id="7" name="CustomShape 4" hidden="0"/>
            <p:cNvSpPr/>
            <p:nvPr isPhoto="0" userDrawn="0"/>
          </p:nvSpPr>
          <p:spPr bwMode="auto">
            <a:xfrm>
              <a:off x="2858398" y="364302"/>
              <a:ext cx="394920" cy="1371240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5" hidden="0"/>
            <p:cNvSpPr/>
            <p:nvPr isPhoto="0" userDrawn="0"/>
          </p:nvSpPr>
          <p:spPr bwMode="auto">
            <a:xfrm>
              <a:off x="5234760" y="364302"/>
              <a:ext cx="456840" cy="1371240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6" hidden="0"/>
            <p:cNvSpPr/>
            <p:nvPr isPhoto="0" userDrawn="0"/>
          </p:nvSpPr>
          <p:spPr bwMode="auto">
            <a:xfrm>
              <a:off x="5234760" y="2345742"/>
              <a:ext cx="304560" cy="1371240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7" hidden="0"/>
            <p:cNvSpPr/>
            <p:nvPr isPhoto="0" userDrawn="0"/>
          </p:nvSpPr>
          <p:spPr bwMode="auto">
            <a:xfrm>
              <a:off x="2796479" y="2345742"/>
              <a:ext cx="304560" cy="1371240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Line 8" hidden="0"/>
            <p:cNvSpPr/>
            <p:nvPr isPhoto="0" userDrawn="0"/>
          </p:nvSpPr>
          <p:spPr bwMode="auto">
            <a:xfrm>
              <a:off x="1348560" y="821501"/>
              <a:ext cx="56386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9" hidden="0"/>
            <p:cNvSpPr/>
            <p:nvPr isPhoto="0" userDrawn="0"/>
          </p:nvSpPr>
          <p:spPr bwMode="auto">
            <a:xfrm>
              <a:off x="1577160" y="516942"/>
              <a:ext cx="304560" cy="304560"/>
            </a:xfrm>
            <a:prstGeom prst="rect">
              <a:avLst/>
            </a:prstGeom>
            <a:solidFill>
              <a:srgbClr val="DADAF6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0" hidden="0"/>
            <p:cNvSpPr/>
            <p:nvPr isPhoto="0" userDrawn="0"/>
          </p:nvSpPr>
          <p:spPr bwMode="auto">
            <a:xfrm>
              <a:off x="0" y="593640"/>
              <a:ext cx="1270849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000000"/>
                  </a:solidFill>
                  <a:latin typeface="Times New Roman"/>
                </a:rPr>
                <a:t>sender A</a:t>
              </a:r>
              <a:endParaRPr lang="ru-RU" sz="2400" b="0" strike="noStrike" spc="-1">
                <a:latin typeface="Arial"/>
              </a:endParaRPr>
            </a:p>
          </p:txBody>
        </p:sp>
        <p:sp>
          <p:nvSpPr>
            <p:cNvPr id="14" name="Line 11" hidden="0"/>
            <p:cNvSpPr/>
            <p:nvPr isPhoto="0" userDrawn="0"/>
          </p:nvSpPr>
          <p:spPr bwMode="auto">
            <a:xfrm>
              <a:off x="1348560" y="1202382"/>
              <a:ext cx="56386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2" hidden="0"/>
            <p:cNvSpPr/>
            <p:nvPr isPhoto="0" userDrawn="0"/>
          </p:nvSpPr>
          <p:spPr bwMode="auto">
            <a:xfrm>
              <a:off x="1882080" y="897822"/>
              <a:ext cx="30456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3" hidden="0"/>
            <p:cNvSpPr/>
            <p:nvPr isPhoto="0" userDrawn="0"/>
          </p:nvSpPr>
          <p:spPr bwMode="auto">
            <a:xfrm>
              <a:off x="0" y="974520"/>
              <a:ext cx="1254031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000000"/>
                  </a:solidFill>
                  <a:latin typeface="Times New Roman"/>
                </a:rPr>
                <a:t>sender B</a:t>
              </a:r>
              <a:endParaRPr lang="ru-RU" sz="2400" b="0" strike="noStrike" spc="-1">
                <a:latin typeface="Arial"/>
              </a:endParaRPr>
            </a:p>
          </p:txBody>
        </p:sp>
        <p:sp>
          <p:nvSpPr>
            <p:cNvPr id="17" name="Line 14" hidden="0"/>
            <p:cNvSpPr/>
            <p:nvPr isPhoto="0" userDrawn="0"/>
          </p:nvSpPr>
          <p:spPr bwMode="auto">
            <a:xfrm>
              <a:off x="1348560" y="1583621"/>
              <a:ext cx="56386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5" hidden="0"/>
            <p:cNvSpPr/>
            <p:nvPr isPhoto="0" userDrawn="0"/>
          </p:nvSpPr>
          <p:spPr bwMode="auto">
            <a:xfrm>
              <a:off x="2872800" y="1278701"/>
              <a:ext cx="304560" cy="304560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16" hidden="0"/>
            <p:cNvSpPr/>
            <p:nvPr isPhoto="0" userDrawn="0"/>
          </p:nvSpPr>
          <p:spPr bwMode="auto">
            <a:xfrm>
              <a:off x="5758" y="1355759"/>
              <a:ext cx="1254031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000000"/>
                  </a:solidFill>
                  <a:latin typeface="Times New Roman"/>
                </a:rPr>
                <a:t>sender C</a:t>
              </a:r>
              <a:endParaRPr lang="ru-RU" sz="2400" b="0" strike="noStrike" spc="-1">
                <a:latin typeface="Arial"/>
              </a:endParaRPr>
            </a:p>
          </p:txBody>
        </p:sp>
        <p:sp>
          <p:nvSpPr>
            <p:cNvPr id="20" name="CustomShape 17" hidden="0"/>
            <p:cNvSpPr/>
            <p:nvPr isPhoto="0" userDrawn="0"/>
          </p:nvSpPr>
          <p:spPr bwMode="auto">
            <a:xfrm>
              <a:off x="2262960" y="516942"/>
              <a:ext cx="651960" cy="304560"/>
            </a:xfrm>
            <a:prstGeom prst="rect">
              <a:avLst/>
            </a:prstGeom>
            <a:solidFill>
              <a:srgbClr val="DADAF6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18" hidden="0"/>
            <p:cNvSpPr/>
            <p:nvPr isPhoto="0" userDrawn="0"/>
          </p:nvSpPr>
          <p:spPr bwMode="auto">
            <a:xfrm>
              <a:off x="3177360" y="516942"/>
              <a:ext cx="533160" cy="304560"/>
            </a:xfrm>
            <a:prstGeom prst="rect">
              <a:avLst/>
            </a:prstGeom>
            <a:solidFill>
              <a:srgbClr val="DADAF6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19" hidden="0"/>
            <p:cNvSpPr/>
            <p:nvPr isPhoto="0" userDrawn="0"/>
          </p:nvSpPr>
          <p:spPr bwMode="auto">
            <a:xfrm>
              <a:off x="5234760" y="516942"/>
              <a:ext cx="685440" cy="304560"/>
            </a:xfrm>
            <a:prstGeom prst="rect">
              <a:avLst/>
            </a:prstGeom>
            <a:solidFill>
              <a:srgbClr val="DADAF6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0" hidden="0"/>
            <p:cNvSpPr/>
            <p:nvPr isPhoto="0" userDrawn="0"/>
          </p:nvSpPr>
          <p:spPr bwMode="auto">
            <a:xfrm>
              <a:off x="2948760" y="897822"/>
              <a:ext cx="30456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1" hidden="0"/>
            <p:cNvSpPr/>
            <p:nvPr isPhoto="0" userDrawn="0"/>
          </p:nvSpPr>
          <p:spPr bwMode="auto">
            <a:xfrm>
              <a:off x="3863159" y="897822"/>
              <a:ext cx="45684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2" hidden="0"/>
            <p:cNvSpPr/>
            <p:nvPr isPhoto="0" userDrawn="0"/>
          </p:nvSpPr>
          <p:spPr bwMode="auto">
            <a:xfrm>
              <a:off x="4625280" y="897822"/>
              <a:ext cx="45684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" name="CustomShape 23" hidden="0"/>
            <p:cNvSpPr/>
            <p:nvPr isPhoto="0" userDrawn="0"/>
          </p:nvSpPr>
          <p:spPr bwMode="auto">
            <a:xfrm>
              <a:off x="6530399" y="897822"/>
              <a:ext cx="22824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" name="CustomShape 24" hidden="0"/>
            <p:cNvSpPr/>
            <p:nvPr isPhoto="0" userDrawn="0"/>
          </p:nvSpPr>
          <p:spPr bwMode="auto">
            <a:xfrm>
              <a:off x="4320360" y="1278701"/>
              <a:ext cx="304560" cy="304560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" name="CustomShape 25" hidden="0"/>
            <p:cNvSpPr/>
            <p:nvPr isPhoto="0" userDrawn="0"/>
          </p:nvSpPr>
          <p:spPr bwMode="auto">
            <a:xfrm>
              <a:off x="5082480" y="1278701"/>
              <a:ext cx="609120" cy="304560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" name="CustomShape 26" hidden="0"/>
            <p:cNvSpPr/>
            <p:nvPr isPhoto="0" userDrawn="0"/>
          </p:nvSpPr>
          <p:spPr bwMode="auto">
            <a:xfrm>
              <a:off x="3716098" y="0"/>
              <a:ext cx="1228754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 algn="ctr"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FF0000"/>
                  </a:solidFill>
                  <a:latin typeface="Times New Roman"/>
                </a:rPr>
                <a:t>collision</a:t>
              </a:r>
              <a:endParaRPr lang="ru-RU" sz="2400" b="0" strike="noStrike" spc="-1">
                <a:latin typeface="Arial"/>
              </a:endParaRPr>
            </a:p>
          </p:txBody>
        </p:sp>
        <p:sp>
          <p:nvSpPr>
            <p:cNvPr id="30" name="Line 27" hidden="0"/>
            <p:cNvSpPr/>
            <p:nvPr isPhoto="0" userDrawn="0"/>
          </p:nvSpPr>
          <p:spPr bwMode="auto">
            <a:xfrm flipV="1">
              <a:off x="3253320" y="287982"/>
              <a:ext cx="685800" cy="7632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" name="Line 28" hidden="0"/>
            <p:cNvSpPr/>
            <p:nvPr isPhoto="0" userDrawn="0"/>
          </p:nvSpPr>
          <p:spPr bwMode="auto">
            <a:xfrm flipH="1" flipV="1">
              <a:off x="4701239" y="287982"/>
              <a:ext cx="533520" cy="7632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" name="Line 29" hidden="0"/>
            <p:cNvSpPr/>
            <p:nvPr isPhoto="0" userDrawn="0"/>
          </p:nvSpPr>
          <p:spPr bwMode="auto">
            <a:xfrm>
              <a:off x="1348560" y="2802582"/>
              <a:ext cx="56386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" name="CustomShape 30" hidden="0"/>
            <p:cNvSpPr/>
            <p:nvPr isPhoto="0" userDrawn="0"/>
          </p:nvSpPr>
          <p:spPr bwMode="auto">
            <a:xfrm>
              <a:off x="0" y="2574720"/>
              <a:ext cx="1270849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000000"/>
                  </a:solidFill>
                  <a:latin typeface="Times New Roman"/>
                </a:rPr>
                <a:t>sender A</a:t>
              </a:r>
              <a:endParaRPr lang="ru-RU" sz="2400" b="0" strike="noStrike" spc="-1">
                <a:latin typeface="Arial"/>
              </a:endParaRPr>
            </a:p>
          </p:txBody>
        </p:sp>
        <p:sp>
          <p:nvSpPr>
            <p:cNvPr id="34" name="Line 31" hidden="0"/>
            <p:cNvSpPr/>
            <p:nvPr isPhoto="0" userDrawn="0"/>
          </p:nvSpPr>
          <p:spPr bwMode="auto">
            <a:xfrm>
              <a:off x="1348560" y="3183822"/>
              <a:ext cx="56386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" name="CustomShape 32" hidden="0"/>
            <p:cNvSpPr/>
            <p:nvPr isPhoto="0" userDrawn="0"/>
          </p:nvSpPr>
          <p:spPr bwMode="auto">
            <a:xfrm>
              <a:off x="0" y="2955959"/>
              <a:ext cx="1254031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000000"/>
                  </a:solidFill>
                  <a:latin typeface="Times New Roman"/>
                </a:rPr>
                <a:t>sender B</a:t>
              </a:r>
              <a:endParaRPr lang="ru-RU" sz="2400" b="0" strike="noStrike" spc="-1">
                <a:latin typeface="Arial"/>
              </a:endParaRPr>
            </a:p>
          </p:txBody>
        </p:sp>
        <p:sp>
          <p:nvSpPr>
            <p:cNvPr id="36" name="Line 33" hidden="0"/>
            <p:cNvSpPr/>
            <p:nvPr isPhoto="0" userDrawn="0"/>
          </p:nvSpPr>
          <p:spPr bwMode="auto">
            <a:xfrm>
              <a:off x="1348560" y="3564702"/>
              <a:ext cx="5638680" cy="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" name="CustomShape 34" hidden="0"/>
            <p:cNvSpPr/>
            <p:nvPr isPhoto="0" userDrawn="0"/>
          </p:nvSpPr>
          <p:spPr bwMode="auto">
            <a:xfrm>
              <a:off x="5758" y="3336840"/>
              <a:ext cx="1254031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000000"/>
                  </a:solidFill>
                  <a:latin typeface="Times New Roman"/>
                </a:rPr>
                <a:t>sender C</a:t>
              </a:r>
              <a:endParaRPr lang="ru-RU" sz="2400" b="0" strike="noStrike" spc="-1">
                <a:latin typeface="Arial"/>
              </a:endParaRPr>
            </a:p>
          </p:txBody>
        </p:sp>
        <p:sp>
          <p:nvSpPr>
            <p:cNvPr id="38" name="Line 35" hidden="0"/>
            <p:cNvSpPr/>
            <p:nvPr isPhoto="0" userDrawn="0"/>
          </p:nvSpPr>
          <p:spPr bwMode="auto">
            <a:xfrm flipV="1">
              <a:off x="3101040" y="2269422"/>
              <a:ext cx="838080" cy="7596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" name="Line 36" hidden="0"/>
            <p:cNvSpPr/>
            <p:nvPr isPhoto="0" userDrawn="0"/>
          </p:nvSpPr>
          <p:spPr bwMode="auto">
            <a:xfrm flipH="1" flipV="1">
              <a:off x="4701239" y="2269422"/>
              <a:ext cx="533520" cy="7596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" name="Line 37" hidden="0"/>
            <p:cNvSpPr/>
            <p:nvPr isPhoto="0" userDrawn="0"/>
          </p:nvSpPr>
          <p:spPr bwMode="auto">
            <a:xfrm>
              <a:off x="157716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" name="Line 38" hidden="0"/>
            <p:cNvSpPr/>
            <p:nvPr isPhoto="0" userDrawn="0"/>
          </p:nvSpPr>
          <p:spPr bwMode="auto">
            <a:xfrm>
              <a:off x="188172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Line 39" hidden="0"/>
            <p:cNvSpPr/>
            <p:nvPr isPhoto="0" userDrawn="0"/>
          </p:nvSpPr>
          <p:spPr bwMode="auto">
            <a:xfrm>
              <a:off x="2186639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" name="Line 40" hidden="0"/>
            <p:cNvSpPr/>
            <p:nvPr isPhoto="0" userDrawn="0"/>
          </p:nvSpPr>
          <p:spPr bwMode="auto">
            <a:xfrm>
              <a:off x="2491559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Line 41" hidden="0"/>
            <p:cNvSpPr/>
            <p:nvPr isPhoto="0" userDrawn="0"/>
          </p:nvSpPr>
          <p:spPr bwMode="auto">
            <a:xfrm>
              <a:off x="279612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Line 42" hidden="0"/>
            <p:cNvSpPr/>
            <p:nvPr isPhoto="0" userDrawn="0"/>
          </p:nvSpPr>
          <p:spPr bwMode="auto">
            <a:xfrm>
              <a:off x="310104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Line 43" hidden="0"/>
            <p:cNvSpPr/>
            <p:nvPr isPhoto="0" userDrawn="0"/>
          </p:nvSpPr>
          <p:spPr bwMode="auto">
            <a:xfrm>
              <a:off x="340596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Line 44" hidden="0"/>
            <p:cNvSpPr/>
            <p:nvPr isPhoto="0" userDrawn="0"/>
          </p:nvSpPr>
          <p:spPr bwMode="auto">
            <a:xfrm>
              <a:off x="3710519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Line 45" hidden="0"/>
            <p:cNvSpPr/>
            <p:nvPr isPhoto="0" userDrawn="0"/>
          </p:nvSpPr>
          <p:spPr bwMode="auto">
            <a:xfrm>
              <a:off x="401544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Line 46" hidden="0"/>
            <p:cNvSpPr/>
            <p:nvPr isPhoto="0" userDrawn="0"/>
          </p:nvSpPr>
          <p:spPr bwMode="auto">
            <a:xfrm>
              <a:off x="432036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Line 47" hidden="0"/>
            <p:cNvSpPr/>
            <p:nvPr isPhoto="0" userDrawn="0"/>
          </p:nvSpPr>
          <p:spPr bwMode="auto">
            <a:xfrm>
              <a:off x="4624918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Line 48" hidden="0"/>
            <p:cNvSpPr/>
            <p:nvPr isPhoto="0" userDrawn="0"/>
          </p:nvSpPr>
          <p:spPr bwMode="auto">
            <a:xfrm>
              <a:off x="492984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Line 49" hidden="0"/>
            <p:cNvSpPr/>
            <p:nvPr isPhoto="0" userDrawn="0"/>
          </p:nvSpPr>
          <p:spPr bwMode="auto">
            <a:xfrm>
              <a:off x="523476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Line 50" hidden="0"/>
            <p:cNvSpPr/>
            <p:nvPr isPhoto="0" userDrawn="0"/>
          </p:nvSpPr>
          <p:spPr bwMode="auto">
            <a:xfrm>
              <a:off x="553932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Line 51" hidden="0"/>
            <p:cNvSpPr/>
            <p:nvPr isPhoto="0" userDrawn="0"/>
          </p:nvSpPr>
          <p:spPr bwMode="auto">
            <a:xfrm>
              <a:off x="5844239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Line 52" hidden="0"/>
            <p:cNvSpPr/>
            <p:nvPr isPhoto="0" userDrawn="0"/>
          </p:nvSpPr>
          <p:spPr bwMode="auto">
            <a:xfrm>
              <a:off x="614916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Line 53" hidden="0"/>
            <p:cNvSpPr/>
            <p:nvPr isPhoto="0" userDrawn="0"/>
          </p:nvSpPr>
          <p:spPr bwMode="auto">
            <a:xfrm>
              <a:off x="645372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Line 54" hidden="0"/>
            <p:cNvSpPr/>
            <p:nvPr isPhoto="0" userDrawn="0"/>
          </p:nvSpPr>
          <p:spPr bwMode="auto">
            <a:xfrm>
              <a:off x="6758640" y="2345382"/>
              <a:ext cx="0" cy="1371600"/>
            </a:xfrm>
            <a:prstGeom prst="line">
              <a:avLst/>
            </a:prstGeom>
            <a:ln w="9360">
              <a:solidFill>
                <a:schemeClr val="folHlink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55" hidden="0"/>
            <p:cNvSpPr/>
            <p:nvPr isPhoto="0" userDrawn="0"/>
          </p:nvSpPr>
          <p:spPr bwMode="auto">
            <a:xfrm>
              <a:off x="3716098" y="1981080"/>
              <a:ext cx="1228754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 algn="ctr"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FF0000"/>
                  </a:solidFill>
                  <a:latin typeface="Times New Roman"/>
                </a:rPr>
                <a:t>collision</a:t>
              </a:r>
              <a:endParaRPr lang="ru-RU" sz="2400" b="0" strike="noStrike" spc="-1">
                <a:latin typeface="Arial"/>
              </a:endParaRPr>
            </a:p>
          </p:txBody>
        </p:sp>
        <p:sp>
          <p:nvSpPr>
            <p:cNvPr id="59" name="CustomShape 56" hidden="0"/>
            <p:cNvSpPr/>
            <p:nvPr isPhoto="0" userDrawn="0"/>
          </p:nvSpPr>
          <p:spPr bwMode="auto">
            <a:xfrm>
              <a:off x="1577160" y="2498022"/>
              <a:ext cx="304560" cy="304560"/>
            </a:xfrm>
            <a:prstGeom prst="rect">
              <a:avLst/>
            </a:prstGeom>
            <a:solidFill>
              <a:srgbClr val="DADAF6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57" hidden="0"/>
            <p:cNvSpPr/>
            <p:nvPr isPhoto="0" userDrawn="0"/>
          </p:nvSpPr>
          <p:spPr bwMode="auto">
            <a:xfrm>
              <a:off x="1882080" y="2878902"/>
              <a:ext cx="30456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58" hidden="0"/>
            <p:cNvSpPr/>
            <p:nvPr isPhoto="0" userDrawn="0"/>
          </p:nvSpPr>
          <p:spPr bwMode="auto">
            <a:xfrm>
              <a:off x="2187000" y="2498022"/>
              <a:ext cx="609120" cy="304560"/>
            </a:xfrm>
            <a:prstGeom prst="rect">
              <a:avLst/>
            </a:prstGeom>
            <a:solidFill>
              <a:srgbClr val="DADAF6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" name="CustomShape 59" hidden="0"/>
            <p:cNvSpPr/>
            <p:nvPr isPhoto="0" userDrawn="0"/>
          </p:nvSpPr>
          <p:spPr bwMode="auto">
            <a:xfrm>
              <a:off x="3101398" y="2498022"/>
              <a:ext cx="609120" cy="304560"/>
            </a:xfrm>
            <a:prstGeom prst="rect">
              <a:avLst/>
            </a:prstGeom>
            <a:solidFill>
              <a:srgbClr val="DADAF6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" name="CustomShape 60" hidden="0"/>
            <p:cNvSpPr/>
            <p:nvPr isPhoto="0" userDrawn="0"/>
          </p:nvSpPr>
          <p:spPr bwMode="auto">
            <a:xfrm>
              <a:off x="5234760" y="2498022"/>
              <a:ext cx="609120" cy="304560"/>
            </a:xfrm>
            <a:prstGeom prst="rect">
              <a:avLst/>
            </a:prstGeom>
            <a:solidFill>
              <a:srgbClr val="DADAF6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" name="CustomShape 61" hidden="0"/>
            <p:cNvSpPr/>
            <p:nvPr isPhoto="0" userDrawn="0"/>
          </p:nvSpPr>
          <p:spPr bwMode="auto">
            <a:xfrm>
              <a:off x="3710880" y="2878902"/>
              <a:ext cx="60912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CustomShape 62" hidden="0"/>
            <p:cNvSpPr/>
            <p:nvPr isPhoto="0" userDrawn="0"/>
          </p:nvSpPr>
          <p:spPr bwMode="auto">
            <a:xfrm>
              <a:off x="4625280" y="2878902"/>
              <a:ext cx="30456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63" hidden="0"/>
            <p:cNvSpPr/>
            <p:nvPr isPhoto="0" userDrawn="0"/>
          </p:nvSpPr>
          <p:spPr bwMode="auto">
            <a:xfrm>
              <a:off x="6454079" y="2878902"/>
              <a:ext cx="30456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64" hidden="0"/>
            <p:cNvSpPr/>
            <p:nvPr isPhoto="0" userDrawn="0"/>
          </p:nvSpPr>
          <p:spPr bwMode="auto">
            <a:xfrm>
              <a:off x="4320360" y="3260141"/>
              <a:ext cx="304560" cy="304560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65" hidden="0"/>
            <p:cNvSpPr/>
            <p:nvPr isPhoto="0" userDrawn="0"/>
          </p:nvSpPr>
          <p:spPr bwMode="auto">
            <a:xfrm>
              <a:off x="4930199" y="3260141"/>
              <a:ext cx="609120" cy="304560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66" hidden="0"/>
            <p:cNvSpPr/>
            <p:nvPr isPhoto="0" userDrawn="0"/>
          </p:nvSpPr>
          <p:spPr bwMode="auto">
            <a:xfrm>
              <a:off x="2796479" y="2878902"/>
              <a:ext cx="304560" cy="304560"/>
            </a:xfrm>
            <a:prstGeom prst="rect">
              <a:avLst/>
            </a:prstGeom>
            <a:solidFill>
              <a:srgbClr val="ECFE40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67" hidden="0"/>
            <p:cNvSpPr/>
            <p:nvPr isPhoto="0" userDrawn="0"/>
          </p:nvSpPr>
          <p:spPr bwMode="auto">
            <a:xfrm>
              <a:off x="2796479" y="3260141"/>
              <a:ext cx="304560" cy="304560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chemeClr val="tx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68" hidden="0"/>
            <p:cNvSpPr/>
            <p:nvPr isPhoto="0" userDrawn="0"/>
          </p:nvSpPr>
          <p:spPr bwMode="auto">
            <a:xfrm>
              <a:off x="6702682" y="1584360"/>
              <a:ext cx="264627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 algn="ctr"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000000"/>
                  </a:solidFill>
                  <a:latin typeface="Times New Roman"/>
                </a:rPr>
                <a:t>t</a:t>
              </a:r>
              <a:endParaRPr lang="ru-RU" sz="2400" b="0" strike="noStrike" spc="-1">
                <a:latin typeface="Arial"/>
              </a:endParaRPr>
            </a:p>
          </p:txBody>
        </p:sp>
        <p:sp>
          <p:nvSpPr>
            <p:cNvPr id="72" name="CustomShape 69" hidden="0"/>
            <p:cNvSpPr/>
            <p:nvPr isPhoto="0" userDrawn="0"/>
          </p:nvSpPr>
          <p:spPr bwMode="auto">
            <a:xfrm>
              <a:off x="6671002" y="3581279"/>
              <a:ext cx="264627" cy="455795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tIns="45000" rIns="90000" bIns="45000" anchor="ctr">
              <a:spAutoFit/>
            </a:bodyPr>
            <a:p>
              <a:pPr algn="ctr">
                <a:lnSpc>
                  <a:spcPct val="100000"/>
                </a:lnSpc>
                <a:defRPr/>
              </a:pPr>
              <a:r>
                <a:rPr lang="de-DE" sz="2400" b="0" strike="noStrike" spc="-1">
                  <a:solidFill>
                    <a:srgbClr val="000000"/>
                  </a:solidFill>
                  <a:latin typeface="Times New Roman"/>
                </a:rPr>
                <a:t>t</a:t>
              </a:r>
              <a:endParaRPr lang="ru-RU" sz="2400" b="0" strike="noStrike" spc="-1"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600" b="1" strike="noStrike" spc="-1">
                <a:solidFill>
                  <a:srgbClr val="330066"/>
                </a:solidFill>
                <a:latin typeface="Arial"/>
              </a:rPr>
              <a:t>Random access protocols. </a:t>
            </a:r>
            <a:r>
              <a:rPr lang="en-US" sz="3600" b="1" strike="noStrike" spc="-1">
                <a:solidFill>
                  <a:srgbClr val="330066"/>
                </a:solidFill>
                <a:latin typeface="Arial"/>
                <a:ea typeface="굴림"/>
              </a:rPr>
              <a:t>CSMA</a:t>
            </a:r>
            <a:r>
              <a:rPr lang="en-US" sz="4000" b="1" strike="noStrike" spc="-1">
                <a:solidFill>
                  <a:srgbClr val="330066"/>
                </a:solidFill>
                <a:latin typeface="Arial"/>
                <a:ea typeface="굴림"/>
              </a:rPr>
              <a:t>/CD</a:t>
            </a:r>
            <a:endParaRPr lang="ru-RU" sz="4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214200" y="1428840"/>
            <a:ext cx="8929440" cy="5214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94383" indent="-394023">
              <a:lnSpc>
                <a:spcPct val="114999"/>
              </a:lnSpc>
              <a:spcBef>
                <a:spcPts val="1120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굴림"/>
              </a:rPr>
              <a:t>Carrier-Sense Multiple Access with Collision Detection 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394383" indent="-394023">
              <a:lnSpc>
                <a:spcPct val="114999"/>
              </a:lnSpc>
              <a:spcBef>
                <a:spcPts val="1120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  <a:ea typeface="굴림"/>
              </a:rPr>
              <a:t>Rules: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14999"/>
              </a:lnSpc>
              <a:spcBef>
                <a:spcPts val="1120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  <a:ea typeface="굴림"/>
              </a:rPr>
              <a:t>Listen before transmit </a:t>
            </a:r>
            <a:r>
              <a:rPr lang="ru-RU" sz="2800" b="0" strike="noStrike" spc="-1">
                <a:solidFill>
                  <a:srgbClr val="000000"/>
                </a:solidFill>
                <a:latin typeface="Arial"/>
                <a:ea typeface="굴림"/>
              </a:rPr>
              <a:t>(carrier sense)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14999"/>
              </a:lnSpc>
              <a:spcBef>
                <a:spcPts val="1120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  <a:ea typeface="굴림"/>
              </a:rPr>
              <a:t>If someone also starts transmitting, stop the transmittion (collision detection)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defRPr/>
            </a:pPr>
            <a:r>
              <a:rPr lang="ru-RU" sz="3900" b="1" i="0" u="none" strike="noStrike" cap="none" spc="0">
                <a:solidFill>
                  <a:srgbClr val="330066"/>
                </a:solidFill>
                <a:latin typeface="Arial"/>
                <a:ea typeface="Arial"/>
                <a:cs typeface="Arial"/>
              </a:rPr>
              <a:t>Data Link Layer</a:t>
            </a:r>
            <a:endParaRPr/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457200" y="1500120"/>
            <a:ext cx="8229240" cy="5071680"/>
          </a:xfrm>
          <a:prstGeom prst="rect">
            <a:avLst/>
          </a:prstGeom>
          <a:noFill/>
          <a:ln>
            <a:noFill/>
          </a:ln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p>
            <a:pPr marL="405397" indent="-405036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Channel Types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point-to-point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broadcast (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Ethernet</a:t>
            </a: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, 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WiFi, </a:t>
            </a: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Sputnik)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0">
                <a:solidFill>
                  <a:srgbClr val="000000"/>
                </a:solidFill>
                <a:latin typeface="Arial"/>
              </a:rPr>
              <a:t>tacking turns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405397" indent="-405036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Main tasks: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transfer frames between directly connected computers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management of the access to the communication line (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MAC</a:t>
            </a: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flow control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error detection and correction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4000" b="1" strike="noStrike" spc="-1">
                <a:solidFill>
                  <a:srgbClr val="330066"/>
                </a:solidFill>
                <a:latin typeface="Arial"/>
                <a:ea typeface="굴림"/>
              </a:rPr>
              <a:t>CSMA/CD</a:t>
            </a:r>
            <a:r>
              <a:rPr lang="ru-RU" sz="4000" b="1" strike="noStrike" spc="-1">
                <a:solidFill>
                  <a:srgbClr val="330066"/>
                </a:solidFill>
                <a:latin typeface="Arial"/>
                <a:ea typeface="굴림"/>
              </a:rPr>
              <a:t>: Collision Detection</a:t>
            </a:r>
            <a:endParaRPr lang="ru-RU" sz="4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" hidden="0"/>
          <p:cNvSpPr/>
          <p:nvPr isPhoto="0" userDrawn="0"/>
        </p:nvSpPr>
        <p:spPr bwMode="auto">
          <a:xfrm flipH="0" flipV="0">
            <a:off x="4444560" y="7049791"/>
            <a:ext cx="4199109" cy="3970633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74448" y="1784637"/>
            <a:ext cx="4199109" cy="4656038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7578161" y="6726909"/>
            <a:ext cx="3933947" cy="427446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8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4554617" y="1784637"/>
            <a:ext cx="4310128" cy="46644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defRPr/>
            </a:pPr>
            <a:fld id="{6D6D1E34-3ADF-44DF-AD20-31A6F645987B}" type="slidenum">
              <a:rPr lang="ru-RU" sz="1000" b="0" strike="noStrike" spc="-1">
                <a:solidFill>
                  <a:srgbClr val="000000"/>
                </a:solidFill>
                <a:latin typeface="Arial"/>
                <a:ea typeface="굴림"/>
              </a:rPr>
              <a:t/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285840" y="228600"/>
            <a:ext cx="7143480" cy="10569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3600" b="1" strike="noStrike" spc="-1">
                <a:solidFill>
                  <a:srgbClr val="330066"/>
                </a:solidFill>
                <a:latin typeface="Arial"/>
                <a:ea typeface="굴림"/>
              </a:rPr>
              <a:t>CSMA/CD</a:t>
            </a:r>
            <a:r>
              <a:rPr lang="ru-RU" sz="3600" b="1" strike="noStrike" spc="-1">
                <a:solidFill>
                  <a:srgbClr val="330066"/>
                </a:solidFill>
                <a:latin typeface="Arial"/>
                <a:ea typeface="굴림"/>
              </a:rPr>
              <a:t>: Collision Detection</a:t>
            </a:r>
            <a:endParaRPr lang="ru-RU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Shape 3" hidden="0"/>
          <p:cNvSpPr txBox="1"/>
          <p:nvPr isPhoto="0" userDrawn="0"/>
        </p:nvSpPr>
        <p:spPr bwMode="auto">
          <a:xfrm>
            <a:off x="533520" y="1643040"/>
            <a:ext cx="8257680" cy="4928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50325" indent="-349965">
              <a:lnSpc>
                <a:spcPct val="100000"/>
              </a:lnSpc>
              <a:spcBef>
                <a:spcPts val="96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When a collision occurs, the computers interrupt the transmission and wait for some (random) time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350325" indent="-349965">
              <a:lnSpc>
                <a:spcPct val="100000"/>
              </a:lnSpc>
              <a:spcBef>
                <a:spcPts val="96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Collision detection during transmission is easy to implement in wired networks: "nodes listen to what they transmit"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350325" indent="-349965">
              <a:lnSpc>
                <a:spcPct val="100000"/>
              </a:lnSpc>
              <a:spcBef>
                <a:spcPts val="96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In wireless networks, turning on the receiver while the transmitter is operating would cause the receiver to break. Solutuion: use 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굴림"/>
              </a:rPr>
              <a:t>CSMA/CA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349965" indent="-349965">
              <a:lnSpc>
                <a:spcPct val="100000"/>
              </a:lnSpc>
              <a:spcBef>
                <a:spcPts val="961"/>
              </a:spcBef>
              <a:buFont typeface="Wingdings"/>
              <a:buChar char="v"/>
              <a:defRPr/>
            </a:pP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MACA - Collision Avoidance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457200" y="1719360"/>
            <a:ext cx="8229240" cy="4852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16411" indent="-416051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MACA (Multiple Access with Collision Avoidance) 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uses short signal packets to prevent collisions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RTS (request to send): </a:t>
            </a: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the sender asks for permission before transmitting the message.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CTS (clear to send): </a:t>
            </a: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the recipient issues a permission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416411" indent="-416051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Signal packets contain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sender's address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recipient's address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data size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DAMA - Demand Assigned Multiple Access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285840" y="1500120"/>
            <a:ext cx="8643600" cy="5357520"/>
          </a:xfrm>
          <a:prstGeom prst="rect">
            <a:avLst/>
          </a:prstGeom>
          <a:noFill/>
          <a:ln>
            <a:noFill/>
          </a:ln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p>
            <a:pPr marL="383368" indent="-383008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Efficiency of channel usage: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 18% 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for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 Aloha, 36% 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for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 Slotted Aloha 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383368" indent="-383008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Channel redundancy can increase efficiency by up to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 80%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sender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ru-RU" sz="2600" b="0" i="1" strike="noStrike" spc="-1">
                <a:solidFill>
                  <a:srgbClr val="000000"/>
                </a:solidFill>
                <a:latin typeface="Arial"/>
              </a:rPr>
              <a:t>reserves </a:t>
            </a:r>
            <a:r>
              <a:rPr lang="ru-RU" sz="2600" b="0" i="0" strike="noStrike" spc="0">
                <a:solidFill>
                  <a:srgbClr val="000000"/>
                </a:solidFill>
                <a:latin typeface="Arial"/>
              </a:rPr>
              <a:t>t</a:t>
            </a: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imeslot in the future to send data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sending data in a reserved timeslot is guaranteed to occur without collisions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reserving results in longer response times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383368" indent="-383008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Examples of algorithms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: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en-US" sz="2600" b="0" i="1" strike="noStrike" spc="-1">
                <a:solidFill>
                  <a:srgbClr val="000000"/>
                </a:solidFill>
                <a:latin typeface="Arial"/>
              </a:rPr>
              <a:t>Reservation-ALOHA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i="1" strike="noStrike" spc="-1">
                <a:solidFill>
                  <a:srgbClr val="000000"/>
                </a:solidFill>
                <a:latin typeface="Arial"/>
              </a:rPr>
              <a:t>Implicit reservation</a:t>
            </a:r>
            <a:r>
              <a:rPr lang="en-US" sz="2600" b="0" i="1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"/>
              <a:defRPr/>
            </a:pPr>
            <a:r>
              <a:rPr lang="ru-RU" sz="2600" b="0" i="1" strike="noStrike" spc="-1">
                <a:solidFill>
                  <a:srgbClr val="000000"/>
                </a:solidFill>
                <a:latin typeface="Arial"/>
              </a:rPr>
              <a:t>Reservation in </a:t>
            </a:r>
            <a:r>
              <a:rPr lang="en-US" sz="2600" b="0" i="1" strike="noStrike" spc="-1">
                <a:solidFill>
                  <a:srgbClr val="000000"/>
                </a:solidFill>
                <a:latin typeface="Arial"/>
              </a:rPr>
              <a:t>TDMA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 hidden="0"/>
          <p:cNvSpPr/>
          <p:nvPr isPhoto="0" userDrawn="0"/>
        </p:nvSpPr>
        <p:spPr bwMode="auto">
          <a:xfrm>
            <a:off x="3429000" y="4572000"/>
            <a:ext cx="75960" cy="76176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2" hidden="0"/>
          <p:cNvSpPr/>
          <p:nvPr isPhoto="0" userDrawn="0"/>
        </p:nvSpPr>
        <p:spPr bwMode="auto">
          <a:xfrm>
            <a:off x="5257800" y="4572000"/>
            <a:ext cx="75960" cy="76176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3" hidden="0"/>
          <p:cNvSpPr/>
          <p:nvPr isPhoto="0" userDrawn="0"/>
        </p:nvSpPr>
        <p:spPr bwMode="auto">
          <a:xfrm>
            <a:off x="5410080" y="4572000"/>
            <a:ext cx="75960" cy="76176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4" hidden="0"/>
          <p:cNvSpPr/>
          <p:nvPr isPhoto="0" userDrawn="0"/>
        </p:nvSpPr>
        <p:spPr bwMode="auto">
          <a:xfrm>
            <a:off x="703440" y="6248520"/>
            <a:ext cx="189828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TextShape 5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lIns="90359" tIns="44280" rIns="90359" bIns="44280"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DAMA: </a:t>
            </a:r>
            <a:r>
              <a:rPr lang="ru-RU" sz="3900" b="1" i="0" u="none" strike="noStrike" cap="none" spc="0">
                <a:solidFill>
                  <a:srgbClr val="330066"/>
                </a:solidFill>
                <a:latin typeface="Arial"/>
                <a:ea typeface="Arial"/>
                <a:cs typeface="Arial"/>
              </a:rPr>
              <a:t>Reservation-ALOHA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Shape 6" hidden="0"/>
          <p:cNvSpPr txBox="1"/>
          <p:nvPr isPhoto="0" userDrawn="0"/>
        </p:nvSpPr>
        <p:spPr bwMode="auto">
          <a:xfrm>
            <a:off x="357120" y="1380960"/>
            <a:ext cx="7772039" cy="3047760"/>
          </a:xfrm>
          <a:prstGeom prst="rect">
            <a:avLst/>
          </a:prstGeom>
          <a:noFill/>
          <a:ln>
            <a:noFill/>
          </a:ln>
        </p:spPr>
        <p:txBody>
          <a:bodyPr lIns="90359" tIns="44280" rIns="90359" bIns="44280">
            <a:noAutofit/>
          </a:bodyPr>
          <a:p>
            <a:pPr marL="596274" lvl="1" indent="-371994">
              <a:lnSpc>
                <a:spcPct val="114999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/>
              <a:buChar char="v"/>
              <a:tabLst>
                <a:tab pos="1143000" algn="l"/>
              </a:tabLst>
              <a:defRPr/>
            </a:pPr>
            <a:r>
              <a:rPr lang="ru-RU" sz="2600" b="0" strike="noStrike" spc="-1">
                <a:solidFill>
                  <a:srgbClr val="000000"/>
                </a:solidFill>
                <a:latin typeface="Arial"/>
              </a:rPr>
              <a:t>Two modes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: </a:t>
            </a:r>
            <a:endParaRPr lang="ru-RU" sz="2600" b="0" strike="noStrike" spc="-1">
              <a:solidFill>
                <a:srgbClr val="000000"/>
              </a:solidFill>
              <a:latin typeface="Arial"/>
            </a:endParaRPr>
          </a:p>
          <a:p>
            <a:pPr marL="1047600" lvl="2" indent="-285480">
              <a:lnSpc>
                <a:spcPct val="114999"/>
              </a:lnSpc>
              <a:spcBef>
                <a:spcPts val="459"/>
              </a:spcBef>
              <a:buClr>
                <a:srgbClr val="CCCC00"/>
              </a:buClr>
              <a:buSzPct val="70000"/>
              <a:buFont typeface="Wingdings"/>
              <a:buChar char=""/>
              <a:tabLst>
                <a:tab pos="1143000" algn="l"/>
              </a:tabLst>
              <a:defRPr/>
            </a:pPr>
            <a:r>
              <a:rPr lang="ru-RU" sz="2300" b="0" i="1" strike="noStrike" spc="-1">
                <a:solidFill>
                  <a:srgbClr val="000000"/>
                </a:solidFill>
                <a:latin typeface="Arial"/>
              </a:rPr>
              <a:t>reservation requests (</a:t>
            </a:r>
            <a:r>
              <a:rPr lang="en-US" sz="2300" b="0" i="1" strike="noStrike" spc="-1">
                <a:solidFill>
                  <a:srgbClr val="000000"/>
                </a:solidFill>
                <a:latin typeface="Arial"/>
              </a:rPr>
              <a:t>ALOHA</a:t>
            </a:r>
            <a:r>
              <a:rPr lang="ru-RU" sz="2300" b="0" i="1" strike="noStrike" spc="-1">
                <a:solidFill>
                  <a:srgbClr val="000000"/>
                </a:solidFill>
                <a:latin typeface="Arial"/>
              </a:rPr>
              <a:t>)</a:t>
            </a:r>
            <a:r>
              <a:rPr lang="en-US" sz="2300" b="0" strike="noStrike" spc="-1">
                <a:solidFill>
                  <a:srgbClr val="000000"/>
                </a:solidFill>
                <a:latin typeface="Arial"/>
              </a:rPr>
              <a:t>: </a:t>
            </a:r>
            <a:r>
              <a:rPr lang="ru-RU" sz="2300" b="0" strike="noStrike" spc="-1">
                <a:solidFill>
                  <a:srgbClr val="000000"/>
                </a:solidFill>
                <a:latin typeface="Arial"/>
              </a:rPr>
              <a:t>nodes send requests for reservations, collisions are possible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  <a:p>
            <a:pPr marL="1047600" lvl="2" indent="-285480">
              <a:lnSpc>
                <a:spcPct val="114999"/>
              </a:lnSpc>
              <a:spcBef>
                <a:spcPts val="459"/>
              </a:spcBef>
              <a:buClr>
                <a:srgbClr val="CCCC00"/>
              </a:buClr>
              <a:buSzPct val="70000"/>
              <a:buFont typeface="Wingdings"/>
              <a:buChar char=""/>
              <a:tabLst>
                <a:tab pos="1143000" algn="l"/>
              </a:tabLst>
              <a:defRPr/>
            </a:pPr>
            <a:r>
              <a:rPr lang="ru-RU" sz="2300" b="0" i="1" strike="noStrike" spc="-1">
                <a:solidFill>
                  <a:srgbClr val="000000"/>
                </a:solidFill>
                <a:latin typeface="Arial"/>
              </a:rPr>
              <a:t>sending data in a reserved time slot (no collisions)</a:t>
            </a:r>
            <a:endParaRPr lang="ru-RU" sz="2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7" hidden="0"/>
          <p:cNvSpPr/>
          <p:nvPr isPhoto="0" userDrawn="0"/>
        </p:nvSpPr>
        <p:spPr bwMode="auto">
          <a:xfrm>
            <a:off x="1143000" y="5181480"/>
            <a:ext cx="6933960" cy="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Line 8" hidden="0"/>
          <p:cNvSpPr/>
          <p:nvPr isPhoto="0" userDrawn="0"/>
        </p:nvSpPr>
        <p:spPr bwMode="auto">
          <a:xfrm>
            <a:off x="12952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Line 9" hidden="0"/>
          <p:cNvSpPr/>
          <p:nvPr isPhoto="0" userDrawn="0"/>
        </p:nvSpPr>
        <p:spPr bwMode="auto">
          <a:xfrm>
            <a:off x="13716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Line 10" hidden="0"/>
          <p:cNvSpPr/>
          <p:nvPr isPhoto="0" userDrawn="0"/>
        </p:nvSpPr>
        <p:spPr bwMode="auto">
          <a:xfrm>
            <a:off x="14475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Line 11" hidden="0"/>
          <p:cNvSpPr/>
          <p:nvPr isPhoto="0" userDrawn="0"/>
        </p:nvSpPr>
        <p:spPr bwMode="auto">
          <a:xfrm>
            <a:off x="15238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Line 12" hidden="0"/>
          <p:cNvSpPr/>
          <p:nvPr isPhoto="0" userDrawn="0"/>
        </p:nvSpPr>
        <p:spPr bwMode="auto">
          <a:xfrm>
            <a:off x="16002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Line 13" hidden="0"/>
          <p:cNvSpPr/>
          <p:nvPr isPhoto="0" userDrawn="0"/>
        </p:nvSpPr>
        <p:spPr bwMode="auto">
          <a:xfrm>
            <a:off x="16761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Line 14" hidden="0"/>
          <p:cNvSpPr/>
          <p:nvPr isPhoto="0" userDrawn="0"/>
        </p:nvSpPr>
        <p:spPr bwMode="auto">
          <a:xfrm>
            <a:off x="19810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Line 15" hidden="0"/>
          <p:cNvSpPr/>
          <p:nvPr isPhoto="0" userDrawn="0"/>
        </p:nvSpPr>
        <p:spPr bwMode="auto">
          <a:xfrm>
            <a:off x="22860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Line 16" hidden="0"/>
          <p:cNvSpPr/>
          <p:nvPr isPhoto="0" userDrawn="0"/>
        </p:nvSpPr>
        <p:spPr bwMode="auto">
          <a:xfrm>
            <a:off x="25905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Line 17" hidden="0"/>
          <p:cNvSpPr/>
          <p:nvPr isPhoto="0" userDrawn="0"/>
        </p:nvSpPr>
        <p:spPr bwMode="auto">
          <a:xfrm>
            <a:off x="28954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Line 18" hidden="0"/>
          <p:cNvSpPr/>
          <p:nvPr isPhoto="0" userDrawn="0"/>
        </p:nvSpPr>
        <p:spPr bwMode="auto">
          <a:xfrm>
            <a:off x="32004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Line 19" hidden="0"/>
          <p:cNvSpPr/>
          <p:nvPr isPhoto="0" userDrawn="0"/>
        </p:nvSpPr>
        <p:spPr bwMode="auto">
          <a:xfrm>
            <a:off x="32763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Line 20" hidden="0"/>
          <p:cNvSpPr/>
          <p:nvPr isPhoto="0" userDrawn="0"/>
        </p:nvSpPr>
        <p:spPr bwMode="auto">
          <a:xfrm>
            <a:off x="33526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Line 21" hidden="0"/>
          <p:cNvSpPr/>
          <p:nvPr isPhoto="0" userDrawn="0"/>
        </p:nvSpPr>
        <p:spPr bwMode="auto">
          <a:xfrm>
            <a:off x="34290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Line 22" hidden="0"/>
          <p:cNvSpPr/>
          <p:nvPr isPhoto="0" userDrawn="0"/>
        </p:nvSpPr>
        <p:spPr bwMode="auto">
          <a:xfrm>
            <a:off x="35049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Line 23" hidden="0"/>
          <p:cNvSpPr/>
          <p:nvPr isPhoto="0" userDrawn="0"/>
        </p:nvSpPr>
        <p:spPr bwMode="auto">
          <a:xfrm>
            <a:off x="35812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Line 24" hidden="0"/>
          <p:cNvSpPr/>
          <p:nvPr isPhoto="0" userDrawn="0"/>
        </p:nvSpPr>
        <p:spPr bwMode="auto">
          <a:xfrm>
            <a:off x="38862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Line 25" hidden="0"/>
          <p:cNvSpPr/>
          <p:nvPr isPhoto="0" userDrawn="0"/>
        </p:nvSpPr>
        <p:spPr bwMode="auto">
          <a:xfrm>
            <a:off x="41907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Line 26" hidden="0"/>
          <p:cNvSpPr/>
          <p:nvPr isPhoto="0" userDrawn="0"/>
        </p:nvSpPr>
        <p:spPr bwMode="auto">
          <a:xfrm>
            <a:off x="44956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" name="Line 27" hidden="0"/>
          <p:cNvSpPr/>
          <p:nvPr isPhoto="0" userDrawn="0"/>
        </p:nvSpPr>
        <p:spPr bwMode="auto">
          <a:xfrm>
            <a:off x="48006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Line 28" hidden="0"/>
          <p:cNvSpPr/>
          <p:nvPr isPhoto="0" userDrawn="0"/>
        </p:nvSpPr>
        <p:spPr bwMode="auto">
          <a:xfrm>
            <a:off x="51051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" name="Line 29" hidden="0"/>
          <p:cNvSpPr/>
          <p:nvPr isPhoto="0" userDrawn="0"/>
        </p:nvSpPr>
        <p:spPr bwMode="auto">
          <a:xfrm>
            <a:off x="51814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" name="Line 30" hidden="0"/>
          <p:cNvSpPr/>
          <p:nvPr isPhoto="0" userDrawn="0"/>
        </p:nvSpPr>
        <p:spPr bwMode="auto">
          <a:xfrm>
            <a:off x="52578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" name="Line 31" hidden="0"/>
          <p:cNvSpPr/>
          <p:nvPr isPhoto="0" userDrawn="0"/>
        </p:nvSpPr>
        <p:spPr bwMode="auto">
          <a:xfrm>
            <a:off x="53337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" name="Line 32" hidden="0"/>
          <p:cNvSpPr/>
          <p:nvPr isPhoto="0" userDrawn="0"/>
        </p:nvSpPr>
        <p:spPr bwMode="auto">
          <a:xfrm>
            <a:off x="54100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6" name="Line 33" hidden="0"/>
          <p:cNvSpPr/>
          <p:nvPr isPhoto="0" userDrawn="0"/>
        </p:nvSpPr>
        <p:spPr bwMode="auto">
          <a:xfrm>
            <a:off x="54864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Line 34" hidden="0"/>
          <p:cNvSpPr/>
          <p:nvPr isPhoto="0" userDrawn="0"/>
        </p:nvSpPr>
        <p:spPr bwMode="auto">
          <a:xfrm>
            <a:off x="57909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Line 35" hidden="0"/>
          <p:cNvSpPr/>
          <p:nvPr isPhoto="0" userDrawn="0"/>
        </p:nvSpPr>
        <p:spPr bwMode="auto">
          <a:xfrm>
            <a:off x="60958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Line 36" hidden="0"/>
          <p:cNvSpPr/>
          <p:nvPr isPhoto="0" userDrawn="0"/>
        </p:nvSpPr>
        <p:spPr bwMode="auto">
          <a:xfrm>
            <a:off x="64008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Line 37" hidden="0"/>
          <p:cNvSpPr/>
          <p:nvPr isPhoto="0" userDrawn="0"/>
        </p:nvSpPr>
        <p:spPr bwMode="auto">
          <a:xfrm>
            <a:off x="67053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Line 38" hidden="0"/>
          <p:cNvSpPr/>
          <p:nvPr isPhoto="0" userDrawn="0"/>
        </p:nvSpPr>
        <p:spPr bwMode="auto">
          <a:xfrm>
            <a:off x="70102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Line 39" hidden="0"/>
          <p:cNvSpPr/>
          <p:nvPr isPhoto="0" userDrawn="0"/>
        </p:nvSpPr>
        <p:spPr bwMode="auto">
          <a:xfrm>
            <a:off x="70866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Line 40" hidden="0"/>
          <p:cNvSpPr/>
          <p:nvPr isPhoto="0" userDrawn="0"/>
        </p:nvSpPr>
        <p:spPr bwMode="auto">
          <a:xfrm>
            <a:off x="71625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Line 41" hidden="0"/>
          <p:cNvSpPr/>
          <p:nvPr isPhoto="0" userDrawn="0"/>
        </p:nvSpPr>
        <p:spPr bwMode="auto">
          <a:xfrm>
            <a:off x="72388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Line 42" hidden="0"/>
          <p:cNvSpPr/>
          <p:nvPr isPhoto="0" userDrawn="0"/>
        </p:nvSpPr>
        <p:spPr bwMode="auto">
          <a:xfrm>
            <a:off x="731520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Line 43" hidden="0"/>
          <p:cNvSpPr/>
          <p:nvPr isPhoto="0" userDrawn="0"/>
        </p:nvSpPr>
        <p:spPr bwMode="auto">
          <a:xfrm>
            <a:off x="739116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Line 44" hidden="0"/>
          <p:cNvSpPr/>
          <p:nvPr isPhoto="0" userDrawn="0"/>
        </p:nvSpPr>
        <p:spPr bwMode="auto">
          <a:xfrm>
            <a:off x="7696080" y="4724280"/>
            <a:ext cx="0" cy="457200"/>
          </a:xfrm>
          <a:prstGeom prst="line">
            <a:avLst/>
          </a:prstGeom>
          <a:ln w="9360">
            <a:solidFill>
              <a:schemeClr val="fol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5" hidden="0"/>
          <p:cNvSpPr/>
          <p:nvPr isPhoto="0" userDrawn="0"/>
        </p:nvSpPr>
        <p:spPr bwMode="auto">
          <a:xfrm>
            <a:off x="904399" y="5350338"/>
            <a:ext cx="1177832" cy="455795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tIns="45000" rIns="90000" bIns="45000" anchor="ctr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requests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49" name="CustomShape 46" hidden="0"/>
          <p:cNvSpPr/>
          <p:nvPr isPhoto="0" userDrawn="0"/>
        </p:nvSpPr>
        <p:spPr bwMode="auto">
          <a:xfrm>
            <a:off x="2086610" y="5541857"/>
            <a:ext cx="687211" cy="455795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tIns="45000" rIns="90000" bIns="45000" anchor="ctr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data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0" name="CustomShape 47" hidden="0"/>
          <p:cNvSpPr/>
          <p:nvPr isPhoto="0" userDrawn="0"/>
        </p:nvSpPr>
        <p:spPr bwMode="auto">
          <a:xfrm>
            <a:off x="2809519" y="5350338"/>
            <a:ext cx="1177832" cy="455795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tIns="45000" rIns="90000" bIns="45000" anchor="ctr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requests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1" name="CustomShape 48" hidden="0"/>
          <p:cNvSpPr/>
          <p:nvPr isPhoto="0" userDrawn="0"/>
        </p:nvSpPr>
        <p:spPr bwMode="auto">
          <a:xfrm>
            <a:off x="3991370" y="5613137"/>
            <a:ext cx="687211" cy="455795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tIns="45000" rIns="90000" bIns="45000" anchor="ctr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data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2" name="CustomShape 49" hidden="0"/>
          <p:cNvSpPr/>
          <p:nvPr isPhoto="0" userDrawn="0"/>
        </p:nvSpPr>
        <p:spPr bwMode="auto">
          <a:xfrm>
            <a:off x="4714639" y="5350338"/>
            <a:ext cx="1177832" cy="455795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tIns="45000" rIns="90000" bIns="45000" anchor="ctr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requests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3" name="CustomShape 50" hidden="0"/>
          <p:cNvSpPr/>
          <p:nvPr isPhoto="0" userDrawn="0"/>
        </p:nvSpPr>
        <p:spPr bwMode="auto">
          <a:xfrm>
            <a:off x="5896490" y="5684416"/>
            <a:ext cx="687211" cy="455795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tIns="45000" rIns="90000" bIns="45000" anchor="ctr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data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4" name="CustomShape 51" hidden="0"/>
          <p:cNvSpPr/>
          <p:nvPr isPhoto="0" userDrawn="0"/>
        </p:nvSpPr>
        <p:spPr bwMode="auto">
          <a:xfrm>
            <a:off x="6619399" y="5350338"/>
            <a:ext cx="1177832" cy="455795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tIns="45000" rIns="90000" bIns="45000" anchor="ctr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requests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5" name="Line 52" hidden="0"/>
          <p:cNvSpPr/>
          <p:nvPr isPhoto="0" userDrawn="0"/>
        </p:nvSpPr>
        <p:spPr bwMode="auto">
          <a:xfrm>
            <a:off x="1295280" y="5181480"/>
            <a:ext cx="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Line 53" hidden="0"/>
          <p:cNvSpPr/>
          <p:nvPr isPhoto="0" userDrawn="0"/>
        </p:nvSpPr>
        <p:spPr bwMode="auto">
          <a:xfrm>
            <a:off x="1676160" y="5181480"/>
            <a:ext cx="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Line 54" hidden="0"/>
          <p:cNvSpPr/>
          <p:nvPr isPhoto="0" userDrawn="0"/>
        </p:nvSpPr>
        <p:spPr bwMode="auto">
          <a:xfrm>
            <a:off x="3200400" y="5181480"/>
            <a:ext cx="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Line 55" hidden="0"/>
          <p:cNvSpPr/>
          <p:nvPr isPhoto="0" userDrawn="0"/>
        </p:nvSpPr>
        <p:spPr bwMode="auto">
          <a:xfrm>
            <a:off x="3581280" y="5181480"/>
            <a:ext cx="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Line 56" hidden="0"/>
          <p:cNvSpPr/>
          <p:nvPr isPhoto="0" userDrawn="0"/>
        </p:nvSpPr>
        <p:spPr bwMode="auto">
          <a:xfrm>
            <a:off x="5105160" y="5181480"/>
            <a:ext cx="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Line 57" hidden="0"/>
          <p:cNvSpPr/>
          <p:nvPr isPhoto="0" userDrawn="0"/>
        </p:nvSpPr>
        <p:spPr bwMode="auto">
          <a:xfrm>
            <a:off x="5486400" y="5181480"/>
            <a:ext cx="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Line 58" hidden="0"/>
          <p:cNvSpPr/>
          <p:nvPr isPhoto="0" userDrawn="0"/>
        </p:nvSpPr>
        <p:spPr bwMode="auto">
          <a:xfrm>
            <a:off x="7010280" y="5181480"/>
            <a:ext cx="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Line 59" hidden="0"/>
          <p:cNvSpPr/>
          <p:nvPr isPhoto="0" userDrawn="0"/>
        </p:nvSpPr>
        <p:spPr bwMode="auto">
          <a:xfrm>
            <a:off x="7391160" y="5181480"/>
            <a:ext cx="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60" hidden="0"/>
          <p:cNvSpPr/>
          <p:nvPr isPhoto="0" userDrawn="0"/>
        </p:nvSpPr>
        <p:spPr bwMode="auto">
          <a:xfrm>
            <a:off x="1447920" y="4876920"/>
            <a:ext cx="75960" cy="304560"/>
          </a:xfrm>
          <a:prstGeom prst="rect">
            <a:avLst/>
          </a:prstGeom>
          <a:solidFill>
            <a:srgbClr val="ECFE4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61" hidden="0"/>
          <p:cNvSpPr/>
          <p:nvPr isPhoto="0" userDrawn="0"/>
        </p:nvSpPr>
        <p:spPr bwMode="auto">
          <a:xfrm>
            <a:off x="1371600" y="4876920"/>
            <a:ext cx="75960" cy="3045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62" hidden="0"/>
          <p:cNvSpPr/>
          <p:nvPr isPhoto="0" userDrawn="0"/>
        </p:nvSpPr>
        <p:spPr bwMode="auto">
          <a:xfrm>
            <a:off x="1523880" y="4876920"/>
            <a:ext cx="759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63" hidden="0"/>
          <p:cNvSpPr/>
          <p:nvPr isPhoto="0" userDrawn="0"/>
        </p:nvSpPr>
        <p:spPr bwMode="auto">
          <a:xfrm>
            <a:off x="2590920" y="4876920"/>
            <a:ext cx="3045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64" hidden="0"/>
          <p:cNvSpPr/>
          <p:nvPr isPhoto="0" userDrawn="0"/>
        </p:nvSpPr>
        <p:spPr bwMode="auto">
          <a:xfrm>
            <a:off x="2286000" y="4876920"/>
            <a:ext cx="304560" cy="304560"/>
          </a:xfrm>
          <a:prstGeom prst="rect">
            <a:avLst/>
          </a:prstGeom>
          <a:solidFill>
            <a:srgbClr val="ECFE4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65" hidden="0"/>
          <p:cNvSpPr/>
          <p:nvPr isPhoto="0" userDrawn="0"/>
        </p:nvSpPr>
        <p:spPr bwMode="auto">
          <a:xfrm>
            <a:off x="1981080" y="4876920"/>
            <a:ext cx="304560" cy="3045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66" hidden="0"/>
          <p:cNvSpPr/>
          <p:nvPr isPhoto="0" userDrawn="0"/>
        </p:nvSpPr>
        <p:spPr bwMode="auto">
          <a:xfrm>
            <a:off x="3200400" y="4876920"/>
            <a:ext cx="75960" cy="3045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67" hidden="0"/>
          <p:cNvSpPr/>
          <p:nvPr isPhoto="0" userDrawn="0"/>
        </p:nvSpPr>
        <p:spPr bwMode="auto">
          <a:xfrm>
            <a:off x="3429000" y="4876920"/>
            <a:ext cx="75960" cy="3045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68" hidden="0"/>
          <p:cNvSpPr/>
          <p:nvPr isPhoto="0" userDrawn="0"/>
        </p:nvSpPr>
        <p:spPr bwMode="auto">
          <a:xfrm>
            <a:off x="3581280" y="4876920"/>
            <a:ext cx="304560" cy="30456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69" hidden="0"/>
          <p:cNvSpPr/>
          <p:nvPr isPhoto="0" userDrawn="0"/>
        </p:nvSpPr>
        <p:spPr bwMode="auto">
          <a:xfrm>
            <a:off x="3352680" y="4876920"/>
            <a:ext cx="759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70" hidden="0"/>
          <p:cNvSpPr/>
          <p:nvPr isPhoto="0" userDrawn="0"/>
        </p:nvSpPr>
        <p:spPr bwMode="auto">
          <a:xfrm>
            <a:off x="4191120" y="4876920"/>
            <a:ext cx="3045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71" hidden="0"/>
          <p:cNvSpPr/>
          <p:nvPr isPhoto="0" userDrawn="0"/>
        </p:nvSpPr>
        <p:spPr bwMode="auto">
          <a:xfrm>
            <a:off x="5105520" y="4876920"/>
            <a:ext cx="75960" cy="304560"/>
          </a:xfrm>
          <a:prstGeom prst="rect">
            <a:avLst/>
          </a:prstGeom>
          <a:solidFill>
            <a:srgbClr val="ECFE4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72" hidden="0"/>
          <p:cNvSpPr/>
          <p:nvPr isPhoto="0" userDrawn="0"/>
        </p:nvSpPr>
        <p:spPr bwMode="auto">
          <a:xfrm>
            <a:off x="5181480" y="4876920"/>
            <a:ext cx="75960" cy="304560"/>
          </a:xfrm>
          <a:prstGeom prst="rect">
            <a:avLst/>
          </a:prstGeom>
          <a:solidFill>
            <a:srgbClr val="ECFE4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73" hidden="0"/>
          <p:cNvSpPr/>
          <p:nvPr isPhoto="0" userDrawn="0"/>
        </p:nvSpPr>
        <p:spPr bwMode="auto">
          <a:xfrm>
            <a:off x="5334120" y="4876920"/>
            <a:ext cx="759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74" hidden="0"/>
          <p:cNvSpPr/>
          <p:nvPr isPhoto="0" userDrawn="0"/>
        </p:nvSpPr>
        <p:spPr bwMode="auto">
          <a:xfrm>
            <a:off x="5410080" y="4876920"/>
            <a:ext cx="759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75" hidden="0"/>
          <p:cNvSpPr/>
          <p:nvPr isPhoto="0" userDrawn="0"/>
        </p:nvSpPr>
        <p:spPr bwMode="auto">
          <a:xfrm>
            <a:off x="5257800" y="4876920"/>
            <a:ext cx="759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76" hidden="0"/>
          <p:cNvSpPr/>
          <p:nvPr isPhoto="0" userDrawn="0"/>
        </p:nvSpPr>
        <p:spPr bwMode="auto">
          <a:xfrm>
            <a:off x="5486400" y="4876920"/>
            <a:ext cx="304560" cy="304560"/>
          </a:xfrm>
          <a:prstGeom prst="rect">
            <a:avLst/>
          </a:prstGeom>
          <a:solidFill>
            <a:srgbClr val="ECFE4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77" hidden="0"/>
          <p:cNvSpPr/>
          <p:nvPr isPhoto="0" userDrawn="0"/>
        </p:nvSpPr>
        <p:spPr bwMode="auto">
          <a:xfrm>
            <a:off x="5791320" y="4876920"/>
            <a:ext cx="304560" cy="304560"/>
          </a:xfrm>
          <a:prstGeom prst="rect">
            <a:avLst/>
          </a:prstGeom>
          <a:solidFill>
            <a:srgbClr val="ECFE4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78" hidden="0"/>
          <p:cNvSpPr/>
          <p:nvPr isPhoto="0" userDrawn="0"/>
        </p:nvSpPr>
        <p:spPr bwMode="auto">
          <a:xfrm>
            <a:off x="6400800" y="4876920"/>
            <a:ext cx="3045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79" hidden="0"/>
          <p:cNvSpPr/>
          <p:nvPr isPhoto="0" userDrawn="0"/>
        </p:nvSpPr>
        <p:spPr bwMode="auto">
          <a:xfrm>
            <a:off x="7010280" y="4876920"/>
            <a:ext cx="759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80" hidden="0"/>
          <p:cNvSpPr/>
          <p:nvPr isPhoto="0" userDrawn="0"/>
        </p:nvSpPr>
        <p:spPr bwMode="auto">
          <a:xfrm>
            <a:off x="7391520" y="4876920"/>
            <a:ext cx="304560" cy="304560"/>
          </a:xfrm>
          <a:prstGeom prst="rect">
            <a:avLst/>
          </a:prstGeom>
          <a:solidFill>
            <a:srgbClr val="DADAF6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81" hidden="0"/>
          <p:cNvSpPr/>
          <p:nvPr isPhoto="0" userDrawn="0"/>
        </p:nvSpPr>
        <p:spPr bwMode="auto">
          <a:xfrm>
            <a:off x="3946654" y="4083498"/>
            <a:ext cx="1347241" cy="455795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tIns="45000" rIns="90000" bIns="45000" anchor="ctr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ru-RU" sz="2400" b="0" strike="noStrike" spc="-1">
                <a:solidFill>
                  <a:srgbClr val="FF0000"/>
                </a:solidFill>
                <a:latin typeface="Times New Roman"/>
              </a:rPr>
              <a:t>collisions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85" name="Line 82" hidden="0"/>
          <p:cNvSpPr/>
          <p:nvPr isPhoto="0" userDrawn="0"/>
        </p:nvSpPr>
        <p:spPr bwMode="auto">
          <a:xfrm flipV="1">
            <a:off x="3504960" y="4495680"/>
            <a:ext cx="685800" cy="76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Line 83" hidden="0"/>
          <p:cNvSpPr/>
          <p:nvPr isPhoto="0" userDrawn="0"/>
        </p:nvSpPr>
        <p:spPr bwMode="auto">
          <a:xfrm flipH="1" flipV="1">
            <a:off x="4952880" y="4495680"/>
            <a:ext cx="533520" cy="76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Line 84" hidden="0"/>
          <p:cNvSpPr/>
          <p:nvPr isPhoto="0" userDrawn="0"/>
        </p:nvSpPr>
        <p:spPr bwMode="auto">
          <a:xfrm>
            <a:off x="4952880" y="4495680"/>
            <a:ext cx="304920" cy="7632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85" hidden="0"/>
          <p:cNvSpPr/>
          <p:nvPr isPhoto="0" userDrawn="0"/>
        </p:nvSpPr>
        <p:spPr bwMode="auto">
          <a:xfrm>
            <a:off x="7760722" y="5198058"/>
            <a:ext cx="264627" cy="455795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tIns="45000" rIns="90000" bIns="45000" anchor="ctr">
            <a:spAutoFit/>
          </a:bodyPr>
          <a:p>
            <a:pPr algn="ctr">
              <a:lnSpc>
                <a:spcPct val="100000"/>
              </a:lnSpc>
              <a:defRPr/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</a:rPr>
              <a:t>t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 hidden="0"/>
          <p:cNvSpPr/>
          <p:nvPr isPhoto="0" userDrawn="0"/>
        </p:nvSpPr>
        <p:spPr bwMode="auto">
          <a:xfrm>
            <a:off x="703440" y="6248520"/>
            <a:ext cx="189828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2" hidden="0"/>
          <p:cNvSpPr/>
          <p:nvPr isPhoto="0" userDrawn="0"/>
        </p:nvSpPr>
        <p:spPr bwMode="auto">
          <a:xfrm>
            <a:off x="3165480" y="6248520"/>
            <a:ext cx="281268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TextShape 3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lIns="90359" tIns="44280" rIns="90359" bIns="44280"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DAMA: </a:t>
            </a: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Implicit Reservation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Shape 4" hidden="0"/>
          <p:cNvSpPr txBox="1"/>
          <p:nvPr isPhoto="0" userDrawn="0"/>
        </p:nvSpPr>
        <p:spPr bwMode="auto">
          <a:xfrm>
            <a:off x="285840" y="1406520"/>
            <a:ext cx="8857800" cy="3093840"/>
          </a:xfrm>
          <a:prstGeom prst="rect">
            <a:avLst/>
          </a:prstGeom>
          <a:noFill/>
          <a:ln>
            <a:noFill/>
          </a:ln>
        </p:spPr>
        <p:txBody>
          <a:bodyPr vertOverflow="overflow" horzOverflow="clip" vert="horz" wrap="square" lIns="90358" tIns="44280" rIns="90358" bIns="44280" numCol="1" spcCol="0" rtlCol="0" fromWordArt="0" anchor="t" anchorCtr="0" forceAA="0" upright="0" compatLnSpc="0">
            <a:normAutofit fontScale="50000" lnSpcReduction="10000"/>
          </a:bodyPr>
          <a:p>
            <a:pPr marL="328296" indent="-327936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tabLst>
                <a:tab pos="1143000" algn="l"/>
              </a:tabLst>
              <a:defRPr/>
            </a:pPr>
            <a:r>
              <a:rPr lang="en-US" sz="4800" b="0" strike="noStrike" spc="-1">
                <a:solidFill>
                  <a:srgbClr val="000000"/>
                </a:solidFill>
                <a:latin typeface="Arial"/>
              </a:rPr>
              <a:t>PRMA – </a:t>
            </a:r>
            <a:r>
              <a:rPr lang="ru-RU" sz="4800" b="0" strike="noStrike" spc="-1">
                <a:solidFill>
                  <a:srgbClr val="000000"/>
                </a:solidFill>
                <a:latin typeface="Arial"/>
              </a:rPr>
              <a:t>multiple access with packet reservation</a:t>
            </a:r>
            <a:endParaRPr lang="ru-RU" sz="4800" b="0" strike="noStrike" spc="-1">
              <a:solidFill>
                <a:srgbClr val="000000"/>
              </a:solidFill>
              <a:latin typeface="Arial"/>
            </a:endParaRPr>
          </a:p>
          <a:p>
            <a:pPr marL="571680" lvl="1" indent="-347400">
              <a:lnSpc>
                <a:spcPct val="100000"/>
              </a:lnSpc>
              <a:spcBef>
                <a:spcPts val="621"/>
              </a:spcBef>
              <a:buClr>
                <a:srgbClr val="669999"/>
              </a:buClr>
              <a:buSzPct val="70000"/>
              <a:buFont typeface="Wingdings"/>
              <a:buChar char=""/>
              <a:tabLst>
                <a:tab pos="1143000" algn="l"/>
              </a:tabLst>
              <a:defRPr/>
            </a:pPr>
            <a:r>
              <a:rPr lang="ru-RU" sz="4800" b="0" strike="noStrike" spc="-1">
                <a:solidFill>
                  <a:srgbClr val="000000"/>
                </a:solidFill>
                <a:latin typeface="Arial"/>
              </a:rPr>
              <a:t>a fixed set of time slots forms a frame; frames are repeated</a:t>
            </a:r>
            <a:endParaRPr lang="ru-RU" sz="4800" b="0" strike="noStrike" spc="-1">
              <a:solidFill>
                <a:srgbClr val="000000"/>
              </a:solidFill>
              <a:latin typeface="Arial"/>
            </a:endParaRPr>
          </a:p>
          <a:p>
            <a:pPr marL="571680" lvl="1" indent="-347400">
              <a:lnSpc>
                <a:spcPct val="100000"/>
              </a:lnSpc>
              <a:spcBef>
                <a:spcPts val="621"/>
              </a:spcBef>
              <a:buClr>
                <a:srgbClr val="669999"/>
              </a:buClr>
              <a:buSzPct val="70000"/>
              <a:buFont typeface="Wingdings"/>
              <a:buChar char=""/>
              <a:tabLst>
                <a:tab pos="1143000" algn="l"/>
              </a:tabLst>
              <a:defRPr/>
            </a:pPr>
            <a:r>
              <a:rPr lang="ru-RU" sz="4800" b="0" strike="noStrike" spc="-1">
                <a:solidFill>
                  <a:srgbClr val="000000"/>
                </a:solidFill>
                <a:latin typeface="Arial"/>
              </a:rPr>
              <a:t>nodes compete for empty slots as in </a:t>
            </a:r>
            <a:r>
              <a:rPr lang="en-US" sz="4800" b="0" strike="noStrike" spc="-1">
                <a:solidFill>
                  <a:srgbClr val="000000"/>
                </a:solidFill>
                <a:latin typeface="Arial"/>
              </a:rPr>
              <a:t>slotted ALOHA</a:t>
            </a:r>
            <a:endParaRPr lang="ru-RU" sz="4800" b="0" strike="noStrike" spc="-1">
              <a:solidFill>
                <a:srgbClr val="000000"/>
              </a:solidFill>
              <a:latin typeface="Arial"/>
            </a:endParaRPr>
          </a:p>
          <a:p>
            <a:pPr marL="571680" lvl="1" indent="-347400">
              <a:lnSpc>
                <a:spcPct val="100000"/>
              </a:lnSpc>
              <a:spcBef>
                <a:spcPts val="621"/>
              </a:spcBef>
              <a:buClr>
                <a:srgbClr val="669999"/>
              </a:buClr>
              <a:buSzPct val="70000"/>
              <a:buFont typeface="Wingdings"/>
              <a:buChar char=""/>
              <a:tabLst>
                <a:tab pos="1143000" algn="l"/>
              </a:tabLst>
              <a:defRPr/>
            </a:pPr>
            <a:r>
              <a:rPr lang="ru-RU" sz="4800" b="0" strike="noStrike" spc="-1">
                <a:solidFill>
                  <a:srgbClr val="000000"/>
                </a:solidFill>
                <a:latin typeface="Arial"/>
              </a:rPr>
              <a:t>if a node has reserved a slot, then it will belong to it for all frames while the node is sending data</a:t>
            </a:r>
            <a:endParaRPr lang="ru-RU" sz="4800" b="0" strike="noStrike" spc="-1">
              <a:solidFill>
                <a:srgbClr val="000000"/>
              </a:solidFill>
              <a:latin typeface="Arial"/>
            </a:endParaRPr>
          </a:p>
          <a:p>
            <a:pPr marL="571680" lvl="1" indent="-347400">
              <a:lnSpc>
                <a:spcPct val="100000"/>
              </a:lnSpc>
              <a:spcBef>
                <a:spcPts val="621"/>
              </a:spcBef>
              <a:buClr>
                <a:srgbClr val="669999"/>
              </a:buClr>
              <a:buSzPct val="70000"/>
              <a:buFont typeface="Wingdings"/>
              <a:buChar char=""/>
              <a:tabLst>
                <a:tab pos="1143000" algn="l"/>
              </a:tabLst>
              <a:defRPr/>
            </a:pPr>
            <a:r>
              <a:rPr lang="ru-RU" sz="4800" b="0" strike="noStrike" spc="-1">
                <a:solidFill>
                  <a:srgbClr val="000000"/>
                </a:solidFill>
                <a:latin typeface="Arial"/>
              </a:rPr>
              <a:t>if the node did not use the slot, then in the next frame it will be considered as a not reserved slot</a:t>
            </a:r>
            <a:endParaRPr lang="ru-RU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" hidden="0"/>
          <p:cNvSpPr/>
          <p:nvPr isPhoto="0" userDrawn="0"/>
        </p:nvSpPr>
        <p:spPr bwMode="auto">
          <a:xfrm>
            <a:off x="4444560" y="3352799"/>
            <a:ext cx="254916" cy="24387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2"/>
          <a:srcRect l="11140" t="53201" r="23710" b="11486"/>
          <a:stretch/>
        </p:blipFill>
        <p:spPr bwMode="auto">
          <a:xfrm flipH="0" flipV="0">
            <a:off x="1406186" y="4455762"/>
            <a:ext cx="5957160" cy="24216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ustomShape 1" hidden="0"/>
          <p:cNvSpPr/>
          <p:nvPr isPhoto="0" userDrawn="0"/>
        </p:nvSpPr>
        <p:spPr bwMode="auto">
          <a:xfrm>
            <a:off x="703440" y="6248520"/>
            <a:ext cx="189828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2" hidden="0"/>
          <p:cNvSpPr/>
          <p:nvPr isPhoto="0" userDrawn="0"/>
        </p:nvSpPr>
        <p:spPr bwMode="auto">
          <a:xfrm>
            <a:off x="3165480" y="6248520"/>
            <a:ext cx="281268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TextShape 3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lIns="90359" tIns="44280" rIns="90359" bIns="44280"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DAMA: </a:t>
            </a: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Reservation in </a:t>
            </a: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TDMA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TextShape 4" hidden="0"/>
          <p:cNvSpPr txBox="1"/>
          <p:nvPr isPhoto="0" userDrawn="0"/>
        </p:nvSpPr>
        <p:spPr bwMode="auto">
          <a:xfrm>
            <a:off x="142920" y="1428840"/>
            <a:ext cx="9000720" cy="3142800"/>
          </a:xfrm>
          <a:prstGeom prst="rect">
            <a:avLst/>
          </a:prstGeom>
          <a:noFill/>
          <a:ln>
            <a:noFill/>
          </a:ln>
        </p:spPr>
        <p:txBody>
          <a:bodyPr lIns="90359" tIns="44280" rIns="90359" bIns="44280">
            <a:normAutofit fontScale="94000"/>
          </a:bodyPr>
          <a:p>
            <a:pPr marL="273423" indent="-394023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tabLst>
                <a:tab pos="1143000" algn="l"/>
              </a:tabLst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Each frame consists of 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N 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mini slots (by the number of nodes) and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 x 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data slots (x changes from frame to frame)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273423" indent="-394023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tabLst>
                <a:tab pos="1143000" algn="l"/>
              </a:tabLst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Each node has its own mini-slot it can also be used to signal the need to send data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.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273423" indent="-394023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tabLst>
                <a:tab pos="1143000" algn="l"/>
              </a:tabLst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The time to send data in the next frame is divided equally between the nodes that have sent the signal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" name="Picture 55" descr="" hidden="0"/>
          <p:cNvPicPr/>
          <p:nvPr isPhoto="0" userDrawn="0"/>
        </p:nvPicPr>
        <p:blipFill>
          <a:blip r:embed="rId2"/>
          <a:stretch/>
        </p:blipFill>
        <p:spPr bwMode="auto">
          <a:xfrm>
            <a:off x="968400" y="4705000"/>
            <a:ext cx="7389360" cy="1885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defRPr/>
            </a:pPr>
            <a:fld id="{3F85CF2B-76BA-485A-99A4-79BD01707780}" type="slidenum">
              <a:rPr lang="ru-RU" sz="1000" b="0" strike="noStrike" spc="-1">
                <a:solidFill>
                  <a:srgbClr val="000000"/>
                </a:solidFill>
                <a:latin typeface="Arial"/>
                <a:ea typeface="굴림"/>
              </a:rPr>
              <a:t/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533520" y="228600"/>
            <a:ext cx="6967080" cy="10569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600" b="1" strike="noStrike" spc="-1">
                <a:solidFill>
                  <a:srgbClr val="330066"/>
                </a:solidFill>
                <a:latin typeface="Arial"/>
              </a:rPr>
              <a:t>Serial Access Protocols</a:t>
            </a:r>
            <a:endParaRPr lang="ru-RU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Shape 3" hidden="0"/>
          <p:cNvSpPr txBox="1"/>
          <p:nvPr isPhoto="0" userDrawn="0"/>
        </p:nvSpPr>
        <p:spPr bwMode="auto">
          <a:xfrm>
            <a:off x="533520" y="1643040"/>
            <a:ext cx="8400600" cy="4874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50325" indent="-349965">
              <a:lnSpc>
                <a:spcPct val="114999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Problem with secure channel separation (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굴림"/>
              </a:rPr>
              <a:t>TDM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 and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굴림"/>
              </a:rPr>
              <a:t> FDM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):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굴림"/>
              </a:rPr>
              <a:t> 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a single node cannot use the entire channel when it is free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350325" indent="-349965">
              <a:lnSpc>
                <a:spcPct val="114999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Random access protocols allow you to do this, but different nodes "interfere" with each other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350325" indent="-349965">
              <a:lnSpc>
                <a:spcPct val="114999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Serial access protocols allow you to safely split or fully utilize a channel if it is not occupied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650788" lvl="1" indent="-305908">
              <a:lnSpc>
                <a:spcPct val="114999"/>
              </a:lnSpc>
              <a:spcBef>
                <a:spcPts val="400"/>
              </a:spcBef>
              <a:buClr>
                <a:srgbClr val="669999"/>
              </a:buClr>
              <a:buFont typeface="Wingdings"/>
              <a:buChar char="Ø"/>
              <a:defRPr/>
            </a:pPr>
            <a:r>
              <a:rPr lang="ru-RU" sz="2000" b="1" strike="noStrike" spc="-1">
                <a:solidFill>
                  <a:srgbClr val="FF0000"/>
                </a:solidFill>
                <a:latin typeface="Arial"/>
                <a:ea typeface="굴림"/>
              </a:rPr>
              <a:t>Polling protocol</a:t>
            </a:r>
            <a:r>
              <a:rPr lang="en-US" sz="2000" b="1" strike="noStrike" spc="-1">
                <a:solidFill>
                  <a:srgbClr val="000000"/>
                </a:solidFill>
                <a:latin typeface="Arial"/>
                <a:ea typeface="굴림"/>
              </a:rPr>
              <a:t>: 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굴림"/>
              </a:rPr>
              <a:t>the master node of the network allows nodes to transmit data in turn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굴림"/>
              </a:rPr>
              <a:t>. </a:t>
            </a:r>
            <a:r>
              <a:rPr lang="ru-RU" sz="2000" b="0" strike="noStrike" spc="-1">
                <a:solidFill>
                  <a:srgbClr val="669999"/>
                </a:solidFill>
                <a:latin typeface="Arial"/>
                <a:ea typeface="굴림"/>
              </a:rPr>
              <a:t>Problems</a:t>
            </a:r>
            <a:r>
              <a:rPr lang="en-US" sz="2000" b="0" strike="noStrike" spc="-1">
                <a:solidFill>
                  <a:srgbClr val="669999"/>
                </a:solidFill>
                <a:latin typeface="Arial"/>
                <a:ea typeface="굴림"/>
              </a:rPr>
              <a:t>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굴림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굴림"/>
              </a:rPr>
              <a:t>additional costs for sending permissions;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굴림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굴림"/>
              </a:rPr>
              <a:t>main node failure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650788" lvl="1" indent="-305908">
              <a:lnSpc>
                <a:spcPct val="114999"/>
              </a:lnSpc>
              <a:spcBef>
                <a:spcPts val="400"/>
              </a:spcBef>
              <a:buClr>
                <a:srgbClr val="669999"/>
              </a:buClr>
              <a:buFont typeface="Wingdings"/>
              <a:buChar char="Ø"/>
              <a:defRPr/>
            </a:pPr>
            <a:r>
              <a:rPr lang="ru-RU" sz="2000" b="1" strike="noStrike" spc="-1">
                <a:solidFill>
                  <a:srgbClr val="FF0000"/>
                </a:solidFill>
                <a:latin typeface="Arial"/>
                <a:ea typeface="굴림"/>
              </a:rPr>
              <a:t>Token Transfer Protocol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굴림"/>
              </a:rPr>
              <a:t>: 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굴림"/>
              </a:rPr>
              <a:t>a token (special frame) is passed from one node to another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굴림"/>
              </a:rPr>
              <a:t>. </a:t>
            </a:r>
            <a:r>
              <a:rPr lang="ru-RU" sz="2000" b="0" strike="noStrike" spc="-1">
                <a:solidFill>
                  <a:srgbClr val="669999"/>
                </a:solidFill>
                <a:latin typeface="Arial"/>
                <a:ea typeface="굴림"/>
              </a:rPr>
              <a:t>Problem</a:t>
            </a: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굴림"/>
              </a:rPr>
              <a:t>: we need special algorithms for the case of token loss.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Addressing in local networks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457200" y="1719360"/>
            <a:ext cx="8229240" cy="49240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416411" indent="-416051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000" b="0" strike="noStrike" spc="-1">
                <a:solidFill>
                  <a:srgbClr val="FF0000"/>
                </a:solidFill>
                <a:latin typeface="Arial"/>
              </a:rPr>
              <a:t>MAC</a:t>
            </a:r>
            <a:r>
              <a:rPr lang="ru-RU" sz="3000" b="0" strike="noStrike" spc="-1">
                <a:solidFill>
                  <a:srgbClr val="FF0000"/>
                </a:solidFill>
                <a:latin typeface="Arial"/>
              </a:rPr>
              <a:t>–address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 (6 bytes) </a:t>
            </a:r>
            <a:r>
              <a:rPr lang="en-US" sz="3000" b="1" strike="noStrike" spc="-1">
                <a:solidFill>
                  <a:srgbClr val="3333FF"/>
                </a:solidFill>
                <a:latin typeface="Arial"/>
              </a:rPr>
              <a:t>00:1e:4a:82:ec:00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416411" indent="-416051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0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ARP</a:t>
            </a:r>
            <a:r>
              <a:rPr lang="ru-RU" sz="30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lang="ru-RU" sz="3000" b="0" strike="noStrike" spc="0">
                <a:solidFill>
                  <a:srgbClr val="000000"/>
                </a:solidFill>
                <a:latin typeface="Arial"/>
              </a:rPr>
              <a:t>Protocol 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convert addresses to MAC addresses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416411" indent="-416051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Matching table with </a:t>
            </a:r>
            <a:r>
              <a:rPr lang="en-US" sz="30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IP</a:t>
            </a:r>
            <a:r>
              <a:rPr lang="ru-RU" sz="30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and </a:t>
            </a:r>
            <a:r>
              <a:rPr lang="en-US" sz="30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MAC-</a:t>
            </a:r>
            <a:r>
              <a:rPr lang="ru-RU" sz="30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addresses</a:t>
            </a:r>
            <a:r>
              <a:rPr lang="ru-RU" sz="3000" b="0" strike="noStrike" spc="0">
                <a:solidFill>
                  <a:srgbClr val="000000"/>
                </a:solidFill>
                <a:latin typeface="Arial"/>
              </a:rPr>
              <a:t> is stored on each computer 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  <a:p>
            <a:pPr marL="416411" indent="-416051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To find out </a:t>
            </a: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MAC-</a:t>
            </a:r>
            <a:r>
              <a:rPr lang="ru-RU" sz="3000" b="0" strike="noStrike" spc="-1">
                <a:solidFill>
                  <a:srgbClr val="000000"/>
                </a:solidFill>
                <a:latin typeface="Arial"/>
              </a:rPr>
              <a:t>address a host executes the broadcast request: </a:t>
            </a:r>
            <a:r>
              <a:rPr lang="ru-RU" sz="3000" b="0" strike="noStrike" spc="-1">
                <a:solidFill>
                  <a:srgbClr val="850AFF"/>
                </a:solidFill>
                <a:latin typeface="Arial"/>
              </a:rPr>
              <a:t>"Does anyone know the physical address of the device that has the following IP address?"</a:t>
            </a: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Addressing in local networks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457200" y="1719360"/>
            <a:ext cx="8229240" cy="4411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defRPr/>
            </a:pPr>
            <a:endParaRPr lang="ru-RU" sz="3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2" descr="" hidden="0"/>
          <p:cNvPicPr/>
          <p:nvPr isPhoto="0" userDrawn="0"/>
        </p:nvPicPr>
        <p:blipFill>
          <a:blip r:embed="rId2"/>
          <a:stretch/>
        </p:blipFill>
        <p:spPr bwMode="auto">
          <a:xfrm>
            <a:off x="214200" y="1495440"/>
            <a:ext cx="8714880" cy="529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Errors: </a:t>
            </a: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parity control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" hidden="0"/>
          <p:cNvSpPr/>
          <p:nvPr isPhoto="0" userDrawn="0"/>
        </p:nvSpPr>
        <p:spPr bwMode="auto">
          <a:xfrm>
            <a:off x="6001499" y="4876799"/>
            <a:ext cx="4038598" cy="1523999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2315711" y="1588575"/>
            <a:ext cx="4038598" cy="1523999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>
            <a:off x="4444560" y="3352799"/>
            <a:ext cx="5295899" cy="3105149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8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1743559" y="3567838"/>
            <a:ext cx="5295899" cy="31051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571680" y="142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en-US" sz="3900" b="1" i="0" u="none" strike="noStrike" cap="none" spc="0">
                <a:solidFill>
                  <a:srgbClr val="330066"/>
                </a:solidFill>
                <a:latin typeface="Arial"/>
                <a:ea typeface="Arial"/>
                <a:cs typeface="Arial"/>
              </a:rPr>
              <a:t>ARP-</a:t>
            </a:r>
            <a:r>
              <a:rPr lang="ru-RU" sz="3900" b="1" i="0" u="none" strike="noStrike" cap="none" spc="0">
                <a:solidFill>
                  <a:srgbClr val="330066"/>
                </a:solidFill>
                <a:latin typeface="Arial"/>
                <a:ea typeface="Arial"/>
                <a:cs typeface="Arial"/>
              </a:rPr>
              <a:t>tables </a:t>
            </a:r>
            <a:r>
              <a:rPr lang="ru-RU" sz="3900" b="1" strike="noStrike" spc="0">
                <a:solidFill>
                  <a:srgbClr val="330066"/>
                </a:solidFill>
                <a:latin typeface="Arial"/>
              </a:rPr>
              <a:t>Example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214200" y="1428840"/>
            <a:ext cx="8786520" cy="5071680"/>
          </a:xfrm>
          <a:prstGeom prst="rect">
            <a:avLst/>
          </a:prstGeom>
          <a:noFill/>
          <a:ln>
            <a:noFill/>
          </a:ln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50000" lnSpcReduction="10000"/>
          </a:bodyPr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mmcs-d1.r61.net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195.208.237.1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00:1e:4a:82:ec:00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r203-04.mmcs.rsu.ru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195.208.237.67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00:14:85:83:10:33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r202-04.mmcs.rsu.ru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195.208.237.103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00:18:f3:10:fe:6b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edu.mmcs.rsu.ru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195.208.237.128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 00:1c:23:d4:aa:37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class.mmcs.rsu.ru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195.208.237.129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00:1c:23:d4:aa:37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web.mmcs.rsu.ru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195.208.237.241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00:1c:23:d4:aa:37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?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192.168.10.3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00:16:76:a2:92:e3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?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192.168.10.52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00:1e:4f:97:5c:8f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?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192.168.11.101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00:19:5b:ef:18:88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?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192.168.11.102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00:19:5b:ee:c2:d0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?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192.168.11.118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00:19:5b:7e:2e:41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  <a:p>
            <a:pPr marL="284239" indent="-283879">
              <a:lnSpc>
                <a:spcPct val="12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? (</a:t>
            </a:r>
            <a:r>
              <a:rPr lang="en-US" sz="3600" b="1" strike="noStrike" spc="-1">
                <a:solidFill>
                  <a:srgbClr val="C00000"/>
                </a:solidFill>
                <a:latin typeface="Arial"/>
              </a:rPr>
              <a:t>192.168.11.119</a:t>
            </a: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) at </a:t>
            </a:r>
            <a:r>
              <a:rPr lang="en-US" sz="3600" b="1" strike="noStrike" spc="-1">
                <a:solidFill>
                  <a:srgbClr val="3333FF"/>
                </a:solidFill>
                <a:latin typeface="Arial"/>
              </a:rPr>
              <a:t>00:19:5b:ef:18:8d</a:t>
            </a:r>
            <a:endParaRPr lang="ru-RU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Errors:</a:t>
            </a: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 CRC checksum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" hidden="0"/>
          <p:cNvSpPr/>
          <p:nvPr isPhoto="0" userDrawn="0"/>
        </p:nvSpPr>
        <p:spPr bwMode="auto">
          <a:xfrm>
            <a:off x="4444560" y="3352799"/>
            <a:ext cx="6619874" cy="1695449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sp>
        <p:nvSpPr>
          <p:cNvPr id="6" name="" hidden="0"/>
          <p:cNvSpPr/>
          <p:nvPr isPhoto="0" userDrawn="0"/>
        </p:nvSpPr>
        <p:spPr bwMode="auto">
          <a:xfrm>
            <a:off x="4444560" y="3352799"/>
            <a:ext cx="8562974" cy="225742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209872" y="2873642"/>
            <a:ext cx="8562974" cy="22574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Errors:</a:t>
            </a: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 CRC checksum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" hidden="0"/>
          <p:cNvSpPr/>
          <p:nvPr isPhoto="0" userDrawn="0"/>
        </p:nvSpPr>
        <p:spPr bwMode="auto">
          <a:xfrm>
            <a:off x="4444560" y="3352799"/>
            <a:ext cx="4381499" cy="574357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334530" y="1480352"/>
            <a:ext cx="4108605" cy="5385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468360" y="115920"/>
            <a:ext cx="7127640" cy="1152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900" b="1" strike="noStrike" spc="-1">
                <a:solidFill>
                  <a:srgbClr val="330066"/>
                </a:solidFill>
                <a:latin typeface="Arial"/>
              </a:rPr>
              <a:t>Hamming Codes</a:t>
            </a:r>
            <a:endParaRPr lang="ru-RU" sz="39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" name="Picture 2" descr="" hidden="0"/>
          <p:cNvPicPr/>
          <p:nvPr isPhoto="0" userDrawn="0"/>
        </p:nvPicPr>
        <p:blipFill>
          <a:blip r:embed="rId2"/>
          <a:stretch/>
        </p:blipFill>
        <p:spPr bwMode="auto">
          <a:xfrm>
            <a:off x="1500120" y="1785960"/>
            <a:ext cx="5643360" cy="4671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316079" y="950881"/>
            <a:ext cx="6781320" cy="21333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r">
              <a:lnSpc>
                <a:spcPct val="100000"/>
              </a:lnSpc>
              <a:defRPr/>
            </a:pPr>
            <a:r>
              <a:rPr lang="ru-RU" sz="4800" b="1" strike="noStrike" spc="-1">
                <a:solidFill>
                  <a:srgbClr val="330066"/>
                </a:solidFill>
                <a:latin typeface="Arial"/>
              </a:rPr>
              <a:t>Media Access Control</a:t>
            </a:r>
            <a:endParaRPr lang="ru-RU" sz="4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" name="Picture 3" descr="" hidden="0"/>
          <p:cNvPicPr/>
          <p:nvPr isPhoto="0" userDrawn="0"/>
        </p:nvPicPr>
        <p:blipFill>
          <a:blip r:embed="rId2"/>
          <a:stretch/>
        </p:blipFill>
        <p:spPr bwMode="auto">
          <a:xfrm>
            <a:off x="3908519" y="3214800"/>
            <a:ext cx="3020760" cy="240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>
            <a:off x="4444560" y="3352799"/>
            <a:ext cx="8401050" cy="6762749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5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242160" y="0"/>
            <a:ext cx="8401050" cy="67627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Shape 1" hidden="0"/>
          <p:cNvSpPr txBox="1"/>
          <p:nvPr isPhoto="0" userDrawn="0"/>
        </p:nvSpPr>
        <p:spPr bwMode="auto">
          <a:xfrm>
            <a:off x="3124080" y="624852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defRPr/>
            </a:pPr>
            <a:fld id="{75173629-1CC6-42AC-8234-FE32BFA8B32D}" type="slidenum">
              <a:rPr lang="ru-RU" sz="1000" b="0" strike="noStrike" spc="-1">
                <a:solidFill>
                  <a:srgbClr val="000000"/>
                </a:solidFill>
                <a:latin typeface="Arial"/>
                <a:ea typeface="굴림"/>
              </a:rPr>
              <a:t/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5" name="TextShape 2" hidden="0"/>
          <p:cNvSpPr txBox="1"/>
          <p:nvPr isPhoto="0" userDrawn="0"/>
        </p:nvSpPr>
        <p:spPr bwMode="auto">
          <a:xfrm>
            <a:off x="216000" y="228600"/>
            <a:ext cx="7772039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defRPr/>
            </a:pPr>
            <a:r>
              <a:rPr lang="ru-RU" sz="3600" b="1" strike="noStrike" spc="-1">
                <a:solidFill>
                  <a:srgbClr val="330066"/>
                </a:solidFill>
                <a:latin typeface="Arial"/>
              </a:rPr>
              <a:t>Multiple Access Protocols</a:t>
            </a:r>
            <a:endParaRPr lang="ru-RU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Shape 3" hidden="0"/>
          <p:cNvSpPr txBox="1"/>
          <p:nvPr isPhoto="0" userDrawn="0"/>
        </p:nvSpPr>
        <p:spPr bwMode="auto">
          <a:xfrm>
            <a:off x="177840" y="1643040"/>
            <a:ext cx="8965800" cy="4843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50325" indent="-349965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A real-life analogy: in the classroom, the teacher and students use the same broadcast channel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350325" indent="-349965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Main question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굴림"/>
              </a:rPr>
              <a:t>: </a:t>
            </a:r>
            <a:r>
              <a:rPr lang="ru-RU" sz="2400" b="0" strike="noStrike" spc="-1">
                <a:solidFill>
                  <a:srgbClr val="FF0000"/>
                </a:solidFill>
                <a:latin typeface="Arial"/>
                <a:ea typeface="굴림"/>
              </a:rPr>
              <a:t>Who should speak now</a:t>
            </a:r>
            <a:r>
              <a:rPr lang="en-US" sz="2400" b="0" strike="noStrike" spc="-1">
                <a:solidFill>
                  <a:srgbClr val="FF0000"/>
                </a:solidFill>
                <a:latin typeface="Arial"/>
                <a:ea typeface="굴림"/>
              </a:rPr>
              <a:t>?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굴림"/>
              </a:rPr>
              <a:t>, 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i. e.</a:t>
            </a: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굴림"/>
              </a:rPr>
              <a:t>, </a:t>
            </a: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transmit data over the channel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350325" indent="-349965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/>
              <a:buChar char="v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굴림"/>
              </a:rPr>
              <a:t>You can come up with several rules for communication: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650788" lvl="1" indent="-305908">
              <a:lnSpc>
                <a:spcPct val="110000"/>
              </a:lnSpc>
              <a:spcBef>
                <a:spcPts val="400"/>
              </a:spcBef>
              <a:buClr>
                <a:srgbClr val="669999"/>
              </a:buClr>
              <a:buFont typeface="Wingdings"/>
              <a:buChar char="Ø"/>
              <a:defRPr/>
            </a:pPr>
            <a:r>
              <a:rPr lang="en-US" sz="20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“Give everyone a chance to speak.”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650788" lvl="1" indent="-305908">
              <a:lnSpc>
                <a:spcPct val="110000"/>
              </a:lnSpc>
              <a:spcBef>
                <a:spcPts val="400"/>
              </a:spcBef>
              <a:buClr>
                <a:srgbClr val="669999"/>
              </a:buClr>
              <a:buFont typeface="Wingdings"/>
              <a:buChar char="Ø"/>
              <a:defRPr/>
            </a:pPr>
            <a:r>
              <a:rPr lang="en-US" sz="20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“Don’t speak until you are spoken to.”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650788" lvl="1" indent="-305908">
              <a:lnSpc>
                <a:spcPct val="110000"/>
              </a:lnSpc>
              <a:spcBef>
                <a:spcPts val="400"/>
              </a:spcBef>
              <a:buClr>
                <a:srgbClr val="669999"/>
              </a:buClr>
              <a:buFont typeface="Wingdings"/>
              <a:buChar char="Ø"/>
              <a:defRPr/>
            </a:pPr>
            <a:r>
              <a:rPr lang="en-US" sz="20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“Don’t monopolize the conversation.”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650788" lvl="1" indent="-305908">
              <a:lnSpc>
                <a:spcPct val="110000"/>
              </a:lnSpc>
              <a:spcBef>
                <a:spcPts val="400"/>
              </a:spcBef>
              <a:buClr>
                <a:srgbClr val="669999"/>
              </a:buClr>
              <a:buFont typeface="Wingdings"/>
              <a:buChar char="Ø"/>
              <a:defRPr/>
            </a:pPr>
            <a:r>
              <a:rPr lang="en-US" sz="20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“Raise your hand if you have a question.”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650788" lvl="1" indent="-305908">
              <a:lnSpc>
                <a:spcPct val="110000"/>
              </a:lnSpc>
              <a:spcBef>
                <a:spcPts val="400"/>
              </a:spcBef>
              <a:buClr>
                <a:srgbClr val="669999"/>
              </a:buClr>
              <a:buFont typeface="Wingdings"/>
              <a:buChar char="Ø"/>
              <a:defRPr/>
            </a:pPr>
            <a:r>
              <a:rPr lang="en-US" sz="20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“Don’t interrupt when someone is speaking.”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650788" lvl="1" indent="-305908">
              <a:lnSpc>
                <a:spcPct val="110000"/>
              </a:lnSpc>
              <a:spcBef>
                <a:spcPts val="400"/>
              </a:spcBef>
              <a:buClr>
                <a:srgbClr val="669999"/>
              </a:buClr>
              <a:buFont typeface="Wingdings"/>
              <a:buChar char="Ø"/>
              <a:defRPr/>
            </a:pPr>
            <a:r>
              <a:rPr lang="en-US" sz="2000" b="0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“Don’t fall asleep when someone is talking.”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ONLYOFFICE/6.3.1.56</Application>
  <DocSecurity>0</DocSecurity>
  <PresentationFormat/>
  <Paragraphs>0</Paragraphs>
  <Slides>30</Slides>
  <Notes>30</Notes>
  <HiddenSlides>0</HiddenSlides>
  <MMClips>2</MMClips>
  <ScaleCrop>0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Theme 1</vt:lpstr>
      <vt:lpstr>Theme 2</vt:lpstr>
      <vt:lpstr>Theme 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Yandex.Translate</dc:creator>
  <cp:keywords/>
  <dc:description>Translated with Yandex.Translate</dc:description>
  <dc:identifier/>
  <dc:language>ru-RU</dc:language>
  <cp:lastModifiedBy/>
  <cp:revision>890</cp:revision>
  <dcterms:modified xsi:type="dcterms:W3CDTF">2022-05-05T10:40:02Z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24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30</vt:i4>
  </property>
</Properties>
</file>