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1.xml" ContentType="application/vnd.openxmlformats-officedocument.presentationml.notesSlide+xml"/>
  <Override PartName="/ppt/slides/slide2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s/slide21.xml" ContentType="application/vnd.openxmlformats-officedocument.presentationml.slide+xml"/>
  <Override PartName="/ppt/slides/slide7.xml" ContentType="application/vnd.openxmlformats-officedocument.presentationml.slide+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s/slide1.xml" ContentType="application/vnd.openxmlformats-officedocument.presentationml.slide+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5.xml" ContentType="application/vnd.openxmlformats-officedocument.presentationml.slide+xml"/>
  <Override PartName="/ppt/slideLayouts/slideLayout2.xml" ContentType="application/vnd.openxmlformats-officedocument.presentationml.slideLayout+xml"/>
  <Override PartName="/ppt/slides/slide4.xml" ContentType="application/vnd.openxmlformats-officedocument.presentationml.slid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s/slide22.xml" ContentType="application/vnd.openxmlformats-officedocument.presentationml.slide+xml"/>
  <Override PartName="/ppt/theme/theme3.xml" ContentType="application/vnd.openxmlformats-officedocument.theme+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s/slide14.xml" ContentType="application/vnd.openxmlformats-officedocument.presentationml.slide+xml"/>
  <Override PartName="/ppt/slideMasters/slideMaster1.xml" ContentType="application/vnd.openxmlformats-officedocument.presentationml.slideMaster+xml"/>
  <Override PartName="/ppt/theme/theme2.xml" ContentType="application/vnd.openxmlformats-officedocument.theme+xml"/>
  <Override PartName="/ppt/slideLayouts/slideLayout15.xml" ContentType="application/vnd.openxmlformats-officedocument.presentationml.slideLayout+xml"/>
  <Override PartName="/ppt/notesMasters/notesMaster1.xml" ContentType="application/vnd.openxmlformats-officedocument.presentationml.notesMaster+xml"/>
  <Override PartName="/ppt/slides/slide6.xml" ContentType="application/vnd.openxmlformats-officedocument.presentationml.slide+xml"/>
  <Override PartName="/docProps/custom.xml" ContentType="application/vnd.openxmlformats-officedocument.custom-properties+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16.xml" ContentType="application/vnd.openxmlformats-officedocument.presentationml.slide+xml"/>
  <Override PartName="/ppt/slideLayouts/slideLayout23.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slideLayouts/slideLayout16.xml" ContentType="application/vnd.openxmlformats-officedocument.presentationml.slideLayout+xml"/>
  <Override PartName="/ppt/viewProps.xml" ContentType="application/vnd.openxmlformats-officedocument.presentationml.viewProps+xml"/>
  <Override PartName="/ppt/presProps.xml" ContentType="application/vnd.openxmlformats-officedocument.presentationml.presProps+xml"/>
  <Override PartName="/ppt/slideLayouts/slideLayout6.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Layouts/slideLayout18.xml" ContentType="application/vnd.openxmlformats-officedocument.presentationml.slideLayout+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sldMasterIdLst>
    <p:sldMasterId id="2147483648" r:id="rId1"/>
    <p:sldMasterId id="2147483661" r:id="rId2"/>
  </p:sldMasterIdLst>
  <p:notesMasterIdLst>
    <p:notesMasterId r:id="rId2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9144000" cy="6858000"/>
  <p:notesSz cx="9144000" cy="68580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theme" Target="theme/theme1.xml"/><Relationship Id="rId4" Type="http://schemas.openxmlformats.org/officeDocument/2006/relationships/theme" Target="theme/theme2.xml"/><Relationship Id="rId5" Type="http://schemas.openxmlformats.org/officeDocument/2006/relationships/theme" Target="theme/theme3.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notesMaster" Target="notesMasters/notesMaster1.xml"/><Relationship Id="rId30" Type="http://schemas.openxmlformats.org/officeDocument/2006/relationships/presProps" Target="presProps.xml" /><Relationship Id="rId31" Type="http://schemas.openxmlformats.org/officeDocument/2006/relationships/tableStyles" Target="tableStyles.xml" /><Relationship Id="rId32" Type="http://schemas.openxmlformats.org/officeDocument/2006/relationships/viewProps" Target="viewProps.xml" /></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sldImg" hasCustomPrompt="0"/>
          </p:nvPr>
        </p:nvSpPr>
        <p:spPr bwMode="auto">
          <a:xfrm>
            <a:off x="216000" y="812520"/>
            <a:ext cx="7127280" cy="4008960"/>
          </a:xfrm>
          <a:prstGeom prst="rect">
            <a:avLst/>
          </a:prstGeom>
        </p:spPr>
        <p:txBody>
          <a:bodyPr lIns="0" tIns="0" rIns="0" bIns="0" anchor="ctr">
            <a:noAutofit/>
          </a:bodyPr>
          <a:p>
            <a:pPr>
              <a:defRPr/>
            </a:pPr>
            <a:r>
              <a:rPr lang="en-GB" sz="2400" b="0" strike="noStrike" spc="-1">
                <a:solidFill>
                  <a:srgbClr val="FFFFFF"/>
                </a:solidFill>
                <a:latin typeface="Times New Roman"/>
              </a:rPr>
              <a:t>Для перемещения страницы щёлкните мышью</a:t>
            </a: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756000" y="5078520"/>
            <a:ext cx="6047640" cy="4811039"/>
          </a:xfrm>
          <a:prstGeom prst="rect">
            <a:avLst/>
          </a:prstGeom>
        </p:spPr>
        <p:txBody>
          <a:bodyPr lIns="0" tIns="0" rIns="0" bIns="0">
            <a:noAutofit/>
          </a:bodyPr>
          <a:p>
            <a:pPr>
              <a:defRPr/>
            </a:pPr>
            <a:r>
              <a:rPr lang="ru-RU" sz="2000" b="0" strike="noStrike" spc="-1">
                <a:latin typeface="Arial"/>
              </a:rPr>
              <a:t>Для правки формата примечаний щёлкните мышью</a:t>
            </a:r>
            <a:endParaRPr lang="ru-RU" sz="2000" b="0" strike="noStrike" spc="-1">
              <a:latin typeface="Arial"/>
            </a:endParaRPr>
          </a:p>
        </p:txBody>
      </p:sp>
      <p:sp>
        <p:nvSpPr>
          <p:cNvPr id="6" name="PlaceHolder 3" hidden="0"/>
          <p:cNvSpPr>
            <a:spLocks noGrp="1"/>
          </p:cNvSpPr>
          <p:nvPr isPhoto="0" userDrawn="0">
            <p:ph type="hdr" hasCustomPrompt="0"/>
          </p:nvPr>
        </p:nvSpPr>
        <p:spPr bwMode="auto">
          <a:xfrm>
            <a:off x="0" y="0"/>
            <a:ext cx="3280680" cy="534240"/>
          </a:xfrm>
          <a:prstGeom prst="rect">
            <a:avLst/>
          </a:prstGeom>
        </p:spPr>
        <p:txBody>
          <a:bodyPr lIns="0" tIns="0" rIns="0" bIns="0">
            <a:noAutofit/>
          </a:bodyPr>
          <a:p>
            <a:pPr>
              <a:defRPr/>
            </a:pPr>
            <a:r>
              <a:rPr lang="ru-RU" sz="1400" b="0" strike="noStrike" spc="-1">
                <a:latin typeface="Times New Roman"/>
              </a:rPr>
              <a:t>&lt;верхний колонтитул&gt;</a:t>
            </a:r>
            <a:endParaRPr lang="ru-RU" sz="1400" b="0" strike="noStrike" spc="-1">
              <a:latin typeface="Times New Roman"/>
            </a:endParaRPr>
          </a:p>
        </p:txBody>
      </p:sp>
      <p:sp>
        <p:nvSpPr>
          <p:cNvPr id="7" name="PlaceHolder 4" hidden="0"/>
          <p:cNvSpPr>
            <a:spLocks noGrp="1"/>
          </p:cNvSpPr>
          <p:nvPr isPhoto="0" userDrawn="0">
            <p:ph type="dt" hasCustomPrompt="0"/>
          </p:nvPr>
        </p:nvSpPr>
        <p:spPr bwMode="auto">
          <a:xfrm>
            <a:off x="4278960" y="0"/>
            <a:ext cx="3280680" cy="534240"/>
          </a:xfrm>
          <a:prstGeom prst="rect">
            <a:avLst/>
          </a:prstGeom>
        </p:spPr>
        <p:txBody>
          <a:bodyPr lIns="0" tIns="0" rIns="0" bIns="0">
            <a:noAutofit/>
          </a:bodyPr>
          <a:p>
            <a:pPr algn="r">
              <a:defRPr/>
            </a:pPr>
            <a:r>
              <a:rPr lang="ru-RU" sz="1400" b="0" strike="noStrike" spc="-1">
                <a:latin typeface="Times New Roman"/>
              </a:rPr>
              <a:t>&lt;дата/время&gt;</a:t>
            </a:r>
            <a:endParaRPr lang="ru-RU" sz="1400" b="0" strike="noStrike" spc="-1">
              <a:latin typeface="Times New Roman"/>
            </a:endParaRPr>
          </a:p>
        </p:txBody>
      </p:sp>
      <p:sp>
        <p:nvSpPr>
          <p:cNvPr id="8" name="PlaceHolder 5" hidden="0"/>
          <p:cNvSpPr>
            <a:spLocks noGrp="1"/>
          </p:cNvSpPr>
          <p:nvPr isPhoto="0" userDrawn="0">
            <p:ph type="ftr" hasCustomPrompt="0"/>
          </p:nvPr>
        </p:nvSpPr>
        <p:spPr bwMode="auto">
          <a:xfrm>
            <a:off x="0" y="10157400"/>
            <a:ext cx="3280680" cy="534240"/>
          </a:xfrm>
          <a:prstGeom prst="rect">
            <a:avLst/>
          </a:prstGeom>
        </p:spPr>
        <p:txBody>
          <a:bodyPr lIns="0" tIns="0" rIns="0" bIns="0" anchor="b">
            <a:noAutofit/>
          </a:bodyPr>
          <a:p>
            <a:pPr>
              <a:defRPr/>
            </a:pPr>
            <a:r>
              <a:rPr lang="ru-RU" sz="1400" b="0" strike="noStrike" spc="-1">
                <a:latin typeface="Times New Roman"/>
              </a:rPr>
              <a:t>&lt;нижний колонтитул&gt;</a:t>
            </a:r>
            <a:endParaRPr lang="ru-RU" sz="1400" b="0" strike="noStrike" spc="-1">
              <a:latin typeface="Times New Roman"/>
            </a:endParaRPr>
          </a:p>
        </p:txBody>
      </p:sp>
      <p:sp>
        <p:nvSpPr>
          <p:cNvPr id="9" name="PlaceHolder 6" hidden="0"/>
          <p:cNvSpPr>
            <a:spLocks noGrp="1"/>
          </p:cNvSpPr>
          <p:nvPr isPhoto="0" userDrawn="0">
            <p:ph type="sldNum" hasCustomPrompt="0"/>
          </p:nvPr>
        </p:nvSpPr>
        <p:spPr bwMode="auto">
          <a:xfrm>
            <a:off x="4278960" y="10157400"/>
            <a:ext cx="3280680" cy="534240"/>
          </a:xfrm>
          <a:prstGeom prst="rect">
            <a:avLst/>
          </a:prstGeom>
        </p:spPr>
        <p:txBody>
          <a:bodyPr lIns="0" tIns="0" rIns="0" bIns="0" anchor="b">
            <a:noAutofit/>
          </a:bodyPr>
          <a:p>
            <a:pPr algn="r">
              <a:defRPr/>
            </a:pPr>
            <a:fld id="{CFC72DF8-778C-4500-ABB4-859AE776015A}" type="slidenum">
              <a:rPr lang="ru-RU" sz="1400" b="0" strike="noStrike" spc="-1">
                <a:latin typeface="Times New Roman"/>
              </a:rPr>
              <a:t/>
            </a:fld>
            <a:endParaRPr lang="ru-RU" sz="1400" b="0" strike="noStrike" spc="-1">
              <a:latin typeface="Times New Roman"/>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 Id="rId3" Type="http://schemas.openxmlformats.org/officeDocument/2006/relationships/hyperlink" Target="https://en.wikipedia.org/wiki/Explicit_Congestion_Notification" TargetMode="External"/><Relationship Id="rId4" Type="http://schemas.openxmlformats.org/officeDocument/2006/relationships/hyperlink" Target="https://en.wikipedia.org/wiki/Transmission_Control_Protocol#cite_note-added3168-1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sldImg" hasCustomPrompt="0"/>
          </p:nvPr>
        </p:nvSpPr>
        <p:spPr bwMode="auto">
          <a:xfrm>
            <a:off x="1150920" y="692280"/>
            <a:ext cx="4555800" cy="3416040"/>
          </a:xfrm>
          <a:prstGeom prst="rect">
            <a:avLst/>
          </a:prstGeom>
        </p:spPr>
      </p:sp>
      <p:sp>
        <p:nvSpPr>
          <p:cNvPr id="5" name="PlaceHolder 2" hidden="0"/>
          <p:cNvSpPr>
            <a:spLocks noGrp="1"/>
          </p:cNvSpPr>
          <p:nvPr isPhoto="0" userDrawn="0">
            <p:ph type="body" hasCustomPrompt="0"/>
          </p:nvPr>
        </p:nvSpPr>
        <p:spPr bwMode="auto">
          <a:xfrm>
            <a:off x="914400" y="4343400"/>
            <a:ext cx="5028840" cy="4114440"/>
          </a:xfrm>
          <a:prstGeom prst="rect">
            <a:avLst/>
          </a:prstGeom>
        </p:spPr>
        <p:txBody>
          <a:bodyPr lIns="90359" tIns="44280" rIns="90359" bIns="44280">
            <a:noAutofit/>
          </a:bodyPr>
          <a:p>
            <a:pPr>
              <a:defRPr/>
            </a:pPr>
            <a:r>
              <a:rPr sz="1050" b="0" i="0" u="none">
                <a:solidFill>
                  <a:srgbClr val="202122"/>
                </a:solidFill>
                <a:latin typeface="Arial"/>
                <a:ea typeface="Arial"/>
                <a:cs typeface="Arial"/>
              </a:rPr>
              <a:t>NS (1 bit): ECN-nonce - concealment protection</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CWR (1 bit): Congestion window reduced (CWR) flag is set by the sending host to indicate that it received a TCP segment with the ECE flag set and had responded in congestion control mechanism</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ECE (1 bit): ECN-Echo has a dual role, depending on the value of the SYN flag. It indicates:</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If the SYN flag is set (1), that the TCP peer is</a:t>
            </a:r>
            <a:r>
              <a:rPr sz="1050" b="0" i="0" u="none">
                <a:solidFill>
                  <a:srgbClr val="202122"/>
                </a:solidFill>
                <a:latin typeface="Arial"/>
                <a:ea typeface="Arial"/>
                <a:cs typeface="Arial"/>
              </a:rPr>
              <a:t> </a:t>
            </a:r>
            <a:r>
              <a:rPr sz="1050" b="0" i="0" u="sng">
                <a:solidFill>
                  <a:srgbClr val="202122"/>
                </a:solidFill>
                <a:latin typeface="Arial"/>
                <a:ea typeface="Arial"/>
                <a:cs typeface="Arial"/>
                <a:hlinkClick r:id="rId3" tooltip="Explicit Congestion Notification"/>
              </a:rPr>
              <a:t>ECN</a:t>
            </a:r>
            <a:r>
              <a:rPr sz="1050" b="0" i="0" u="none">
                <a:solidFill>
                  <a:srgbClr val="202122"/>
                </a:solidFill>
                <a:latin typeface="Arial"/>
                <a:ea typeface="Arial"/>
                <a:cs typeface="Arial"/>
              </a:rPr>
              <a:t> </a:t>
            </a:r>
            <a:r>
              <a:rPr sz="1050" b="0" i="0" u="none">
                <a:solidFill>
                  <a:srgbClr val="202122"/>
                </a:solidFill>
                <a:latin typeface="Arial"/>
                <a:ea typeface="Arial"/>
                <a:cs typeface="Arial"/>
              </a:rPr>
              <a:t>capable.</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If the SYN flag is clear (0), that a packet with Congestion Experienced flag set (ECN=11) in the IP header was received during normal transmission.</a:t>
            </a:r>
            <a:r>
              <a:rPr sz="1050" b="0" i="0" u="sng">
                <a:solidFill>
                  <a:srgbClr val="202122"/>
                </a:solidFill>
                <a:latin typeface="Arial"/>
                <a:ea typeface="Arial"/>
                <a:cs typeface="Arial"/>
                <a:hlinkClick r:id="rId4" tooltip="https://en.wikipedia.org/wiki/Transmission_Control_Protocol#cite_note-added3168-11"/>
              </a:rPr>
              <a:t>[b]</a:t>
            </a:r>
            <a:r>
              <a:rPr sz="1050" b="0" i="0" u="none">
                <a:solidFill>
                  <a:srgbClr val="202122"/>
                </a:solidFill>
                <a:latin typeface="Arial"/>
                <a:ea typeface="Arial"/>
                <a:cs typeface="Arial"/>
              </a:rPr>
              <a:t> </a:t>
            </a:r>
            <a:r>
              <a:rPr sz="1050" b="0" i="0" u="none">
                <a:solidFill>
                  <a:srgbClr val="202122"/>
                </a:solidFill>
                <a:latin typeface="Arial"/>
                <a:ea typeface="Arial"/>
                <a:cs typeface="Arial"/>
              </a:rPr>
              <a:t>This serves as an indication of network congestion (or impending congestion) to the TCP sender.</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URG (1 bit): Indicates that the Urgent pointer field is significant</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ACK (1 bit): Indicates that the Acknowledgment field is significant. All packets after the initial SYN packet sent by the client should have this flag set.</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PSH (1 bit): Push function. Asks to push the buffered data to the receiving application.</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RST (1 bit): Reset the connection</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SYN (1 bit): Synchronize sequence numbers. Only the first packet sent from each end should have this flag set. Some other flags and fields change meaning based on this flag, and some are only valid when it is set, and others when it is clear.</a:t>
            </a:r>
            <a:endParaRPr sz="1050" b="0" i="0" u="none">
              <a:solidFill>
                <a:srgbClr val="202122"/>
              </a:solidFill>
              <a:latin typeface="Arial"/>
              <a:ea typeface="Arial"/>
              <a:cs typeface="Arial"/>
            </a:endParaRPr>
          </a:p>
          <a:p>
            <a:pPr>
              <a:defRPr/>
            </a:pPr>
            <a:r>
              <a:rPr sz="1050" b="0" i="0" u="none">
                <a:solidFill>
                  <a:srgbClr val="202122"/>
                </a:solidFill>
                <a:latin typeface="Arial"/>
                <a:ea typeface="Arial"/>
                <a:cs typeface="Arial"/>
              </a:rPr>
              <a:t>FIN (1 bit): Last packet from sender</a:t>
            </a:r>
            <a:endParaRPr sz="1050" b="0" i="0" u="none">
              <a:solidFill>
                <a:srgbClr val="202122"/>
              </a:solidFill>
              <a:latin typeface="Arial"/>
              <a:ea typeface="Arial"/>
              <a:cs typeface="Arial"/>
            </a:endParaRPr>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Blank Slide">
    <p:spTree>
      <p:nvGrpSpPr>
        <p:cNvPr id="1" name="" hidden="0"/>
        <p:cNvGrpSpPr/>
        <p:nvPr isPhoto="0" userDrawn="0"/>
      </p:nvGrpSpPr>
      <p:grpSpPr bwMode="auto">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verTx" userDrawn="1">
  <p:cSld name="Title, Content over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822924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57200" y="3682080"/>
            <a:ext cx="822924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fourObj" userDrawn="1">
  <p:cSld name="Title, 4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457200" y="368208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8" name="PlaceHolder 5" hidden="0"/>
          <p:cNvSpPr>
            <a:spLocks noGrp="1"/>
          </p:cNvSpPr>
          <p:nvPr isPhoto="0" userDrawn="0">
            <p:ph type="body" hasCustomPrompt="0"/>
          </p:nvPr>
        </p:nvSpPr>
        <p:spPr bwMode="auto">
          <a:xfrm>
            <a:off x="4674240" y="368208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Title, 6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3239640" y="160452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6022080" y="160452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8" name="PlaceHolder 5" hidden="0"/>
          <p:cNvSpPr>
            <a:spLocks noGrp="1"/>
          </p:cNvSpPr>
          <p:nvPr isPhoto="0" userDrawn="0">
            <p:ph type="body" hasCustomPrompt="0"/>
          </p:nvPr>
        </p:nvSpPr>
        <p:spPr bwMode="auto">
          <a:xfrm>
            <a:off x="457200" y="368208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9" name="PlaceHolder 6" hidden="0"/>
          <p:cNvSpPr>
            <a:spLocks noGrp="1"/>
          </p:cNvSpPr>
          <p:nvPr isPhoto="0" userDrawn="0">
            <p:ph type="body" hasCustomPrompt="0"/>
          </p:nvPr>
        </p:nvSpPr>
        <p:spPr bwMode="auto">
          <a:xfrm>
            <a:off x="3239640" y="368208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10" name="PlaceHolder 7" hidden="0"/>
          <p:cNvSpPr>
            <a:spLocks noGrp="1"/>
          </p:cNvSpPr>
          <p:nvPr isPhoto="0" userDrawn="0">
            <p:ph type="body" hasCustomPrompt="0"/>
          </p:nvPr>
        </p:nvSpPr>
        <p:spPr bwMode="auto">
          <a:xfrm>
            <a:off x="6022080" y="368208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Blank Slide">
    <p:spTree>
      <p:nvGrpSpPr>
        <p:cNvPr id="1" name="" hidden="0"/>
        <p:cNvGrpSpPr/>
        <p:nvPr isPhoto="0" userDrawn="0"/>
      </p:nvGrpSpPr>
      <p:grpSpPr bwMode="auto">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x" userDrawn="1">
  <p:cSld name="Title Slide">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subTitle" hasCustomPrompt="0"/>
          </p:nvPr>
        </p:nvSpPr>
        <p:spPr bwMode="auto">
          <a:xfrm>
            <a:off x="457200" y="1604520"/>
            <a:ext cx="8229240" cy="3977280"/>
          </a:xfrm>
          <a:prstGeom prst="rect">
            <a:avLst/>
          </a:prstGeom>
        </p:spPr>
        <p:txBody>
          <a:bodyPr lIns="0" tIns="0" rIns="0" bIns="0" anchor="ctr">
            <a:noAutofit/>
          </a:bodyPr>
          <a:p>
            <a:pPr algn="ctr">
              <a:defRPr/>
            </a:pP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822924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Title, 2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le Only">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nly" userDrawn="1">
  <p:cSld name="Centered Tex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subTitle" hasCustomPrompt="0"/>
          </p:nvPr>
        </p:nvSpPr>
        <p:spPr bwMode="auto">
          <a:xfrm>
            <a:off x="457200" y="273600"/>
            <a:ext cx="8229240" cy="5307840"/>
          </a:xfrm>
          <a:prstGeom prst="rect">
            <a:avLst/>
          </a:prstGeom>
        </p:spPr>
        <p:txBody>
          <a:bodyPr lIns="0" tIns="0" rIns="0" bIns="0" anchor="ctr">
            <a:noAutofit/>
          </a:bodyPr>
          <a:p>
            <a:pPr algn="ctr">
              <a:defRPr/>
            </a:pP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AndObj" userDrawn="1">
  <p:cSld name="Title, 2 Content and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457200" y="368208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x" userDrawn="1">
  <p:cSld name="Title Slide">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subTitle" hasCustomPrompt="0"/>
          </p:nvPr>
        </p:nvSpPr>
        <p:spPr bwMode="auto">
          <a:xfrm>
            <a:off x="457200" y="1604520"/>
            <a:ext cx="8229240" cy="3977280"/>
          </a:xfrm>
          <a:prstGeom prst="rect">
            <a:avLst/>
          </a:prstGeom>
        </p:spPr>
        <p:txBody>
          <a:bodyPr lIns="0" tIns="0" rIns="0" bIns="0" anchor="ctr">
            <a:noAutofit/>
          </a:bodyPr>
          <a:p>
            <a:pPr algn="ctr">
              <a:defRPr/>
            </a:pP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AndTwoObj" userDrawn="1">
  <p:cSld name="Title Content and 2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4674240" y="368208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OverTx" userDrawn="1">
  <p:cSld name="Title, 2 Content over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457200" y="3682080"/>
            <a:ext cx="822924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verTx" userDrawn="1">
  <p:cSld name="Title, Content over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822924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57200" y="3682080"/>
            <a:ext cx="822924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fourObj" userDrawn="1">
  <p:cSld name="Title, 4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457200" y="368208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8" name="PlaceHolder 5" hidden="0"/>
          <p:cNvSpPr>
            <a:spLocks noGrp="1"/>
          </p:cNvSpPr>
          <p:nvPr isPhoto="0" userDrawn="0">
            <p:ph type="body" hasCustomPrompt="0"/>
          </p:nvPr>
        </p:nvSpPr>
        <p:spPr bwMode="auto">
          <a:xfrm>
            <a:off x="4674240" y="368208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Title, 6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3239640" y="160452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6022080" y="160452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8" name="PlaceHolder 5" hidden="0"/>
          <p:cNvSpPr>
            <a:spLocks noGrp="1"/>
          </p:cNvSpPr>
          <p:nvPr isPhoto="0" userDrawn="0">
            <p:ph type="body" hasCustomPrompt="0"/>
          </p:nvPr>
        </p:nvSpPr>
        <p:spPr bwMode="auto">
          <a:xfrm>
            <a:off x="457200" y="368208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9" name="PlaceHolder 6" hidden="0"/>
          <p:cNvSpPr>
            <a:spLocks noGrp="1"/>
          </p:cNvSpPr>
          <p:nvPr isPhoto="0" userDrawn="0">
            <p:ph type="body" hasCustomPrompt="0"/>
          </p:nvPr>
        </p:nvSpPr>
        <p:spPr bwMode="auto">
          <a:xfrm>
            <a:off x="3239640" y="368208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
        <p:nvSpPr>
          <p:cNvPr id="10" name="PlaceHolder 7" hidden="0"/>
          <p:cNvSpPr>
            <a:spLocks noGrp="1"/>
          </p:cNvSpPr>
          <p:nvPr isPhoto="0" userDrawn="0">
            <p:ph type="body" hasCustomPrompt="0"/>
          </p:nvPr>
        </p:nvSpPr>
        <p:spPr bwMode="auto">
          <a:xfrm>
            <a:off x="6022080" y="3682080"/>
            <a:ext cx="2649600" cy="1896840"/>
          </a:xfrm>
          <a:prstGeom prst="rect">
            <a:avLst/>
          </a:prstGeom>
        </p:spPr>
        <p:txBody>
          <a:bodyPr lIns="0" tIns="0" rIns="0" bIns="0">
            <a:normAutofit fontScale="83000"/>
          </a:bodyPr>
          <a:p>
            <a:pPr>
              <a:defRPr/>
            </a:pPr>
            <a:endParaRPr lang="en-GB" sz="30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822924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Title, 2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le Only">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nly" userDrawn="1">
  <p:cSld name="Centered Tex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subTitle" hasCustomPrompt="0"/>
          </p:nvPr>
        </p:nvSpPr>
        <p:spPr bwMode="auto">
          <a:xfrm>
            <a:off x="457200" y="273600"/>
            <a:ext cx="8229240" cy="5307840"/>
          </a:xfrm>
          <a:prstGeom prst="rect">
            <a:avLst/>
          </a:prstGeom>
        </p:spPr>
        <p:txBody>
          <a:bodyPr lIns="0" tIns="0" rIns="0" bIns="0" anchor="ctr">
            <a:noAutofit/>
          </a:bodyPr>
          <a:p>
            <a:pPr algn="ctr">
              <a:defRPr/>
            </a:pP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AndObj" userDrawn="1">
  <p:cSld name="Title, 2 Content and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457200" y="368208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AndTwoObj" userDrawn="1">
  <p:cSld name="Title Content and 2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397728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4674240" y="368208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OverTx" userDrawn="1">
  <p:cSld name="Title, 2 Content over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endParaRPr lang="en-GB" sz="2400" b="0" strike="noStrike" spc="-1">
              <a:solidFill>
                <a:srgbClr val="FFFFFF"/>
              </a:solidFill>
              <a:latin typeface="Times New Roman"/>
            </a:endParaRPr>
          </a:p>
        </p:txBody>
      </p:sp>
      <p:sp>
        <p:nvSpPr>
          <p:cNvPr id="5" name="PlaceHolder 2" hidden="0"/>
          <p:cNvSpPr>
            <a:spLocks noGrp="1"/>
          </p:cNvSpPr>
          <p:nvPr isPhoto="0" userDrawn="0">
            <p:ph type="body" hasCustomPrompt="0"/>
          </p:nvPr>
        </p:nvSpPr>
        <p:spPr bwMode="auto">
          <a:xfrm>
            <a:off x="45720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6" name="PlaceHolder 3" hidden="0"/>
          <p:cNvSpPr>
            <a:spLocks noGrp="1"/>
          </p:cNvSpPr>
          <p:nvPr isPhoto="0" userDrawn="0">
            <p:ph type="body" hasCustomPrompt="0"/>
          </p:nvPr>
        </p:nvSpPr>
        <p:spPr bwMode="auto">
          <a:xfrm>
            <a:off x="4674240" y="1604520"/>
            <a:ext cx="401580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
        <p:nvSpPr>
          <p:cNvPr id="7" name="PlaceHolder 4" hidden="0"/>
          <p:cNvSpPr>
            <a:spLocks noGrp="1"/>
          </p:cNvSpPr>
          <p:nvPr isPhoto="0" userDrawn="0">
            <p:ph type="body" hasCustomPrompt="0"/>
          </p:nvPr>
        </p:nvSpPr>
        <p:spPr bwMode="auto">
          <a:xfrm>
            <a:off x="457200" y="3682080"/>
            <a:ext cx="8229240" cy="1896840"/>
          </a:xfrm>
          <a:prstGeom prst="rect">
            <a:avLst/>
          </a:prstGeom>
        </p:spPr>
        <p:txBody>
          <a:bodyPr lIns="0" tIns="0" rIns="0" bIns="0">
            <a:normAutofit/>
          </a:bodyPr>
          <a:p>
            <a:pPr>
              <a:defRPr/>
            </a:pPr>
            <a:endParaRPr lang="en-GB" sz="3000" b="0" strike="noStrike" spc="-1">
              <a:solidFill>
                <a:srgbClr val="000000"/>
              </a:solidFill>
              <a:latin typeface="Arial"/>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_rels/slideMaster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1.png"/><Relationship Id="rId15"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solidFill>
      </p:bgPr>
    </p:bg>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57200" y="6248520"/>
            <a:ext cx="2133360" cy="456840"/>
          </a:xfrm>
          <a:prstGeom prst="rect">
            <a:avLst/>
          </a:prstGeom>
          <a:noFill/>
          <a:ln>
            <a:noFill/>
          </a:ln>
        </p:spPr>
        <p:style>
          <a:lnRef idx="0"/>
          <a:fillRef idx="0"/>
          <a:effectRef idx="0"/>
          <a:fontRef idx="minor"/>
        </p:style>
      </p:sp>
      <p:sp>
        <p:nvSpPr>
          <p:cNvPr id="5" name="CustomShape 2" hidden="0"/>
          <p:cNvSpPr/>
          <p:nvPr isPhoto="0" userDrawn="0"/>
        </p:nvSpPr>
        <p:spPr bwMode="auto">
          <a:xfrm>
            <a:off x="3124080" y="6248520"/>
            <a:ext cx="2895120" cy="456840"/>
          </a:xfrm>
          <a:prstGeom prst="rect">
            <a:avLst/>
          </a:prstGeom>
          <a:noFill/>
          <a:ln>
            <a:noFill/>
          </a:ln>
        </p:spPr>
        <p:style>
          <a:lnRef idx="0"/>
          <a:fillRef idx="0"/>
          <a:effectRef idx="0"/>
          <a:fontRef idx="minor"/>
        </p:style>
      </p:sp>
      <p:sp>
        <p:nvSpPr>
          <p:cNvPr id="6" name="PlaceHolder 3" hidden="0"/>
          <p:cNvSpPr>
            <a:spLocks noGrp="1"/>
          </p:cNvSpPr>
          <p:nvPr isPhoto="0" userDrawn="0">
            <p:ph type="sldNum" hasCustomPrompt="0"/>
          </p:nvPr>
        </p:nvSpPr>
        <p:spPr bwMode="auto">
          <a:xfrm>
            <a:off x="6553080" y="6248520"/>
            <a:ext cx="2131560" cy="455400"/>
          </a:xfrm>
          <a:prstGeom prst="rect">
            <a:avLst/>
          </a:prstGeom>
        </p:spPr>
        <p:txBody>
          <a:bodyPr lIns="90000" tIns="46800" rIns="90000" bIns="46800">
            <a:noAutofit/>
          </a:bodyPr>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7640EE51-3B90-4930-B06C-A95F6C2EBFCD}" type="slidenum">
              <a:rPr lang="ru-RU" sz="1000" b="0" strike="noStrike" spc="-1">
                <a:solidFill>
                  <a:srgbClr val="000000"/>
                </a:solidFill>
                <a:latin typeface="Arial"/>
              </a:rPr>
              <a:t/>
            </a:fld>
            <a:endParaRPr lang="ru-RU" sz="1000" b="0" strike="noStrike" spc="-1">
              <a:latin typeface="Times New Roman"/>
            </a:endParaRPr>
          </a:p>
        </p:txBody>
      </p:sp>
      <p:sp>
        <p:nvSpPr>
          <p:cNvPr id="7" name="PlaceHolder 4"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r>
              <a:rPr lang="en-GB" sz="2400" b="0" strike="noStrike" spc="-1">
                <a:solidFill>
                  <a:srgbClr val="FFFFFF"/>
                </a:solidFill>
                <a:latin typeface="Times New Roman"/>
              </a:rPr>
              <a:t>Для правки текста заглавия щёлкните мышью</a:t>
            </a:r>
            <a:endParaRPr lang="en-GB" sz="2400" b="0" strike="noStrike" spc="-1">
              <a:solidFill>
                <a:srgbClr val="FFFFFF"/>
              </a:solidFill>
              <a:latin typeface="Times New Roman"/>
            </a:endParaRPr>
          </a:p>
        </p:txBody>
      </p:sp>
      <p:sp>
        <p:nvSpPr>
          <p:cNvPr id="8" name="PlaceHolder 5" hidden="0"/>
          <p:cNvSpPr>
            <a:spLocks noGrp="1"/>
          </p:cNvSpPr>
          <p:nvPr isPhoto="0" userDrawn="0">
            <p:ph type="body" hasCustomPrompt="0"/>
          </p:nvPr>
        </p:nvSpPr>
        <p:spPr bwMode="auto">
          <a:xfrm>
            <a:off x="457200" y="1604520"/>
            <a:ext cx="8229240" cy="3977280"/>
          </a:xfrm>
          <a:prstGeom prst="rect">
            <a:avLst/>
          </a:prstGeom>
        </p:spPr>
        <p:txBody>
          <a:bodyPr lIns="0" tIns="0" rIns="0" bIns="0">
            <a:normAutofit/>
          </a:bodyPr>
          <a:p>
            <a:pPr marL="432000" indent="-324000">
              <a:spcBef>
                <a:spcPts val="1417"/>
              </a:spcBef>
              <a:buClr>
                <a:srgbClr val="000000"/>
              </a:buClr>
              <a:buSzPct val="45000"/>
              <a:buFont typeface="Wingdings"/>
              <a:buChar char=""/>
              <a:defRPr/>
            </a:pPr>
            <a:r>
              <a:rPr lang="en-GB" sz="3000" b="0" strike="noStrike" spc="-1">
                <a:solidFill>
                  <a:srgbClr val="000000"/>
                </a:solidFill>
                <a:latin typeface="Arial"/>
              </a:rPr>
              <a:t>Для правки структуры щёлкните мышью</a:t>
            </a:r>
            <a:endParaRPr lang="en-GB" sz="3000" b="0" strike="noStrike" spc="-1">
              <a:solidFill>
                <a:srgbClr val="000000"/>
              </a:solidFill>
              <a:latin typeface="Arial"/>
            </a:endParaRPr>
          </a:p>
          <a:p>
            <a:pPr marL="864000" lvl="1" indent="-324000">
              <a:spcBef>
                <a:spcPts val="1134"/>
              </a:spcBef>
              <a:buClr>
                <a:srgbClr val="000000"/>
              </a:buClr>
              <a:buSzPct val="75000"/>
              <a:buFont typeface="Symbol"/>
              <a:buChar char=""/>
              <a:defRPr/>
            </a:pPr>
            <a:r>
              <a:rPr lang="en-GB" sz="2300" b="0" strike="noStrike" spc="-1">
                <a:solidFill>
                  <a:srgbClr val="000000"/>
                </a:solidFill>
                <a:latin typeface="Arial"/>
              </a:rPr>
              <a:t>Второй уровень структуры</a:t>
            </a:r>
            <a:endParaRPr lang="en-GB" sz="2300" b="0" strike="noStrike" spc="-1">
              <a:solidFill>
                <a:srgbClr val="000000"/>
              </a:solidFill>
              <a:latin typeface="Arial"/>
            </a:endParaRPr>
          </a:p>
          <a:p>
            <a:pPr marL="1296000" lvl="2" indent="-288000">
              <a:spcBef>
                <a:spcPts val="850"/>
              </a:spcBef>
              <a:buClr>
                <a:srgbClr val="000000"/>
              </a:buClr>
              <a:buSzPct val="45000"/>
              <a:buFont typeface="Wingdings"/>
              <a:buChar char=""/>
              <a:defRPr/>
            </a:pPr>
            <a:r>
              <a:rPr lang="en-GB" sz="2000" b="0" strike="noStrike" spc="-1">
                <a:solidFill>
                  <a:srgbClr val="000000"/>
                </a:solidFill>
                <a:latin typeface="Arial"/>
              </a:rPr>
              <a:t>Третий уровень структуры</a:t>
            </a:r>
            <a:endParaRPr lang="en-GB" sz="2000" b="0" strike="noStrike" spc="-1">
              <a:solidFill>
                <a:srgbClr val="000000"/>
              </a:solidFill>
              <a:latin typeface="Arial"/>
            </a:endParaRPr>
          </a:p>
          <a:p>
            <a:pPr marL="1728000" lvl="3" indent="-216000">
              <a:spcBef>
                <a:spcPts val="567"/>
              </a:spcBef>
              <a:buClr>
                <a:srgbClr val="000000"/>
              </a:buClr>
              <a:buSzPct val="75000"/>
              <a:buFont typeface="Symbol"/>
              <a:buChar char=""/>
              <a:defRPr/>
            </a:pPr>
            <a:r>
              <a:rPr lang="en-GB" sz="2000" b="0" strike="noStrike" spc="-1">
                <a:solidFill>
                  <a:srgbClr val="000000"/>
                </a:solidFill>
                <a:latin typeface="Arial"/>
              </a:rPr>
              <a:t>Четвёртый уровень структуры</a:t>
            </a:r>
            <a:endParaRPr lang="en-GB" sz="2000" b="0" strike="noStrike" spc="-1">
              <a:solidFill>
                <a:srgbClr val="000000"/>
              </a:solidFill>
              <a:latin typeface="Arial"/>
            </a:endParaRPr>
          </a:p>
          <a:p>
            <a:pPr marL="2160000" lvl="4" indent="-216000">
              <a:spcBef>
                <a:spcPts val="283"/>
              </a:spcBef>
              <a:buClr>
                <a:srgbClr val="000000"/>
              </a:buClr>
              <a:buSzPct val="45000"/>
              <a:buFont typeface="Wingdings"/>
              <a:buChar char=""/>
              <a:defRPr/>
            </a:pPr>
            <a:r>
              <a:rPr lang="en-GB" sz="2000" b="0" strike="noStrike" spc="-1">
                <a:solidFill>
                  <a:srgbClr val="000000"/>
                </a:solidFill>
                <a:latin typeface="Arial"/>
              </a:rPr>
              <a:t>Пятый уровень структуры</a:t>
            </a:r>
            <a:endParaRPr lang="en-GB" sz="2000" b="0" strike="noStrike" spc="-1">
              <a:solidFill>
                <a:srgbClr val="000000"/>
              </a:solidFill>
              <a:latin typeface="Arial"/>
            </a:endParaRPr>
          </a:p>
          <a:p>
            <a:pPr marL="2592000" lvl="5" indent="-216000">
              <a:spcBef>
                <a:spcPts val="283"/>
              </a:spcBef>
              <a:buClr>
                <a:srgbClr val="000000"/>
              </a:buClr>
              <a:buSzPct val="45000"/>
              <a:buFont typeface="Wingdings"/>
              <a:buChar char=""/>
              <a:defRPr/>
            </a:pPr>
            <a:r>
              <a:rPr lang="en-GB" sz="2000" b="0" strike="noStrike" spc="-1">
                <a:solidFill>
                  <a:srgbClr val="000000"/>
                </a:solidFill>
                <a:latin typeface="Arial"/>
              </a:rPr>
              <a:t>Шестой уровень структуры</a:t>
            </a:r>
            <a:endParaRPr lang="en-GB" sz="2000" b="0" strike="noStrike" spc="-1">
              <a:solidFill>
                <a:srgbClr val="000000"/>
              </a:solidFill>
              <a:latin typeface="Arial"/>
            </a:endParaRPr>
          </a:p>
          <a:p>
            <a:pPr marL="3024000" lvl="6" indent="-216000">
              <a:spcBef>
                <a:spcPts val="283"/>
              </a:spcBef>
              <a:buClr>
                <a:srgbClr val="000000"/>
              </a:buClr>
              <a:buSzPct val="45000"/>
              <a:buFont typeface="Wingdings"/>
              <a:buChar char=""/>
              <a:defRPr/>
            </a:pPr>
            <a:r>
              <a:rPr lang="en-GB" sz="2000" b="0" strike="noStrike" spc="-1">
                <a:solidFill>
                  <a:srgbClr val="000000"/>
                </a:solidFill>
                <a:latin typeface="Arial"/>
              </a:rPr>
              <a:t>Седьмой уровень структуры</a:t>
            </a:r>
            <a:endParaRPr lang="en-GB" sz="2000" b="0" strike="noStrike" spc="-1">
              <a:solidFill>
                <a:srgbClr val="000000"/>
              </a:solidFill>
              <a:latin typeface="Arial"/>
            </a:endParaRP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solidFill>
      </p:bgPr>
    </p:bg>
    <p:spTree>
      <p:nvGrpSpPr>
        <p:cNvPr id="1" name="" hidden="0"/>
        <p:cNvGrpSpPr/>
        <p:nvPr isPhoto="0" userDrawn="0"/>
      </p:nvGrpSpPr>
      <p:grpSpPr bwMode="auto">
        <a:xfrm>
          <a:off x="0" y="0"/>
          <a:ext cx="0" cy="0"/>
          <a:chOff x="0" y="0"/>
          <a:chExt cx="0" cy="0"/>
        </a:xfrm>
      </p:grpSpPr>
      <p:pic>
        <p:nvPicPr>
          <p:cNvPr id="4" name="" descr="" hidden="0"/>
          <p:cNvPicPr/>
          <p:nvPr isPhoto="0" userDrawn="0"/>
        </p:nvPicPr>
        <p:blipFill>
          <a:blip r:embed="rId14"/>
          <a:stretch/>
        </p:blipFill>
        <p:spPr bwMode="auto">
          <a:xfrm>
            <a:off x="7734240" y="114480"/>
            <a:ext cx="1295280" cy="1308240"/>
          </a:xfrm>
          <a:prstGeom prst="rect">
            <a:avLst/>
          </a:prstGeom>
          <a:ln>
            <a:noFill/>
          </a:ln>
        </p:spPr>
      </p:pic>
      <p:sp>
        <p:nvSpPr>
          <p:cNvPr id="5" name="CustomShape 1" hidden="0"/>
          <p:cNvSpPr/>
          <p:nvPr isPhoto="0" userDrawn="0"/>
        </p:nvSpPr>
        <p:spPr bwMode="auto">
          <a:xfrm>
            <a:off x="457200" y="6248520"/>
            <a:ext cx="2133360" cy="456840"/>
          </a:xfrm>
          <a:prstGeom prst="rect">
            <a:avLst/>
          </a:prstGeom>
          <a:noFill/>
          <a:ln>
            <a:noFill/>
          </a:ln>
        </p:spPr>
        <p:style>
          <a:lnRef idx="0"/>
          <a:fillRef idx="0"/>
          <a:effectRef idx="0"/>
          <a:fontRef idx="minor"/>
        </p:style>
      </p:sp>
      <p:sp>
        <p:nvSpPr>
          <p:cNvPr id="6" name="CustomShape 2" hidden="0"/>
          <p:cNvSpPr/>
          <p:nvPr isPhoto="0" userDrawn="0"/>
        </p:nvSpPr>
        <p:spPr bwMode="auto">
          <a:xfrm>
            <a:off x="3124080" y="6248520"/>
            <a:ext cx="2895120" cy="456840"/>
          </a:xfrm>
          <a:prstGeom prst="rect">
            <a:avLst/>
          </a:prstGeom>
          <a:noFill/>
          <a:ln>
            <a:noFill/>
          </a:ln>
        </p:spPr>
        <p:style>
          <a:lnRef idx="0"/>
          <a:fillRef idx="0"/>
          <a:effectRef idx="0"/>
          <a:fontRef idx="minor"/>
        </p:style>
      </p:sp>
      <p:sp>
        <p:nvSpPr>
          <p:cNvPr id="7" name="Line 3" hidden="0"/>
          <p:cNvSpPr/>
          <p:nvPr isPhoto="0" userDrawn="0"/>
        </p:nvSpPr>
        <p:spPr bwMode="auto">
          <a:xfrm>
            <a:off x="7596000" y="166680"/>
            <a:ext cx="1440" cy="1245960"/>
          </a:xfrm>
          <a:prstGeom prst="line">
            <a:avLst/>
          </a:prstGeom>
          <a:ln w="12600" cap="sq">
            <a:solidFill>
              <a:srgbClr val="000000"/>
            </a:solidFill>
            <a:miter/>
          </a:ln>
        </p:spPr>
        <p:style>
          <a:lnRef idx="0"/>
          <a:fillRef idx="0"/>
          <a:effectRef idx="0"/>
          <a:fontRef idx="minor"/>
        </p:style>
      </p:sp>
      <p:sp>
        <p:nvSpPr>
          <p:cNvPr id="8" name="Line 4" hidden="0"/>
          <p:cNvSpPr/>
          <p:nvPr isPhoto="0" userDrawn="0"/>
        </p:nvSpPr>
        <p:spPr bwMode="auto">
          <a:xfrm>
            <a:off x="468000" y="1412640"/>
            <a:ext cx="7128000" cy="1800"/>
          </a:xfrm>
          <a:prstGeom prst="line">
            <a:avLst/>
          </a:prstGeom>
          <a:ln w="12600" cap="sq">
            <a:solidFill>
              <a:srgbClr val="000000"/>
            </a:solidFill>
            <a:miter/>
          </a:ln>
        </p:spPr>
        <p:style>
          <a:lnRef idx="0"/>
          <a:fillRef idx="0"/>
          <a:effectRef idx="0"/>
          <a:fontRef idx="minor"/>
        </p:style>
      </p:sp>
      <p:sp>
        <p:nvSpPr>
          <p:cNvPr id="9" name="PlaceHolder 5" hidden="0"/>
          <p:cNvSpPr>
            <a:spLocks noGrp="1"/>
          </p:cNvSpPr>
          <p:nvPr isPhoto="0" userDrawn="0">
            <p:ph type="sldNum" hasCustomPrompt="0"/>
          </p:nvPr>
        </p:nvSpPr>
        <p:spPr bwMode="auto">
          <a:xfrm>
            <a:off x="6553080" y="6248520"/>
            <a:ext cx="2131560" cy="455400"/>
          </a:xfrm>
          <a:prstGeom prst="rect">
            <a:avLst/>
          </a:prstGeom>
        </p:spPr>
        <p:txBody>
          <a:bodyPr lIns="90000" tIns="46800" rIns="90000" bIns="46800">
            <a:noAutofit/>
          </a:bodyPr>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FFDC8BD0-4B8A-46D3-A926-312AD7E0EC7B}" type="slidenum">
              <a:rPr lang="ru-RU" sz="1000" b="0" strike="noStrike" spc="-1">
                <a:solidFill>
                  <a:srgbClr val="000000"/>
                </a:solidFill>
                <a:latin typeface="Arial"/>
              </a:rPr>
              <a:t/>
            </a:fld>
            <a:endParaRPr lang="ru-RU" sz="1000" b="0" strike="noStrike" spc="-1">
              <a:latin typeface="Times New Roman"/>
            </a:endParaRPr>
          </a:p>
        </p:txBody>
      </p:sp>
      <p:pic>
        <p:nvPicPr>
          <p:cNvPr id="10" name="" descr="" hidden="0"/>
          <p:cNvPicPr/>
          <p:nvPr isPhoto="0" userDrawn="0"/>
        </p:nvPicPr>
        <p:blipFill>
          <a:blip r:embed="rId15"/>
          <a:stretch/>
        </p:blipFill>
        <p:spPr bwMode="auto">
          <a:xfrm>
            <a:off x="7734240" y="114480"/>
            <a:ext cx="1295280" cy="1308240"/>
          </a:xfrm>
          <a:prstGeom prst="rect">
            <a:avLst/>
          </a:prstGeom>
          <a:ln>
            <a:noFill/>
          </a:ln>
        </p:spPr>
      </p:pic>
      <p:sp>
        <p:nvSpPr>
          <p:cNvPr id="11" name="PlaceHolder 6" hidden="0"/>
          <p:cNvSpPr>
            <a:spLocks noGrp="1"/>
          </p:cNvSpPr>
          <p:nvPr isPhoto="0" userDrawn="0">
            <p:ph type="title" hasCustomPrompt="0"/>
          </p:nvPr>
        </p:nvSpPr>
        <p:spPr bwMode="auto">
          <a:xfrm>
            <a:off x="457200" y="273600"/>
            <a:ext cx="8229240" cy="1144800"/>
          </a:xfrm>
          <a:prstGeom prst="rect">
            <a:avLst/>
          </a:prstGeom>
        </p:spPr>
        <p:txBody>
          <a:bodyPr lIns="0" tIns="0" rIns="0" bIns="0" anchor="ctr">
            <a:noAutofit/>
          </a:bodyPr>
          <a:p>
            <a:pPr>
              <a:defRPr/>
            </a:pPr>
            <a:r>
              <a:rPr lang="en-GB" sz="2400" b="0" strike="noStrike" spc="-1">
                <a:solidFill>
                  <a:srgbClr val="FFFFFF"/>
                </a:solidFill>
                <a:latin typeface="Times New Roman"/>
              </a:rPr>
              <a:t>Для правки текста заглавия щёлкните мышью</a:t>
            </a:r>
            <a:endParaRPr lang="en-GB" sz="2400" b="0" strike="noStrike" spc="-1">
              <a:solidFill>
                <a:srgbClr val="FFFFFF"/>
              </a:solidFill>
              <a:latin typeface="Times New Roman"/>
            </a:endParaRPr>
          </a:p>
        </p:txBody>
      </p:sp>
      <p:sp>
        <p:nvSpPr>
          <p:cNvPr id="12" name="PlaceHolder 7" hidden="0"/>
          <p:cNvSpPr>
            <a:spLocks noGrp="1"/>
          </p:cNvSpPr>
          <p:nvPr isPhoto="0" userDrawn="0">
            <p:ph type="body" hasCustomPrompt="0"/>
          </p:nvPr>
        </p:nvSpPr>
        <p:spPr bwMode="auto">
          <a:xfrm>
            <a:off x="457200" y="1604520"/>
            <a:ext cx="8229240" cy="3977280"/>
          </a:xfrm>
          <a:prstGeom prst="rect">
            <a:avLst/>
          </a:prstGeom>
        </p:spPr>
        <p:txBody>
          <a:bodyPr lIns="0" tIns="0" rIns="0" bIns="0">
            <a:normAutofit/>
          </a:bodyPr>
          <a:p>
            <a:pPr marL="432000" indent="-324000">
              <a:spcBef>
                <a:spcPts val="1417"/>
              </a:spcBef>
              <a:buClr>
                <a:srgbClr val="000000"/>
              </a:buClr>
              <a:buSzPct val="45000"/>
              <a:buFont typeface="Wingdings"/>
              <a:buChar char=""/>
              <a:defRPr/>
            </a:pPr>
            <a:r>
              <a:rPr lang="en-GB" sz="3000" b="0" strike="noStrike" spc="-1">
                <a:solidFill>
                  <a:srgbClr val="000000"/>
                </a:solidFill>
                <a:latin typeface="Arial"/>
              </a:rPr>
              <a:t>Для правки структуры щёлкните мышью</a:t>
            </a:r>
            <a:endParaRPr lang="en-GB" sz="3000" b="0" strike="noStrike" spc="-1">
              <a:solidFill>
                <a:srgbClr val="000000"/>
              </a:solidFill>
              <a:latin typeface="Arial"/>
            </a:endParaRPr>
          </a:p>
          <a:p>
            <a:pPr marL="864000" lvl="1" indent="-324000">
              <a:spcBef>
                <a:spcPts val="1134"/>
              </a:spcBef>
              <a:buClr>
                <a:srgbClr val="000000"/>
              </a:buClr>
              <a:buSzPct val="75000"/>
              <a:buFont typeface="Symbol"/>
              <a:buChar char=""/>
              <a:defRPr/>
            </a:pPr>
            <a:r>
              <a:rPr lang="en-GB" sz="2300" b="0" strike="noStrike" spc="-1">
                <a:solidFill>
                  <a:srgbClr val="000000"/>
                </a:solidFill>
                <a:latin typeface="Arial"/>
              </a:rPr>
              <a:t>Второй уровень структуры</a:t>
            </a:r>
            <a:endParaRPr lang="en-GB" sz="2300" b="0" strike="noStrike" spc="-1">
              <a:solidFill>
                <a:srgbClr val="000000"/>
              </a:solidFill>
              <a:latin typeface="Arial"/>
            </a:endParaRPr>
          </a:p>
          <a:p>
            <a:pPr marL="1296000" lvl="2" indent="-288000">
              <a:spcBef>
                <a:spcPts val="850"/>
              </a:spcBef>
              <a:buClr>
                <a:srgbClr val="000000"/>
              </a:buClr>
              <a:buSzPct val="45000"/>
              <a:buFont typeface="Wingdings"/>
              <a:buChar char=""/>
              <a:defRPr/>
            </a:pPr>
            <a:r>
              <a:rPr lang="en-GB" sz="2000" b="0" strike="noStrike" spc="-1">
                <a:solidFill>
                  <a:srgbClr val="000000"/>
                </a:solidFill>
                <a:latin typeface="Arial"/>
              </a:rPr>
              <a:t>Третий уровень структуры</a:t>
            </a:r>
            <a:endParaRPr lang="en-GB" sz="2000" b="0" strike="noStrike" spc="-1">
              <a:solidFill>
                <a:srgbClr val="000000"/>
              </a:solidFill>
              <a:latin typeface="Arial"/>
            </a:endParaRPr>
          </a:p>
          <a:p>
            <a:pPr marL="1728000" lvl="3" indent="-216000">
              <a:spcBef>
                <a:spcPts val="567"/>
              </a:spcBef>
              <a:buClr>
                <a:srgbClr val="000000"/>
              </a:buClr>
              <a:buSzPct val="75000"/>
              <a:buFont typeface="Symbol"/>
              <a:buChar char=""/>
              <a:defRPr/>
            </a:pPr>
            <a:r>
              <a:rPr lang="en-GB" sz="2000" b="0" strike="noStrike" spc="-1">
                <a:solidFill>
                  <a:srgbClr val="000000"/>
                </a:solidFill>
                <a:latin typeface="Arial"/>
              </a:rPr>
              <a:t>Четвёртый уровень структуры</a:t>
            </a:r>
            <a:endParaRPr lang="en-GB" sz="2000" b="0" strike="noStrike" spc="-1">
              <a:solidFill>
                <a:srgbClr val="000000"/>
              </a:solidFill>
              <a:latin typeface="Arial"/>
            </a:endParaRPr>
          </a:p>
          <a:p>
            <a:pPr marL="2160000" lvl="4" indent="-216000">
              <a:spcBef>
                <a:spcPts val="283"/>
              </a:spcBef>
              <a:buClr>
                <a:srgbClr val="000000"/>
              </a:buClr>
              <a:buSzPct val="45000"/>
              <a:buFont typeface="Wingdings"/>
              <a:buChar char=""/>
              <a:defRPr/>
            </a:pPr>
            <a:r>
              <a:rPr lang="en-GB" sz="2000" b="0" strike="noStrike" spc="-1">
                <a:solidFill>
                  <a:srgbClr val="000000"/>
                </a:solidFill>
                <a:latin typeface="Arial"/>
              </a:rPr>
              <a:t>Пятый уровень структуры</a:t>
            </a:r>
            <a:endParaRPr lang="en-GB" sz="2000" b="0" strike="noStrike" spc="-1">
              <a:solidFill>
                <a:srgbClr val="000000"/>
              </a:solidFill>
              <a:latin typeface="Arial"/>
            </a:endParaRPr>
          </a:p>
          <a:p>
            <a:pPr marL="2592000" lvl="5" indent="-216000">
              <a:spcBef>
                <a:spcPts val="283"/>
              </a:spcBef>
              <a:buClr>
                <a:srgbClr val="000000"/>
              </a:buClr>
              <a:buSzPct val="45000"/>
              <a:buFont typeface="Wingdings"/>
              <a:buChar char=""/>
              <a:defRPr/>
            </a:pPr>
            <a:r>
              <a:rPr lang="en-GB" sz="2000" b="0" strike="noStrike" spc="-1">
                <a:solidFill>
                  <a:srgbClr val="000000"/>
                </a:solidFill>
                <a:latin typeface="Arial"/>
              </a:rPr>
              <a:t>Шестой уровень структуры</a:t>
            </a:r>
            <a:endParaRPr lang="en-GB" sz="2000" b="0" strike="noStrike" spc="-1">
              <a:solidFill>
                <a:srgbClr val="000000"/>
              </a:solidFill>
              <a:latin typeface="Arial"/>
            </a:endParaRPr>
          </a:p>
          <a:p>
            <a:pPr marL="3024000" lvl="6" indent="-216000">
              <a:spcBef>
                <a:spcPts val="283"/>
              </a:spcBef>
              <a:buClr>
                <a:srgbClr val="000000"/>
              </a:buClr>
              <a:buSzPct val="45000"/>
              <a:buFont typeface="Wingdings"/>
              <a:buChar char=""/>
              <a:defRPr/>
            </a:pPr>
            <a:r>
              <a:rPr lang="en-GB" sz="2000" b="0" strike="noStrike" spc="-1">
                <a:solidFill>
                  <a:srgbClr val="000000"/>
                </a:solidFill>
                <a:latin typeface="Arial"/>
              </a:rPr>
              <a:t>Седьмой уровень структуры</a:t>
            </a:r>
            <a:endParaRPr lang="en-GB" sz="2000" b="0" strike="noStrike" spc="-1">
              <a:solidFill>
                <a:srgbClr val="000000"/>
              </a:solidFill>
              <a:latin typeface="Arial"/>
            </a:endParaRPr>
          </a:p>
        </p:txBody>
      </p:sp>
    </p:spTree>
  </p:cSld>
  <p:clrMap accent1="accent1" accent2="accent2" accent3="accent3" accent4="accent4" accent5="accent5" accent6="accent6" bg1="lt1" bg2="lt2" folHlink="folHlink" hlink="hlink" tx1="dk1" tx2="dk2"/>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8.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3.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4.jp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5.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1908000" y="333360"/>
            <a:ext cx="5189039" cy="1692000"/>
          </a:xfrm>
          <a:prstGeom prst="rect">
            <a:avLst/>
          </a:prstGeom>
          <a:noFill/>
          <a:ln>
            <a:noFill/>
          </a:ln>
        </p:spPr>
        <p:style>
          <a:lnRef idx="0"/>
          <a:fillRef idx="0"/>
          <a:effectRef idx="0"/>
          <a:fontRef idx="minor"/>
        </p:style>
        <p:txBody>
          <a:bodyPr lIns="90000" tIns="45000" rIns="90000" bIns="45000" anchor="b">
            <a:noAutofit/>
          </a:bodyPr>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4800" b="1" strike="noStrike" spc="-1">
                <a:solidFill>
                  <a:srgbClr val="330066"/>
                </a:solidFill>
                <a:latin typeface="Arial"/>
              </a:rPr>
              <a:t>Transport layer</a:t>
            </a:r>
            <a:endParaRPr lang="ru-RU" sz="4800" b="0" strike="noStrike" spc="-1">
              <a:latin typeface="Arial"/>
            </a:endParaRPr>
          </a:p>
        </p:txBody>
      </p:sp>
      <p:pic>
        <p:nvPicPr>
          <p:cNvPr id="5" name="" descr="" hidden="0"/>
          <p:cNvPicPr/>
          <p:nvPr isPhoto="0" userDrawn="0"/>
        </p:nvPicPr>
        <p:blipFill>
          <a:blip r:embed="rId2"/>
          <a:stretch/>
        </p:blipFill>
        <p:spPr bwMode="auto">
          <a:xfrm>
            <a:off x="965160" y="2273400"/>
            <a:ext cx="7264440" cy="3708360"/>
          </a:xfrm>
          <a:prstGeom prst="rect">
            <a:avLst/>
          </a:prstGeom>
          <a:ln>
            <a:noFill/>
          </a:ln>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900" b="1" strike="noStrike" spc="-1">
                <a:solidFill>
                  <a:srgbClr val="330066"/>
                </a:solidFill>
                <a:latin typeface="Arial"/>
              </a:rPr>
              <a:t>myTCP2.0</a:t>
            </a:r>
            <a:r>
              <a:rPr lang="ru-RU" sz="3900" b="1" strike="noStrike" spc="-1">
                <a:solidFill>
                  <a:srgbClr val="330066"/>
                </a:solidFill>
                <a:latin typeface="Arial"/>
              </a:rPr>
              <a:t> - sender</a:t>
            </a:r>
            <a:endParaRPr lang="ru-RU" sz="3900" b="0" strike="noStrike" spc="-1">
              <a:latin typeface="Arial"/>
            </a:endParaRPr>
          </a:p>
        </p:txBody>
      </p:sp>
      <p:pic>
        <p:nvPicPr>
          <p:cNvPr id="5" name="" hidden="0"/>
          <p:cNvPicPr>
            <a:picLocks noChangeAspect="1"/>
          </p:cNvPicPr>
          <p:nvPr isPhoto="0" userDrawn="0"/>
        </p:nvPicPr>
        <p:blipFill>
          <a:blip r:embed="rId2"/>
          <a:stretch/>
        </p:blipFill>
        <p:spPr bwMode="auto">
          <a:xfrm>
            <a:off x="0" y="1722468"/>
            <a:ext cx="9143999" cy="468306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900" b="1" strike="noStrike" spc="-1">
                <a:solidFill>
                  <a:srgbClr val="330066"/>
                </a:solidFill>
                <a:latin typeface="Arial"/>
              </a:rPr>
              <a:t>myTCP2.0</a:t>
            </a:r>
            <a:r>
              <a:rPr lang="ru-RU" sz="3900" b="1" strike="noStrike" spc="-1">
                <a:solidFill>
                  <a:srgbClr val="330066"/>
                </a:solidFill>
                <a:latin typeface="Arial"/>
              </a:rPr>
              <a:t> - receiver</a:t>
            </a:r>
            <a:endParaRPr lang="ru-RU" sz="3900" b="0" strike="noStrike" spc="-1">
              <a:latin typeface="Arial"/>
            </a:endParaRPr>
          </a:p>
        </p:txBody>
      </p:sp>
      <p:pic>
        <p:nvPicPr>
          <p:cNvPr id="5" name="" hidden="0"/>
          <p:cNvPicPr>
            <a:picLocks noChangeAspect="1"/>
          </p:cNvPicPr>
          <p:nvPr isPhoto="0" userDrawn="0"/>
        </p:nvPicPr>
        <p:blipFill>
          <a:blip r:embed="rId2"/>
          <a:stretch/>
        </p:blipFill>
        <p:spPr bwMode="auto">
          <a:xfrm>
            <a:off x="0" y="1722468"/>
            <a:ext cx="9143999" cy="468306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500" b="1" strike="noStrike" spc="-1">
                <a:solidFill>
                  <a:srgbClr val="330066"/>
                </a:solidFill>
                <a:latin typeface="Arial"/>
              </a:rPr>
              <a:t>myTCP 2.1</a:t>
            </a:r>
            <a:r>
              <a:rPr lang="ru-RU" sz="3500" b="1" strike="noStrike" spc="-1">
                <a:solidFill>
                  <a:srgbClr val="330066"/>
                </a:solidFill>
                <a:latin typeface="Arial"/>
              </a:rPr>
              <a:t> - acknowledgements can also be corrupted!</a:t>
            </a:r>
            <a:endParaRPr lang="ru-RU" sz="3500" b="0" strike="noStrike" spc="-1">
              <a:latin typeface="Arial"/>
            </a:endParaRPr>
          </a:p>
        </p:txBody>
      </p:sp>
      <p:pic>
        <p:nvPicPr>
          <p:cNvPr id="5" name="" hidden="0"/>
          <p:cNvPicPr>
            <a:picLocks noChangeAspect="1"/>
          </p:cNvPicPr>
          <p:nvPr isPhoto="0" userDrawn="0"/>
        </p:nvPicPr>
        <p:blipFill>
          <a:blip r:embed="rId2"/>
          <a:stretch/>
        </p:blipFill>
        <p:spPr bwMode="auto">
          <a:xfrm>
            <a:off x="0" y="1633986"/>
            <a:ext cx="9143999" cy="468306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4" name="" hidden="0"/>
          <p:cNvPicPr>
            <a:picLocks noChangeAspect="1"/>
          </p:cNvPicPr>
          <p:nvPr isPhoto="0" userDrawn="0"/>
        </p:nvPicPr>
        <p:blipFill>
          <a:blip r:embed="rId2"/>
          <a:stretch/>
        </p:blipFill>
        <p:spPr bwMode="auto">
          <a:xfrm flipH="0" flipV="0">
            <a:off x="-6349" y="9524"/>
            <a:ext cx="7627974" cy="6812148"/>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900" b="1" strike="noStrike" spc="-1">
                <a:solidFill>
                  <a:srgbClr val="330066"/>
                </a:solidFill>
                <a:latin typeface="Arial"/>
              </a:rPr>
              <a:t>Mistake</a:t>
            </a:r>
            <a:endParaRPr lang="ru-RU" sz="3900" b="0" strike="noStrike" spc="-1">
              <a:latin typeface="Arial"/>
            </a:endParaRPr>
          </a:p>
        </p:txBody>
      </p:sp>
      <p:sp>
        <p:nvSpPr>
          <p:cNvPr id="5" name="CustomShape 2" hidden="0"/>
          <p:cNvSpPr/>
          <p:nvPr isPhoto="0" userDrawn="0"/>
        </p:nvSpPr>
        <p:spPr bwMode="auto">
          <a:xfrm>
            <a:off x="457200" y="1719360"/>
            <a:ext cx="8229240" cy="4411440"/>
          </a:xfrm>
          <a:prstGeom prst="rect">
            <a:avLst/>
          </a:prstGeom>
          <a:noFill/>
          <a:ln>
            <a:noFill/>
          </a:ln>
        </p:spPr>
        <p:style>
          <a:lnRef idx="0"/>
          <a:fillRef idx="0"/>
          <a:effectRef idx="0"/>
          <a:fontRef idx="minor"/>
        </p:style>
        <p:txBody>
          <a:bodyPr lIns="90000" tIns="45000" rIns="90000" bIns="45000">
            <a:noAutofit/>
          </a:bodyPr>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Find the error in the protocol </a:t>
            </a:r>
            <a:r>
              <a:rPr lang="en-US" sz="3000" b="0" strike="noStrike" spc="-1">
                <a:solidFill>
                  <a:srgbClr val="000000"/>
                </a:solidFill>
                <a:latin typeface="Arial"/>
              </a:rPr>
              <a:t>myTCP 2.1</a:t>
            </a:r>
            <a:endParaRPr lang="ru-RU" sz="30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500" b="1" strike="noStrike" spc="-1">
                <a:solidFill>
                  <a:srgbClr val="330066"/>
                </a:solidFill>
                <a:latin typeface="Arial"/>
              </a:rPr>
              <a:t>MyTCP 3.0</a:t>
            </a:r>
            <a:r>
              <a:rPr lang="ru-RU" sz="3500" b="1" strike="noStrike" spc="-1">
                <a:solidFill>
                  <a:srgbClr val="330066"/>
                </a:solidFill>
                <a:latin typeface="Arial"/>
              </a:rPr>
              <a:t> - Loss is Possible</a:t>
            </a:r>
            <a:endParaRPr lang="ru-RU" sz="3500" b="0" strike="noStrike" spc="-1">
              <a:latin typeface="Arial"/>
            </a:endParaRPr>
          </a:p>
        </p:txBody>
      </p:sp>
      <p:sp>
        <p:nvSpPr>
          <p:cNvPr id="5" name="CustomShape 2" hidden="0"/>
          <p:cNvSpPr/>
          <p:nvPr isPhoto="0" userDrawn="0"/>
        </p:nvSpPr>
        <p:spPr bwMode="auto">
          <a:xfrm flipH="0" flipV="0">
            <a:off x="395279" y="1460499"/>
            <a:ext cx="8229240" cy="4651219"/>
          </a:xfrm>
          <a:prstGeom prst="rect">
            <a:avLst/>
          </a:prstGeom>
          <a:noFill/>
          <a:ln>
            <a:noFill/>
          </a:ln>
        </p:spPr>
        <p:style>
          <a:lnRef idx="0"/>
          <a:fillRef idx="0"/>
          <a:effectRef idx="0"/>
          <a:fontRef idx="minor"/>
        </p:style>
        <p:txBody>
          <a:bodyPr lIns="90000" tIns="45000" rIns="90000" bIns="45000">
            <a:noAutofit/>
          </a:bodyPr>
          <a:p>
            <a:pPr marL="341280" indent="-340920">
              <a:lnSpc>
                <a:spcPct val="100000"/>
              </a:lnSpc>
              <a:spcBef>
                <a:spcPts val="726"/>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900" b="0" strike="noStrike" spc="-1">
                <a:solidFill>
                  <a:srgbClr val="000000"/>
                </a:solidFill>
                <a:latin typeface="Arial"/>
              </a:rPr>
              <a:t>You need to be able to detect the fact of packet loss, for example, to wait for some time after the packet is sent</a:t>
            </a:r>
            <a:endParaRPr lang="ru-RU" sz="2900" b="0" strike="noStrike" spc="-1">
              <a:latin typeface="Arial"/>
            </a:endParaRPr>
          </a:p>
          <a:p>
            <a:pPr marL="341280" indent="-340920">
              <a:lnSpc>
                <a:spcPct val="100000"/>
              </a:lnSpc>
              <a:spcBef>
                <a:spcPts val="201"/>
              </a:spcBef>
              <a:tabLst>
                <a:tab pos="0" algn="l"/>
              </a:tabLst>
              <a:defRPr/>
            </a:pPr>
            <a:endParaRPr lang="ru-RU" sz="2900" b="0" strike="noStrike" spc="-1">
              <a:latin typeface="Arial"/>
            </a:endParaRPr>
          </a:p>
          <a:p>
            <a:pPr marL="341280" indent="-340920">
              <a:lnSpc>
                <a:spcPct val="100000"/>
              </a:lnSpc>
              <a:spcBef>
                <a:spcPts val="726"/>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900" b="0" strike="noStrike" spc="-1">
                <a:solidFill>
                  <a:srgbClr val="000000"/>
                </a:solidFill>
                <a:latin typeface="Arial"/>
              </a:rPr>
              <a:t>You need to number the packets</a:t>
            </a:r>
            <a:br>
              <a:rPr/>
            </a:br>
            <a:r>
              <a:rPr lang="ru-RU" sz="2900" b="0" strike="noStrike" spc="-1">
                <a:solidFill>
                  <a:srgbClr val="000000"/>
                </a:solidFill>
                <a:latin typeface="Arial"/>
              </a:rPr>
              <a:t> </a:t>
            </a:r>
            <a:endParaRPr lang="ru-RU" sz="2900" b="0" strike="noStrike" spc="-1">
              <a:latin typeface="Arial"/>
            </a:endParaRPr>
          </a:p>
          <a:p>
            <a:pPr marL="341280" indent="-340920">
              <a:lnSpc>
                <a:spcPct val="100000"/>
              </a:lnSpc>
              <a:spcBef>
                <a:spcPts val="726"/>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900" b="0" strike="noStrike" spc="-1">
                <a:solidFill>
                  <a:srgbClr val="000000"/>
                </a:solidFill>
                <a:latin typeface="Arial"/>
              </a:rPr>
              <a:t>In acknowledgments, you must specify the number of the packet to which it corresponds</a:t>
            </a:r>
            <a:endParaRPr lang="ru-RU" sz="2900" b="0" strike="noStrike" spc="-1">
              <a:latin typeface="Arial"/>
            </a:endParaRPr>
          </a:p>
          <a:p>
            <a:pPr marL="341280" indent="-340920">
              <a:lnSpc>
                <a:spcPct val="100000"/>
              </a:lnSpc>
              <a:spcBef>
                <a:spcPts val="201"/>
              </a:spcBef>
              <a:tabLst>
                <a:tab pos="0" algn="l"/>
              </a:tabLst>
              <a:defRPr/>
            </a:pPr>
            <a:endParaRPr lang="ru-RU" sz="2900" b="0" strike="noStrike" spc="-1">
              <a:latin typeface="Arial"/>
            </a:endParaRPr>
          </a:p>
          <a:p>
            <a:pPr marL="341280" indent="-340920">
              <a:lnSpc>
                <a:spcPct val="100000"/>
              </a:lnSpc>
              <a:spcBef>
                <a:spcPts val="726"/>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900" b="0" strike="noStrike" spc="-1">
                <a:solidFill>
                  <a:srgbClr val="000000"/>
                </a:solidFill>
                <a:latin typeface="Arial"/>
              </a:rPr>
              <a:t>Homework: think on the sender and receiver schemes in this case</a:t>
            </a:r>
            <a:endParaRPr lang="ru-RU" sz="29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Drawback </a:t>
            </a:r>
            <a:endParaRPr lang="ru-RU" sz="3500" b="1" strike="noStrike" spc="0">
              <a:solidFill>
                <a:srgbClr val="330066"/>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399" algn="l"/>
              </a:tabLst>
              <a:defRPr/>
            </a:pPr>
            <a:r>
              <a:rPr lang="ru-RU" sz="3500" b="1" strike="noStrike" spc="0">
                <a:solidFill>
                  <a:srgbClr val="330066"/>
                </a:solidFill>
                <a:latin typeface="Arial"/>
              </a:rPr>
              <a:t>of stop and wait protocols</a:t>
            </a:r>
            <a:endParaRPr lang="ru-RU" sz="3500" b="0" strike="noStrike" spc="0">
              <a:latin typeface="Arial"/>
            </a:endParaRPr>
          </a:p>
        </p:txBody>
      </p:sp>
      <p:sp>
        <p:nvSpPr>
          <p:cNvPr id="5" name="CustomShape 2" hidden="0"/>
          <p:cNvSpPr/>
          <p:nvPr isPhoto="0" userDrawn="0"/>
        </p:nvSpPr>
        <p:spPr bwMode="auto">
          <a:xfrm>
            <a:off x="457200" y="1481234"/>
            <a:ext cx="8507160" cy="4878000"/>
          </a:xfrm>
          <a:prstGeom prst="rect">
            <a:avLst/>
          </a:prstGeom>
          <a:noFill/>
          <a:ln>
            <a:noFill/>
          </a:ln>
        </p:spPr>
        <p:style>
          <a:lnRef idx="0"/>
          <a:fillRef idx="0"/>
          <a:effectRef idx="0"/>
          <a:fontRef idx="minor"/>
        </p:style>
        <p:txBody>
          <a:bodyPr lIns="90000" tIns="45000" rIns="90000" bIns="45000">
            <a:noAutofit/>
          </a:bodyPr>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There is a 1GB channel Rostov-Moscow</a:t>
            </a:r>
            <a:endParaRPr lang="ru-RU" sz="3000" b="0" strike="noStrike" spc="-1">
              <a:latin typeface="Arial"/>
            </a:endParaRPr>
          </a:p>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Time to send 1000 bytes = 8000 bits: </a:t>
            </a:r>
            <a:br>
              <a:rPr/>
            </a:br>
            <a:r>
              <a:rPr lang="ru-RU" sz="3000" b="0" strike="noStrike" spc="-1">
                <a:solidFill>
                  <a:srgbClr val="000000"/>
                </a:solidFill>
                <a:latin typeface="Arial"/>
              </a:rPr>
              <a:t>8000 bits </a:t>
            </a:r>
            <a:r>
              <a:rPr lang="ru-RU" sz="3400" b="1" strike="noStrike" spc="-1">
                <a:solidFill>
                  <a:srgbClr val="000000"/>
                </a:solidFill>
                <a:latin typeface="Arial"/>
              </a:rPr>
              <a:t>/</a:t>
            </a:r>
            <a:r>
              <a:rPr lang="ru-RU" sz="3000" b="0" strike="noStrike" spc="-1">
                <a:solidFill>
                  <a:srgbClr val="000000"/>
                </a:solidFill>
                <a:latin typeface="Arial"/>
              </a:rPr>
              <a:t> 1 Gb / s = 8 microseconds</a:t>
            </a:r>
            <a:endParaRPr lang="ru-RU" sz="3000" b="0" strike="noStrike" spc="-1">
              <a:latin typeface="Arial"/>
            </a:endParaRPr>
          </a:p>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Signal propagation time:</a:t>
            </a:r>
            <a:endParaRPr lang="ru-RU" sz="3000" b="0" strike="noStrike" spc="-1">
              <a:latin typeface="Arial"/>
            </a:endParaRPr>
          </a:p>
          <a:p>
            <a:pPr>
              <a:lnSpc>
                <a:spcPct val="100000"/>
              </a:lnSpc>
              <a:spcBef>
                <a:spcPts val="750"/>
              </a:spcBef>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1000 km </a:t>
            </a:r>
            <a:r>
              <a:rPr lang="ru-RU" sz="3400" b="1" strike="noStrike" spc="-1">
                <a:solidFill>
                  <a:srgbClr val="000000"/>
                </a:solidFill>
                <a:latin typeface="Arial"/>
              </a:rPr>
              <a:t>/</a:t>
            </a:r>
            <a:r>
              <a:rPr lang="ru-RU" sz="3000" b="0" strike="noStrike" spc="-1">
                <a:solidFill>
                  <a:srgbClr val="000000"/>
                </a:solidFill>
                <a:latin typeface="Arial"/>
              </a:rPr>
              <a:t> 300,000 km/s = 3333 microseconds</a:t>
            </a:r>
            <a:endParaRPr lang="ru-RU" sz="3000" b="0" strike="noStrike" spc="-1">
              <a:latin typeface="Arial"/>
            </a:endParaRPr>
          </a:p>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1" strike="noStrike" spc="-1">
                <a:solidFill>
                  <a:srgbClr val="000000"/>
                </a:solidFill>
                <a:latin typeface="Arial"/>
              </a:rPr>
              <a:t>Therefore:</a:t>
            </a:r>
            <a:r>
              <a:rPr lang="ru-RU" sz="3000" b="0" strike="noStrike" spc="-1">
                <a:solidFill>
                  <a:srgbClr val="000000"/>
                </a:solidFill>
                <a:latin typeface="Arial"/>
              </a:rPr>
              <a:t> the next 1000 bytes will be sent in more than 6674 microseconds</a:t>
            </a:r>
            <a:endParaRPr lang="ru-RU" sz="3000" b="0" strike="noStrike" spc="-1">
              <a:latin typeface="Arial"/>
            </a:endParaRPr>
          </a:p>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1" strike="noStrike" spc="-1">
                <a:solidFill>
                  <a:srgbClr val="000000"/>
                </a:solidFill>
                <a:latin typeface="Arial"/>
              </a:rPr>
              <a:t>Conclusion:</a:t>
            </a:r>
            <a:r>
              <a:rPr lang="ru-RU" sz="3000" b="0" strike="noStrike" spc="-1">
                <a:solidFill>
                  <a:srgbClr val="000000"/>
                </a:solidFill>
                <a:latin typeface="Arial"/>
              </a:rPr>
              <a:t> 99.9% of the time the channel is not used</a:t>
            </a:r>
            <a:endParaRPr lang="ru-RU" sz="30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Effect">
                      <p:stCondLst>
                        <p:cond delay="indefinite"/>
                      </p:stCondLst>
                      <p:childTnLst>
                        <p:par>
                          <p:cTn id="8" fill="hold" nodeType="withEffect">
                            <p:stCondLst>
                              <p:cond delay="0"/>
                            </p:stCondLst>
                            <p:childTnLst>
                              <p:par>
                                <p:cTn id="9" presetID="1" presetClass="entr"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Effect">
                      <p:stCondLst>
                        <p:cond delay="indefinite"/>
                      </p:stCondLst>
                      <p:childTnLst>
                        <p:par>
                          <p:cTn id="12" fill="hold" nodeType="withEffect">
                            <p:stCondLst>
                              <p:cond delay="0"/>
                            </p:stCondLst>
                            <p:childTnLst>
                              <p:par>
                                <p:cTn id="13" presetID="1" presetClass="entr"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1" presetClass="entr"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nodeType="clickEffect">
                      <p:stCondLst>
                        <p:cond delay="indefinite"/>
                      </p:stCondLst>
                      <p:childTnLst>
                        <p:par>
                          <p:cTn id="22" fill="hold" nodeType="withEffect">
                            <p:stCondLst>
                              <p:cond delay="0"/>
                            </p:stCondLst>
                            <p:childTnLst>
                              <p:par>
                                <p:cTn id="23" presetID="1" presetClass="entr"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Pipelining. </a:t>
            </a:r>
            <a:endParaRPr lang="ru-RU" sz="3500" b="1" strike="noStrike" spc="0">
              <a:solidFill>
                <a:srgbClr val="330066"/>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399" algn="l"/>
              </a:tabLst>
              <a:defRPr/>
            </a:pPr>
            <a:r>
              <a:rPr lang="ru-RU" sz="3500" b="1" strike="noStrike" spc="0">
                <a:solidFill>
                  <a:srgbClr val="330066"/>
                </a:solidFill>
                <a:latin typeface="Arial"/>
              </a:rPr>
              <a:t>Sliding window protocols</a:t>
            </a:r>
            <a:endParaRPr lang="ru-RU" sz="3500" b="0" strike="noStrike" spc="0">
              <a:latin typeface="Arial"/>
            </a:endParaRPr>
          </a:p>
        </p:txBody>
      </p:sp>
      <p:sp>
        <p:nvSpPr>
          <p:cNvPr id="5" name="CustomShape 2" hidden="0"/>
          <p:cNvSpPr/>
          <p:nvPr isPhoto="0" userDrawn="0"/>
        </p:nvSpPr>
        <p:spPr bwMode="auto">
          <a:xfrm>
            <a:off x="420840" y="1395360"/>
            <a:ext cx="8229240" cy="4411440"/>
          </a:xfrm>
          <a:prstGeom prst="rect">
            <a:avLst/>
          </a:prstGeom>
          <a:noFill/>
          <a:ln>
            <a:noFill/>
          </a:ln>
        </p:spPr>
        <p:style>
          <a:lnRef idx="0"/>
          <a:fillRef idx="0"/>
          <a:effectRef idx="0"/>
          <a:fontRef idx="minor"/>
        </p:style>
        <p:txBody>
          <a:bodyPr lIns="90000" tIns="45000" rIns="90000" bIns="45000">
            <a:noAutofit/>
          </a:bodyPr>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Solution: send packets in groups without waiting for acknowledgements - this is pipelining</a:t>
            </a:r>
            <a:endParaRPr lang="ru-RU" sz="3000" b="0" strike="noStrike" spc="-1">
              <a:latin typeface="Arial"/>
            </a:endParaRPr>
          </a:p>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Two approaches:</a:t>
            </a:r>
            <a:endParaRPr lang="ru-RU" sz="3000" b="0" strike="noStrike" spc="-1">
              <a:latin typeface="Arial"/>
            </a:endParaRPr>
          </a:p>
          <a:p>
            <a:pPr marL="690480" lvl="1" indent="-347400">
              <a:lnSpc>
                <a:spcPct val="100000"/>
              </a:lnSpc>
              <a:spcBef>
                <a:spcPts val="649"/>
              </a:spcBef>
              <a:buClr>
                <a:srgbClr val="669999"/>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en-US" sz="2600" b="0" strike="noStrike" spc="-1">
                <a:solidFill>
                  <a:srgbClr val="000000"/>
                </a:solidFill>
                <a:latin typeface="Arial"/>
              </a:rPr>
              <a:t>GBN - Go Back N</a:t>
            </a:r>
            <a:endParaRPr lang="ru-RU" sz="2600" b="0" strike="noStrike" spc="-1">
              <a:latin typeface="Arial"/>
            </a:endParaRPr>
          </a:p>
          <a:p>
            <a:pPr marL="690480" lvl="1" indent="-347400">
              <a:lnSpc>
                <a:spcPct val="100000"/>
              </a:lnSpc>
              <a:spcBef>
                <a:spcPts val="649"/>
              </a:spcBef>
              <a:buClr>
                <a:srgbClr val="669999"/>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en-US" sz="2600" b="0" strike="noStrike" spc="-1">
                <a:solidFill>
                  <a:srgbClr val="000000"/>
                </a:solidFill>
                <a:latin typeface="Arial"/>
              </a:rPr>
              <a:t>SR- Selective Repeat</a:t>
            </a:r>
            <a:r>
              <a:rPr lang="en-US" sz="2600" b="0" strike="noStrike" spc="-1">
                <a:solidFill>
                  <a:srgbClr val="000000"/>
                </a:solidFill>
                <a:latin typeface="Arial"/>
              </a:rPr>
              <a:t> </a:t>
            </a:r>
            <a:endParaRPr lang="ru-RU" sz="2600" b="0" strike="noStrike" spc="-1">
              <a:latin typeface="Arial"/>
            </a:endParaRPr>
          </a:p>
        </p:txBody>
      </p:sp>
      <p:pic>
        <p:nvPicPr>
          <p:cNvPr id="6" name="" hidden="0"/>
          <p:cNvPicPr>
            <a:picLocks noChangeAspect="1"/>
          </p:cNvPicPr>
          <p:nvPr isPhoto="0" userDrawn="0"/>
        </p:nvPicPr>
        <p:blipFill>
          <a:blip r:embed="rId2"/>
          <a:srcRect l="0" t="0" r="0" b="62268"/>
          <a:stretch/>
        </p:blipFill>
        <p:spPr bwMode="auto">
          <a:xfrm flipH="0" flipV="0">
            <a:off x="333374" y="4365624"/>
            <a:ext cx="9144000" cy="2587624"/>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900" b="1" strike="noStrike" spc="-1">
                <a:solidFill>
                  <a:srgbClr val="330066"/>
                </a:solidFill>
                <a:latin typeface="Arial"/>
              </a:rPr>
              <a:t>Format </a:t>
            </a:r>
            <a:r>
              <a:rPr lang="en-US" sz="3900" b="1" strike="noStrike" spc="-1">
                <a:solidFill>
                  <a:srgbClr val="330066"/>
                </a:solidFill>
                <a:latin typeface="Arial"/>
              </a:rPr>
              <a:t>TCP-</a:t>
            </a:r>
            <a:r>
              <a:rPr lang="ru-RU" sz="3900" b="1" strike="noStrike" spc="-1">
                <a:solidFill>
                  <a:srgbClr val="330066"/>
                </a:solidFill>
                <a:latin typeface="Arial"/>
              </a:rPr>
              <a:t>of the segment</a:t>
            </a:r>
            <a:endParaRPr lang="ru-RU" sz="3900" b="0" strike="noStrike" spc="-1">
              <a:latin typeface="Arial"/>
            </a:endParaRPr>
          </a:p>
        </p:txBody>
      </p:sp>
      <p:sp>
        <p:nvSpPr>
          <p:cNvPr id="5" name="CustomShape 2" hidden="0"/>
          <p:cNvSpPr/>
          <p:nvPr isPhoto="0" userDrawn="0"/>
        </p:nvSpPr>
        <p:spPr bwMode="auto">
          <a:xfrm>
            <a:off x="457200" y="1719360"/>
            <a:ext cx="8229240" cy="4411440"/>
          </a:xfrm>
          <a:prstGeom prst="rect">
            <a:avLst/>
          </a:prstGeom>
          <a:noFill/>
          <a:ln>
            <a:noFill/>
          </a:ln>
        </p:spPr>
        <p:style>
          <a:lnRef idx="0"/>
          <a:fillRef idx="0"/>
          <a:effectRef idx="0"/>
          <a:fontRef idx="minor"/>
        </p:style>
      </p:sp>
      <p:pic>
        <p:nvPicPr>
          <p:cNvPr id="6" name="" hidden="0"/>
          <p:cNvPicPr>
            <a:picLocks noChangeAspect="1"/>
          </p:cNvPicPr>
          <p:nvPr isPhoto="0" userDrawn="0"/>
        </p:nvPicPr>
        <p:blipFill>
          <a:blip r:embed="rId3"/>
          <a:srcRect l="24149" t="22530" r="10918" b="33950"/>
          <a:stretch/>
        </p:blipFill>
        <p:spPr bwMode="auto">
          <a:xfrm flipH="0" flipV="0">
            <a:off x="33374" y="2195609"/>
            <a:ext cx="9124578" cy="3440014"/>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0" strike="noStrike" spc="-1">
                <a:solidFill>
                  <a:srgbClr val="330066"/>
                </a:solidFill>
                <a:latin typeface="Arial"/>
              </a:rPr>
              <a:t>Sequence and </a:t>
            </a:r>
            <a:br>
              <a:rPr/>
            </a:br>
            <a:r>
              <a:rPr lang="ru-RU" sz="3500" b="0" strike="noStrike" spc="-1">
                <a:solidFill>
                  <a:srgbClr val="330066"/>
                </a:solidFill>
                <a:latin typeface="Arial"/>
              </a:rPr>
              <a:t>Acknowledgement Numbers</a:t>
            </a:r>
            <a:endParaRPr lang="ru-RU" sz="3500" b="0" strike="noStrike" spc="-1">
              <a:latin typeface="Arial"/>
            </a:endParaRPr>
          </a:p>
        </p:txBody>
      </p:sp>
      <p:sp>
        <p:nvSpPr>
          <p:cNvPr id="5" name="CustomShape 2" hidden="0"/>
          <p:cNvSpPr/>
          <p:nvPr isPhoto="0" userDrawn="0"/>
        </p:nvSpPr>
        <p:spPr bwMode="auto">
          <a:xfrm>
            <a:off x="457200" y="1359000"/>
            <a:ext cx="8229240" cy="2128320"/>
          </a:xfrm>
          <a:prstGeom prst="rect">
            <a:avLst/>
          </a:prstGeom>
          <a:noFill/>
          <a:ln>
            <a:noFill/>
          </a:ln>
        </p:spPr>
        <p:style>
          <a:lnRef idx="0"/>
          <a:fillRef idx="0"/>
          <a:effectRef idx="0"/>
          <a:fontRef idx="minor"/>
        </p:style>
        <p:txBody>
          <a:bodyPr lIns="90000" tIns="45000" rIns="90000" bIns="45000">
            <a:noAutofit/>
          </a:bodyPr>
          <a:p>
            <a:pPr marL="341280" indent="-340920">
              <a:lnSpc>
                <a:spcPct val="100000"/>
              </a:lnSpc>
              <a:spcBef>
                <a:spcPts val="649"/>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1" strike="noStrike" spc="-1">
                <a:solidFill>
                  <a:srgbClr val="000000"/>
                </a:solidFill>
                <a:latin typeface="Arial"/>
              </a:rPr>
              <a:t>Sequence number of the segment</a:t>
            </a:r>
            <a:r>
              <a:rPr lang="en-US" sz="2600" b="1" strike="noStrike" spc="-1">
                <a:solidFill>
                  <a:srgbClr val="000000"/>
                </a:solidFill>
                <a:latin typeface="Arial"/>
              </a:rPr>
              <a:t> </a:t>
            </a:r>
            <a:r>
              <a:rPr lang="ru-RU" sz="2600" b="1" strike="noStrike" spc="-1">
                <a:solidFill>
                  <a:srgbClr val="000000"/>
                </a:solidFill>
                <a:latin typeface="Arial"/>
              </a:rPr>
              <a:t>— number of the first byte of this segment</a:t>
            </a:r>
            <a:endParaRPr lang="ru-RU" sz="2600" b="0" strike="noStrike" spc="-1">
              <a:latin typeface="Arial"/>
            </a:endParaRPr>
          </a:p>
          <a:p>
            <a:pPr marL="341280" indent="-340920">
              <a:lnSpc>
                <a:spcPct val="100000"/>
              </a:lnSpc>
              <a:spcBef>
                <a:spcPts val="649"/>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1" i="0" u="none" strike="noStrike" cap="none" spc="0">
                <a:solidFill>
                  <a:srgbClr val="000000"/>
                </a:solidFill>
                <a:latin typeface="Arial"/>
                <a:ea typeface="Arial"/>
                <a:cs typeface="Arial"/>
              </a:rPr>
              <a:t>Acknowledgement </a:t>
            </a:r>
            <a:r>
              <a:rPr lang="ru-RU" sz="2600" b="1" strike="noStrike" spc="0">
                <a:solidFill>
                  <a:srgbClr val="000000"/>
                </a:solidFill>
                <a:latin typeface="Arial"/>
              </a:rPr>
              <a:t>number is the sequence number of the next waiting byte</a:t>
            </a:r>
            <a:endParaRPr lang="ru-RU" sz="2600" b="0" strike="noStrike" spc="-1">
              <a:latin typeface="Arial"/>
            </a:endParaRPr>
          </a:p>
        </p:txBody>
      </p:sp>
      <p:pic>
        <p:nvPicPr>
          <p:cNvPr id="6" name="" hidden="0"/>
          <p:cNvPicPr>
            <a:picLocks noChangeAspect="1"/>
          </p:cNvPicPr>
          <p:nvPr isPhoto="0" userDrawn="0"/>
        </p:nvPicPr>
        <p:blipFill>
          <a:blip r:embed="rId2"/>
          <a:srcRect l="-155" t="-462" r="49479" b="40972"/>
          <a:stretch/>
        </p:blipFill>
        <p:spPr bwMode="auto">
          <a:xfrm flipH="0" flipV="0">
            <a:off x="2081248" y="2952749"/>
            <a:ext cx="4633875" cy="4079874"/>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Transport layer functions</a:t>
            </a:r>
            <a:endParaRPr lang="ru-RU" sz="3500" b="0" strike="noStrike" spc="-1">
              <a:latin typeface="Arial"/>
            </a:endParaRPr>
          </a:p>
        </p:txBody>
      </p:sp>
      <p:sp>
        <p:nvSpPr>
          <p:cNvPr id="5" name="CustomShape 2" hidden="0"/>
          <p:cNvSpPr/>
          <p:nvPr isPhoto="0" userDrawn="0"/>
        </p:nvSpPr>
        <p:spPr bwMode="auto">
          <a:xfrm>
            <a:off x="457200" y="1719360"/>
            <a:ext cx="8229240" cy="4733640"/>
          </a:xfrm>
          <a:prstGeom prst="rect">
            <a:avLst/>
          </a:prstGeom>
          <a:noFill/>
          <a:ln>
            <a:noFill/>
          </a:ln>
        </p:spPr>
        <p:style>
          <a:lnRef idx="0"/>
          <a:fillRef idx="0"/>
          <a:effectRef idx="0"/>
          <a:fontRef idx="minor"/>
        </p:style>
        <p:txBody>
          <a:bodyPr lIns="90000" tIns="45000" rIns="90000" bIns="45000">
            <a:noAutofit/>
          </a:bodyPr>
          <a:p>
            <a:pPr marL="416411" indent="-416051">
              <a:lnSpc>
                <a:spcPct val="13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provides a logical connection between applications</a:t>
            </a:r>
            <a:endParaRPr lang="ru-RU" sz="3000" b="0" strike="noStrike" spc="-1">
              <a:latin typeface="Arial"/>
            </a:endParaRPr>
          </a:p>
          <a:p>
            <a:pPr marL="416411" indent="-416051">
              <a:lnSpc>
                <a:spcPct val="13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implements reliable data transmission</a:t>
            </a:r>
            <a:endParaRPr lang="ru-RU" sz="3000" b="0" strike="noStrike" spc="-1">
              <a:latin typeface="Arial"/>
            </a:endParaRPr>
          </a:p>
          <a:p>
            <a:pPr marL="416411" indent="-416051">
              <a:lnSpc>
                <a:spcPct val="13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provides data transfer rate control</a:t>
            </a:r>
            <a:endParaRPr lang="ru-RU" sz="3000" b="0" strike="noStrike" spc="-1">
              <a:latin typeface="Arial"/>
            </a:endParaRPr>
          </a:p>
          <a:p>
            <a:pPr marL="416411" indent="-416051">
              <a:lnSpc>
                <a:spcPct val="13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Protocols: </a:t>
            </a:r>
            <a:br>
              <a:rPr/>
            </a:br>
            <a:r>
              <a:rPr lang="en-US" sz="3000" b="1" strike="noStrike" spc="-1">
                <a:solidFill>
                  <a:srgbClr val="000000"/>
                </a:solidFill>
                <a:latin typeface="Arial"/>
              </a:rPr>
              <a:t>TCP</a:t>
            </a:r>
            <a:r>
              <a:rPr lang="ru-RU" sz="3000" b="0" strike="noStrike" spc="-1">
                <a:solidFill>
                  <a:srgbClr val="000000"/>
                </a:solidFill>
                <a:latin typeface="Arial"/>
              </a:rPr>
              <a:t> (reliable)</a:t>
            </a:r>
            <a:r>
              <a:rPr lang="en-US" sz="3000" b="0" strike="noStrike" spc="-1">
                <a:solidFill>
                  <a:srgbClr val="000000"/>
                </a:solidFill>
                <a:latin typeface="Arial"/>
              </a:rPr>
              <a:t> </a:t>
            </a:r>
            <a:r>
              <a:rPr lang="ru-RU" sz="3000" b="0" strike="noStrike" spc="-1">
                <a:solidFill>
                  <a:srgbClr val="000000"/>
                </a:solidFill>
                <a:latin typeface="Arial"/>
              </a:rPr>
              <a:t>and </a:t>
            </a:r>
            <a:r>
              <a:rPr lang="en-US" sz="3000" b="1" strike="noStrike" spc="-1">
                <a:solidFill>
                  <a:srgbClr val="000000"/>
                </a:solidFill>
                <a:latin typeface="Arial"/>
              </a:rPr>
              <a:t>UDP</a:t>
            </a:r>
            <a:r>
              <a:rPr lang="ru-RU" sz="3000" b="1" strike="noStrike" spc="-1">
                <a:solidFill>
                  <a:srgbClr val="000000"/>
                </a:solidFill>
                <a:latin typeface="Arial"/>
              </a:rPr>
              <a:t> </a:t>
            </a:r>
            <a:r>
              <a:rPr lang="ru-RU" sz="3000" b="0" strike="noStrike" spc="-1">
                <a:solidFill>
                  <a:srgbClr val="000000"/>
                </a:solidFill>
                <a:latin typeface="Arial"/>
              </a:rPr>
              <a:t>(unreliable)</a:t>
            </a:r>
            <a:endParaRPr lang="ru-RU" sz="30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Protocol </a:t>
            </a:r>
            <a:r>
              <a:rPr lang="en-US" sz="3500" b="1" strike="noStrike" spc="-1">
                <a:solidFill>
                  <a:srgbClr val="330066"/>
                </a:solidFill>
                <a:latin typeface="Arial"/>
              </a:rPr>
              <a:t>TCP</a:t>
            </a:r>
            <a:br>
              <a:rPr/>
            </a:br>
            <a:r>
              <a:rPr lang="ru-RU" sz="3500" b="1" strike="noStrike" spc="-1">
                <a:solidFill>
                  <a:srgbClr val="330066"/>
                </a:solidFill>
                <a:latin typeface="Arial"/>
              </a:rPr>
              <a:t>Triple Handshake</a:t>
            </a:r>
            <a:endParaRPr lang="ru-RU" sz="3500" b="0" strike="noStrike" spc="-1">
              <a:latin typeface="Arial"/>
            </a:endParaRPr>
          </a:p>
        </p:txBody>
      </p:sp>
      <p:pic>
        <p:nvPicPr>
          <p:cNvPr id="5" name="" hidden="0"/>
          <p:cNvPicPr>
            <a:picLocks noChangeAspect="1"/>
          </p:cNvPicPr>
          <p:nvPr isPhoto="0" userDrawn="0"/>
        </p:nvPicPr>
        <p:blipFill>
          <a:blip r:embed="rId2"/>
          <a:srcRect l="0" t="0" r="49114" b="55787"/>
          <a:stretch/>
        </p:blipFill>
        <p:spPr bwMode="auto">
          <a:xfrm flipH="0" flipV="0">
            <a:off x="1018460" y="1793874"/>
            <a:ext cx="6577539" cy="428625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250920" y="115920"/>
            <a:ext cx="734508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900" b="1" strike="noStrike" spc="-1">
                <a:solidFill>
                  <a:srgbClr val="330066"/>
                </a:solidFill>
                <a:latin typeface="Arial"/>
              </a:rPr>
              <a:t>Congestion Control in </a:t>
            </a:r>
            <a:r>
              <a:rPr lang="en-US" sz="3900" b="1" strike="noStrike" spc="-1">
                <a:solidFill>
                  <a:srgbClr val="330066"/>
                </a:solidFill>
                <a:latin typeface="Arial"/>
              </a:rPr>
              <a:t>TCP</a:t>
            </a:r>
            <a:endParaRPr lang="ru-RU" sz="3900" b="0" strike="noStrike" spc="-1">
              <a:latin typeface="Arial"/>
            </a:endParaRPr>
          </a:p>
        </p:txBody>
      </p:sp>
      <p:sp>
        <p:nvSpPr>
          <p:cNvPr id="5" name="" hidden="0"/>
          <p:cNvSpPr/>
          <p:nvPr isPhoto="0" userDrawn="0"/>
        </p:nvSpPr>
        <p:spPr bwMode="auto">
          <a:xfrm flipH="0" flipV="0">
            <a:off x="-9067967" y="6378993"/>
            <a:ext cx="93418" cy="119871"/>
          </a:xfrm>
        </p:spPr>
        <p:txBody>
          <a:bodyPr rot="0" spcFirstLastPara="0" vertOverflow="overflow" horzOverflow="clip" vert="horz" wrap="square" lIns="91440" tIns="45720" rIns="91440" bIns="45720" numCol="1" spcCol="0" rtlCol="0" fromWordArt="0" anchor="t" anchorCtr="0" forceAA="0" upright="0" compatLnSpc="1">
            <a:prstTxWarp prst="textNoShape"/>
            <a:noAutofit/>
          </a:bodyPr>
          <a:p>
            <a:pPr>
              <a:defRPr/>
            </a:pPr>
            <a:endParaRPr/>
          </a:p>
        </p:txBody>
      </p:sp>
      <p:pic>
        <p:nvPicPr>
          <p:cNvPr id="6" name="" hidden="0"/>
          <p:cNvPicPr>
            <a:picLocks noChangeAspect="1"/>
          </p:cNvPicPr>
          <p:nvPr isPhoto="0" userDrawn="0"/>
        </p:nvPicPr>
        <p:blipFill>
          <a:blip r:embed="rId2"/>
          <a:srcRect l="14177" t="14736" r="16609" b="19727"/>
          <a:stretch/>
        </p:blipFill>
        <p:spPr bwMode="auto">
          <a:xfrm flipH="0" flipV="0">
            <a:off x="954152" y="1566442"/>
            <a:ext cx="7319522" cy="519792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Congestion Control in </a:t>
            </a:r>
            <a:r>
              <a:rPr lang="en-US" sz="3500" b="1" strike="noStrike" spc="-1">
                <a:solidFill>
                  <a:srgbClr val="330066"/>
                </a:solidFill>
                <a:latin typeface="Arial"/>
              </a:rPr>
              <a:t>TCP</a:t>
            </a:r>
            <a:endParaRPr lang="ru-RU" sz="3500" b="0" strike="noStrike" spc="-1">
              <a:latin typeface="Arial"/>
            </a:endParaRPr>
          </a:p>
        </p:txBody>
      </p:sp>
      <p:pic>
        <p:nvPicPr>
          <p:cNvPr id="5" name="" hidden="0"/>
          <p:cNvPicPr>
            <a:picLocks noChangeAspect="1"/>
          </p:cNvPicPr>
          <p:nvPr isPhoto="0" userDrawn="0"/>
        </p:nvPicPr>
        <p:blipFill>
          <a:blip r:embed="rId2"/>
          <a:srcRect l="0" t="0" r="46662" b="46327"/>
          <a:stretch/>
        </p:blipFill>
        <p:spPr bwMode="auto">
          <a:xfrm flipH="0" flipV="0">
            <a:off x="952499" y="1630550"/>
            <a:ext cx="6716791" cy="5069237"/>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900" b="1" strike="noStrike" spc="-1">
                <a:solidFill>
                  <a:srgbClr val="330066"/>
                </a:solidFill>
                <a:latin typeface="Arial"/>
              </a:rPr>
              <a:t>Homework </a:t>
            </a:r>
            <a:endParaRPr lang="ru-RU" sz="3900" b="0" strike="noStrike" spc="-1">
              <a:latin typeface="Arial"/>
            </a:endParaRPr>
          </a:p>
        </p:txBody>
      </p:sp>
      <p:sp>
        <p:nvSpPr>
          <p:cNvPr id="5" name="CustomShape 2" hidden="0"/>
          <p:cNvSpPr/>
          <p:nvPr isPhoto="0" userDrawn="0"/>
        </p:nvSpPr>
        <p:spPr bwMode="auto">
          <a:xfrm>
            <a:off x="457200" y="1719360"/>
            <a:ext cx="8229240" cy="4411440"/>
          </a:xfrm>
          <a:prstGeom prst="rect">
            <a:avLst/>
          </a:prstGeom>
          <a:noFill/>
          <a:ln>
            <a:noFill/>
          </a:ln>
        </p:spPr>
        <p:style>
          <a:lnRef idx="0"/>
          <a:fillRef idx="0"/>
          <a:effectRef idx="0"/>
          <a:fontRef idx="minor"/>
        </p:style>
        <p:txBody>
          <a:bodyPr lIns="90000" tIns="45000" rIns="90000" bIns="45000">
            <a:noAutofit/>
          </a:bodyPr>
          <a:p>
            <a:pPr marL="341280" indent="-340920">
              <a:lnSpc>
                <a:spcPct val="100000"/>
              </a:lnSpc>
              <a:spcBef>
                <a:spcPts val="649"/>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0" strike="noStrike" spc="-1">
                <a:solidFill>
                  <a:srgbClr val="000000"/>
                </a:solidFill>
                <a:latin typeface="Arial"/>
              </a:rPr>
              <a:t>Create a testing program for </a:t>
            </a:r>
            <a:r>
              <a:rPr lang="en-US" sz="2600" b="0" strike="noStrike" spc="-1">
                <a:solidFill>
                  <a:srgbClr val="000000"/>
                </a:solidFill>
                <a:latin typeface="Arial"/>
              </a:rPr>
              <a:t>TCP-</a:t>
            </a:r>
            <a:r>
              <a:rPr lang="ru-RU" sz="2600" b="0" strike="noStrike" spc="-1">
                <a:solidFill>
                  <a:srgbClr val="000000"/>
                </a:solidFill>
                <a:latin typeface="Arial"/>
              </a:rPr>
              <a:t>connections. It should simply transfer random data from one computer to another and calculate the speed of the TCP connection. Measure the quality of the TCP driver implementation: the speed of the TCP connection </a:t>
            </a:r>
            <a:endParaRPr lang="ru-RU" sz="2600" b="0" strike="noStrike" spc="-1">
              <a:latin typeface="Arial"/>
            </a:endParaRPr>
          </a:p>
          <a:p>
            <a:pPr marL="690480" lvl="1" indent="-347400">
              <a:lnSpc>
                <a:spcPct val="100000"/>
              </a:lnSpc>
              <a:spcBef>
                <a:spcPts val="550"/>
              </a:spcBef>
              <a:buClr>
                <a:srgbClr val="669999"/>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200" b="0" strike="noStrike" spc="-1">
                <a:solidFill>
                  <a:srgbClr val="000000"/>
                </a:solidFill>
                <a:latin typeface="Arial"/>
              </a:rPr>
              <a:t>for Linux (for 100 MB / 1 GB connections)</a:t>
            </a:r>
            <a:endParaRPr lang="ru-RU" sz="2200" b="0" strike="noStrike" spc="-1">
              <a:latin typeface="Arial"/>
            </a:endParaRPr>
          </a:p>
          <a:p>
            <a:pPr marL="690480" lvl="1" indent="-347400">
              <a:lnSpc>
                <a:spcPct val="100000"/>
              </a:lnSpc>
              <a:spcBef>
                <a:spcPts val="550"/>
              </a:spcBef>
              <a:buClr>
                <a:srgbClr val="669999"/>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200" b="0" strike="noStrike" spc="-1">
                <a:solidFill>
                  <a:srgbClr val="000000"/>
                </a:solidFill>
                <a:latin typeface="Arial"/>
              </a:rPr>
              <a:t>for Windows (for 100 MB / 1 GB connections)</a:t>
            </a:r>
            <a:endParaRPr lang="ru-RU" sz="22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Programming features</a:t>
            </a:r>
            <a:endParaRPr lang="ru-RU" sz="3500" b="0" strike="noStrike" spc="-1">
              <a:latin typeface="Arial"/>
            </a:endParaRPr>
          </a:p>
        </p:txBody>
      </p:sp>
      <p:sp>
        <p:nvSpPr>
          <p:cNvPr id="5" name="CustomShape 2" hidden="0"/>
          <p:cNvSpPr/>
          <p:nvPr isPhoto="0" userDrawn="0"/>
        </p:nvSpPr>
        <p:spPr bwMode="auto">
          <a:xfrm>
            <a:off x="179280" y="1484280"/>
            <a:ext cx="8964360" cy="5040000"/>
          </a:xfrm>
          <a:prstGeom prst="rect">
            <a:avLst/>
          </a:prstGeom>
          <a:noFill/>
          <a:ln>
            <a:noFill/>
          </a:ln>
        </p:spPr>
        <p:style>
          <a:lnRef idx="0"/>
          <a:fillRef idx="0"/>
          <a:effectRef idx="0"/>
          <a:fontRef idx="minor"/>
        </p:style>
        <p:txBody>
          <a:bodyPr lIns="90000" tIns="45000" rIns="90000" bIns="45000">
            <a:noAutofit/>
          </a:bodyPr>
          <a:p>
            <a:pPr marL="416411" indent="-416051">
              <a:lnSpc>
                <a:spcPct val="10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Streaming connection </a:t>
            </a:r>
            <a:r>
              <a:rPr lang="en-US" sz="3000" b="0" strike="noStrike" spc="-1">
                <a:solidFill>
                  <a:srgbClr val="000000"/>
                </a:solidFill>
                <a:latin typeface="Arial"/>
              </a:rPr>
              <a:t>TCP</a:t>
            </a:r>
            <a:endParaRPr lang="ru-RU" sz="3000" b="0" strike="noStrike" spc="-1">
              <a:latin typeface="Arial"/>
            </a:endParaRPr>
          </a:p>
          <a:p>
            <a:pPr marL="715074" lvl="1" indent="-371994">
              <a:lnSpc>
                <a:spcPct val="100000"/>
              </a:lnSpc>
              <a:spcBef>
                <a:spcPts val="649"/>
              </a:spcBef>
              <a:buClr>
                <a:srgbClr val="669999"/>
              </a:buClr>
              <a:buSzPct val="70000"/>
              <a:buFont typeface="Wingdings"/>
              <a:buChar char="Ø"/>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0" strike="noStrike" spc="-1">
                <a:solidFill>
                  <a:srgbClr val="000000"/>
                </a:solidFill>
                <a:latin typeface="Arial"/>
              </a:rPr>
              <a:t>situation a):</a:t>
            </a:r>
            <a:endParaRPr lang="ru-RU" sz="2600" b="0" strike="noStrike" spc="-1">
              <a:latin typeface="Arial"/>
            </a:endParaRPr>
          </a:p>
          <a:p>
            <a:pPr marL="985680" lvl="2" indent="-291600">
              <a:lnSpc>
                <a:spcPct val="100000"/>
              </a:lnSpc>
              <a:spcBef>
                <a:spcPts val="575"/>
              </a:spcBef>
              <a:buClr>
                <a:srgbClr val="CCCC00"/>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300" b="0" strike="noStrike" spc="-1">
                <a:solidFill>
                  <a:srgbClr val="000000"/>
                </a:solidFill>
                <a:latin typeface="Arial"/>
              </a:rPr>
              <a:t>computer1 uses the function </a:t>
            </a:r>
            <a:r>
              <a:rPr lang="en-US" sz="2300" b="1" i="0" u="none" strike="noStrike" cap="none" spc="0">
                <a:solidFill>
                  <a:srgbClr val="CC0000"/>
                </a:solidFill>
                <a:latin typeface="Arial"/>
                <a:ea typeface="Arial"/>
                <a:cs typeface="Arial"/>
              </a:rPr>
              <a:t>send</a:t>
            </a:r>
            <a:r>
              <a:rPr lang="ru-RU" sz="2300" b="0" strike="noStrike" spc="0">
                <a:solidFill>
                  <a:srgbClr val="000000"/>
                </a:solidFill>
                <a:latin typeface="Arial"/>
              </a:rPr>
              <a:t> once</a:t>
            </a:r>
            <a:endParaRPr lang="ru-RU" sz="2300" b="0" strike="noStrike" spc="-1">
              <a:latin typeface="Arial"/>
            </a:endParaRPr>
          </a:p>
          <a:p>
            <a:pPr marL="985680" lvl="2" indent="-291600">
              <a:lnSpc>
                <a:spcPct val="100000"/>
              </a:lnSpc>
              <a:spcBef>
                <a:spcPts val="575"/>
              </a:spcBef>
              <a:buClr>
                <a:srgbClr val="CCCC00"/>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300" b="0" strike="noStrike" spc="-1">
                <a:solidFill>
                  <a:srgbClr val="000000"/>
                </a:solidFill>
                <a:latin typeface="Arial"/>
              </a:rPr>
              <a:t>computer2 </a:t>
            </a:r>
            <a:r>
              <a:rPr lang="ru-RU" sz="2300" b="1" u="sng" strike="noStrike" spc="-1">
                <a:solidFill>
                  <a:srgbClr val="000000"/>
                </a:solidFill>
                <a:latin typeface="Arial"/>
              </a:rPr>
              <a:t>doesn’t</a:t>
            </a:r>
            <a:r>
              <a:rPr lang="ru-RU" sz="2300" b="0" u="sng" strike="noStrike" spc="-1">
                <a:solidFill>
                  <a:srgbClr val="000000"/>
                </a:solidFill>
                <a:latin typeface="Arial"/>
              </a:rPr>
              <a:t> receive</a:t>
            </a:r>
            <a:r>
              <a:rPr lang="ru-RU" sz="2300" b="0" strike="noStrike" spc="-1">
                <a:solidFill>
                  <a:srgbClr val="000000"/>
                </a:solidFill>
                <a:latin typeface="Arial"/>
              </a:rPr>
              <a:t> </a:t>
            </a:r>
            <a:r>
              <a:rPr lang="ru-RU" sz="2300" b="1" strike="noStrike" spc="-1">
                <a:solidFill>
                  <a:srgbClr val="000000"/>
                </a:solidFill>
                <a:latin typeface="Arial"/>
              </a:rPr>
              <a:t>whole</a:t>
            </a:r>
            <a:r>
              <a:rPr lang="ru-RU" sz="2300" b="0" strike="noStrike" spc="-1">
                <a:solidFill>
                  <a:srgbClr val="000000"/>
                </a:solidFill>
                <a:latin typeface="Arial"/>
              </a:rPr>
              <a:t> information in one call </a:t>
            </a:r>
            <a:r>
              <a:rPr lang="en-US" sz="2300" b="1" strike="noStrike" spc="-1">
                <a:solidFill>
                  <a:srgbClr val="CC0000"/>
                </a:solidFill>
                <a:latin typeface="Arial"/>
              </a:rPr>
              <a:t>recv</a:t>
            </a:r>
            <a:r>
              <a:rPr lang="ru-RU" sz="2300" b="1" strike="noStrike" spc="-1">
                <a:solidFill>
                  <a:srgbClr val="CC0000"/>
                </a:solidFill>
                <a:latin typeface="Arial"/>
              </a:rPr>
              <a:t> </a:t>
            </a:r>
            <a:r>
              <a:rPr lang="ru-RU" sz="2300" b="0" strike="noStrike" spc="-1">
                <a:solidFill>
                  <a:srgbClr val="000000"/>
                </a:solidFill>
                <a:latin typeface="Arial"/>
              </a:rPr>
              <a:t>(need multiple calls)</a:t>
            </a:r>
            <a:br>
              <a:rPr/>
            </a:br>
            <a:r>
              <a:rPr lang="ru-RU" sz="2300" b="0" strike="noStrike" spc="-1">
                <a:solidFill>
                  <a:srgbClr val="000000"/>
                </a:solidFill>
                <a:latin typeface="Arial"/>
              </a:rPr>
              <a:t> </a:t>
            </a:r>
            <a:endParaRPr lang="ru-RU" sz="2300" b="0" strike="noStrike" spc="-1">
              <a:latin typeface="Arial"/>
            </a:endParaRPr>
          </a:p>
          <a:p>
            <a:pPr marL="715074" lvl="1" indent="-371994">
              <a:lnSpc>
                <a:spcPct val="100000"/>
              </a:lnSpc>
              <a:spcBef>
                <a:spcPts val="649"/>
              </a:spcBef>
              <a:buClr>
                <a:srgbClr val="669999"/>
              </a:buClr>
              <a:buSzPct val="70000"/>
              <a:buFont typeface="Wingdings"/>
              <a:buChar char="Ø"/>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0" strike="noStrike" spc="-1">
                <a:solidFill>
                  <a:srgbClr val="000000"/>
                </a:solidFill>
                <a:latin typeface="Arial"/>
              </a:rPr>
              <a:t>situation b):</a:t>
            </a:r>
            <a:endParaRPr lang="ru-RU" sz="2600" b="0" strike="noStrike" spc="-1">
              <a:latin typeface="Arial"/>
            </a:endParaRPr>
          </a:p>
          <a:p>
            <a:pPr marL="985680" lvl="2" indent="-291600">
              <a:lnSpc>
                <a:spcPct val="100000"/>
              </a:lnSpc>
              <a:spcBef>
                <a:spcPts val="575"/>
              </a:spcBef>
              <a:buClr>
                <a:srgbClr val="CCCC00"/>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300" b="0" strike="noStrike" spc="-1">
                <a:solidFill>
                  <a:srgbClr val="000000"/>
                </a:solidFill>
                <a:latin typeface="Arial"/>
              </a:rPr>
              <a:t>computer1 uses the function </a:t>
            </a:r>
            <a:r>
              <a:rPr lang="en-US" sz="2300" b="1" strike="noStrike" spc="-1">
                <a:solidFill>
                  <a:srgbClr val="CC0000"/>
                </a:solidFill>
                <a:latin typeface="Arial"/>
              </a:rPr>
              <a:t>send</a:t>
            </a:r>
            <a:r>
              <a:rPr lang="ru-RU" sz="2300" b="1" strike="noStrike" spc="-1">
                <a:solidFill>
                  <a:srgbClr val="CC0000"/>
                </a:solidFill>
                <a:latin typeface="Arial"/>
              </a:rPr>
              <a:t> </a:t>
            </a:r>
            <a:r>
              <a:rPr lang="ru-RU" sz="2300" b="1" strike="noStrike" spc="-1">
                <a:solidFill>
                  <a:srgbClr val="000000"/>
                </a:solidFill>
                <a:latin typeface="Arial"/>
              </a:rPr>
              <a:t>several</a:t>
            </a:r>
            <a:r>
              <a:rPr lang="ru-RU" sz="2300" b="0" strike="noStrike" spc="-1">
                <a:solidFill>
                  <a:srgbClr val="000000"/>
                </a:solidFill>
                <a:latin typeface="Arial"/>
              </a:rPr>
              <a:t> times</a:t>
            </a:r>
            <a:endParaRPr lang="ru-RU" sz="2300" b="0" strike="noStrike" spc="-1">
              <a:latin typeface="Arial"/>
            </a:endParaRPr>
          </a:p>
          <a:p>
            <a:pPr marL="985680" lvl="2" indent="-291600">
              <a:lnSpc>
                <a:spcPct val="100000"/>
              </a:lnSpc>
              <a:spcBef>
                <a:spcPts val="575"/>
              </a:spcBef>
              <a:buClr>
                <a:srgbClr val="CCCC00"/>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300" b="0" strike="noStrike" spc="-1">
                <a:solidFill>
                  <a:srgbClr val="000000"/>
                </a:solidFill>
                <a:latin typeface="Arial"/>
              </a:rPr>
              <a:t>computer2 receives </a:t>
            </a:r>
            <a:r>
              <a:rPr lang="ru-RU" sz="2300" b="1" strike="noStrike" spc="-1">
                <a:solidFill>
                  <a:srgbClr val="000000"/>
                </a:solidFill>
                <a:latin typeface="Arial"/>
              </a:rPr>
              <a:t>whole</a:t>
            </a:r>
            <a:r>
              <a:rPr lang="ru-RU" sz="2300" b="0" strike="noStrike" spc="-1">
                <a:solidFill>
                  <a:srgbClr val="000000"/>
                </a:solidFill>
                <a:latin typeface="Arial"/>
              </a:rPr>
              <a:t> information for </a:t>
            </a:r>
            <a:r>
              <a:rPr lang="ru-RU" sz="2300" b="1" strike="noStrike" spc="-1">
                <a:solidFill>
                  <a:srgbClr val="000000"/>
                </a:solidFill>
                <a:latin typeface="Arial"/>
              </a:rPr>
              <a:t>one</a:t>
            </a:r>
            <a:r>
              <a:rPr lang="ru-RU" sz="2300" b="0" strike="noStrike" spc="-1">
                <a:solidFill>
                  <a:srgbClr val="000000"/>
                </a:solidFill>
                <a:latin typeface="Arial"/>
              </a:rPr>
              <a:t> </a:t>
            </a:r>
            <a:r>
              <a:rPr lang="en-US" sz="2300" b="1" strike="noStrike" spc="-1">
                <a:solidFill>
                  <a:srgbClr val="CC0000"/>
                </a:solidFill>
                <a:latin typeface="Arial"/>
              </a:rPr>
              <a:t>recv</a:t>
            </a:r>
            <a:r>
              <a:rPr lang="en-US" sz="2300" b="0" strike="noStrike" spc="0">
                <a:solidFill>
                  <a:schemeClr val="tx1"/>
                </a:solidFill>
                <a:latin typeface="Arial"/>
              </a:rPr>
              <a:t> call</a:t>
            </a:r>
            <a:endParaRPr lang="ru-RU" sz="23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Programming features</a:t>
            </a:r>
            <a:endParaRPr lang="ru-RU" sz="3500" b="0" strike="noStrike" spc="-1">
              <a:latin typeface="Arial"/>
            </a:endParaRPr>
          </a:p>
        </p:txBody>
      </p:sp>
      <p:sp>
        <p:nvSpPr>
          <p:cNvPr id="5" name="CustomShape 2" hidden="0"/>
          <p:cNvSpPr/>
          <p:nvPr isPhoto="0" userDrawn="0"/>
        </p:nvSpPr>
        <p:spPr bwMode="auto">
          <a:xfrm>
            <a:off x="0" y="1484280"/>
            <a:ext cx="8964360" cy="5113080"/>
          </a:xfrm>
          <a:prstGeom prst="rect">
            <a:avLst/>
          </a:prstGeom>
          <a:noFill/>
          <a:ln>
            <a:noFill/>
          </a:ln>
        </p:spPr>
        <p:style>
          <a:lnRef idx="0"/>
          <a:fillRef idx="0"/>
          <a:effectRef idx="0"/>
          <a:fontRef idx="minor"/>
        </p:style>
        <p:txBody>
          <a:bodyPr lIns="90000" tIns="45000" rIns="90000" bIns="45000">
            <a:noAutofit/>
          </a:bodyPr>
          <a:p>
            <a:pPr marL="416411" indent="-416051">
              <a:lnSpc>
                <a:spcPct val="10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Datagram protocol </a:t>
            </a:r>
            <a:r>
              <a:rPr lang="en-US" sz="3000" b="0" strike="noStrike" spc="-1">
                <a:solidFill>
                  <a:srgbClr val="000000"/>
                </a:solidFill>
                <a:latin typeface="Arial"/>
              </a:rPr>
              <a:t>UDP</a:t>
            </a:r>
            <a:endParaRPr lang="ru-RU" sz="3000" b="0" strike="noStrike" spc="-1">
              <a:latin typeface="Arial"/>
            </a:endParaRPr>
          </a:p>
          <a:p>
            <a:pPr marL="715074" lvl="1" indent="-371994">
              <a:lnSpc>
                <a:spcPct val="100000"/>
              </a:lnSpc>
              <a:spcBef>
                <a:spcPts val="649"/>
              </a:spcBef>
              <a:buClr>
                <a:srgbClr val="669999"/>
              </a:buClr>
              <a:buSzPct val="70000"/>
              <a:buFont typeface="Wingdings"/>
              <a:buChar char="Ø"/>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0" strike="noStrike" spc="-1">
                <a:solidFill>
                  <a:srgbClr val="000000"/>
                </a:solidFill>
                <a:latin typeface="Arial"/>
              </a:rPr>
              <a:t>situation a) - impossible</a:t>
            </a:r>
            <a:endParaRPr lang="ru-RU" sz="2600" b="0" strike="noStrike" spc="-1">
              <a:latin typeface="Arial"/>
            </a:endParaRPr>
          </a:p>
          <a:p>
            <a:pPr marL="985680" lvl="2" indent="-291600">
              <a:lnSpc>
                <a:spcPct val="100000"/>
              </a:lnSpc>
              <a:spcBef>
                <a:spcPts val="575"/>
              </a:spcBef>
              <a:buClr>
                <a:srgbClr val="CCCC00"/>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300" b="0" strike="noStrike" spc="-1">
                <a:solidFill>
                  <a:srgbClr val="000000"/>
                </a:solidFill>
                <a:latin typeface="Arial"/>
              </a:rPr>
              <a:t>computer1 uses the function </a:t>
            </a:r>
            <a:r>
              <a:rPr lang="en-US" sz="2300" b="1" i="0" u="none" strike="noStrike" cap="none" spc="0">
                <a:solidFill>
                  <a:srgbClr val="CC0000"/>
                </a:solidFill>
                <a:latin typeface="Arial"/>
                <a:ea typeface="Arial"/>
                <a:cs typeface="Arial"/>
              </a:rPr>
              <a:t>sendto</a:t>
            </a:r>
            <a:r>
              <a:rPr lang="ru-RU" sz="2300" b="0" strike="noStrike" spc="0">
                <a:solidFill>
                  <a:srgbClr val="000000"/>
                </a:solidFill>
                <a:latin typeface="Arial"/>
              </a:rPr>
              <a:t> once</a:t>
            </a:r>
            <a:r>
              <a:rPr lang="ru-RU" sz="2300" b="0" strike="noStrike" spc="-1">
                <a:solidFill>
                  <a:schemeClr val="tx1"/>
                </a:solidFill>
                <a:latin typeface="Arial"/>
              </a:rPr>
              <a:t>,</a:t>
            </a:r>
            <a:r>
              <a:rPr lang="ru-RU" sz="2300" b="1" strike="noStrike" spc="0">
                <a:solidFill>
                  <a:srgbClr val="CC0000"/>
                </a:solidFill>
                <a:latin typeface="Arial"/>
              </a:rPr>
              <a:t> </a:t>
            </a:r>
            <a:r>
              <a:rPr lang="ru-RU" sz="2300" b="0" strike="noStrike" spc="-1">
                <a:solidFill>
                  <a:srgbClr val="000000"/>
                </a:solidFill>
                <a:latin typeface="Arial"/>
              </a:rPr>
              <a:t>at the network level</a:t>
            </a:r>
            <a:r>
              <a:rPr lang="ru-RU" sz="2300" b="1" strike="noStrike" spc="-1">
                <a:solidFill>
                  <a:srgbClr val="CC0000"/>
                </a:solidFill>
                <a:latin typeface="Arial"/>
              </a:rPr>
              <a:t> </a:t>
            </a:r>
            <a:r>
              <a:rPr lang="en-US" sz="2300" b="0" strike="noStrike" spc="-1">
                <a:solidFill>
                  <a:srgbClr val="000000"/>
                </a:solidFill>
                <a:latin typeface="Arial"/>
              </a:rPr>
              <a:t>UDP</a:t>
            </a:r>
            <a:r>
              <a:rPr lang="ru-RU" sz="2300" b="0" strike="noStrike" spc="-1">
                <a:solidFill>
                  <a:srgbClr val="000000"/>
                </a:solidFill>
                <a:latin typeface="Arial"/>
              </a:rPr>
              <a:t> segment is splited into several IP packets</a:t>
            </a:r>
            <a:endParaRPr lang="ru-RU" sz="2300" b="0" strike="noStrike" spc="-1">
              <a:latin typeface="Arial"/>
            </a:endParaRPr>
          </a:p>
          <a:p>
            <a:pPr marL="985680" lvl="2" indent="-291600">
              <a:lnSpc>
                <a:spcPct val="100000"/>
              </a:lnSpc>
              <a:spcBef>
                <a:spcPts val="575"/>
              </a:spcBef>
              <a:buClr>
                <a:srgbClr val="CCCC00"/>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300" b="0" strike="noStrike" spc="-1">
                <a:solidFill>
                  <a:srgbClr val="000000"/>
                </a:solidFill>
                <a:latin typeface="Arial"/>
              </a:rPr>
              <a:t>computer2 always receives the segment in one call </a:t>
            </a:r>
            <a:r>
              <a:rPr lang="en-US" sz="2300" b="1" strike="noStrike" spc="-1">
                <a:solidFill>
                  <a:srgbClr val="CC0000"/>
                </a:solidFill>
                <a:latin typeface="Arial"/>
              </a:rPr>
              <a:t>recvfrom</a:t>
            </a:r>
            <a:r>
              <a:rPr lang="ru-RU" sz="2300" b="1" strike="noStrike" spc="-1">
                <a:solidFill>
                  <a:srgbClr val="CC0000"/>
                </a:solidFill>
                <a:latin typeface="Arial"/>
              </a:rPr>
              <a:t> </a:t>
            </a:r>
            <a:r>
              <a:rPr lang="ru-RU" sz="2300" b="0" strike="noStrike" spc="-1">
                <a:solidFill>
                  <a:srgbClr val="000000"/>
                </a:solidFill>
                <a:latin typeface="Arial"/>
              </a:rPr>
              <a:t>and</a:t>
            </a:r>
            <a:r>
              <a:rPr lang="ru-RU" sz="2300" b="1" strike="noStrike" spc="-1">
                <a:solidFill>
                  <a:srgbClr val="CC0000"/>
                </a:solidFill>
                <a:latin typeface="Arial"/>
              </a:rPr>
              <a:t> </a:t>
            </a:r>
            <a:r>
              <a:rPr lang="ru-RU" sz="2300" b="0" strike="noStrike" spc="-1">
                <a:solidFill>
                  <a:srgbClr val="000000"/>
                </a:solidFill>
                <a:latin typeface="Arial"/>
              </a:rPr>
              <a:t>only,</a:t>
            </a:r>
            <a:r>
              <a:rPr lang="ru-RU" sz="2300" b="1" strike="noStrike" spc="-1">
                <a:solidFill>
                  <a:srgbClr val="CC0000"/>
                </a:solidFill>
                <a:latin typeface="Arial"/>
              </a:rPr>
              <a:t> </a:t>
            </a:r>
            <a:r>
              <a:rPr lang="ru-RU" sz="2300" b="0" strike="noStrike" spc="-1">
                <a:solidFill>
                  <a:srgbClr val="000000"/>
                </a:solidFill>
                <a:latin typeface="Arial"/>
              </a:rPr>
              <a:t>if no </a:t>
            </a:r>
            <a:r>
              <a:rPr lang="en-US" sz="2300" b="0" strike="noStrike" spc="-1">
                <a:solidFill>
                  <a:srgbClr val="000000"/>
                </a:solidFill>
                <a:latin typeface="Arial"/>
              </a:rPr>
              <a:t>IP</a:t>
            </a:r>
            <a:r>
              <a:rPr lang="ru-RU" sz="2300" b="0" strike="noStrike" spc="-1">
                <a:solidFill>
                  <a:srgbClr val="000000"/>
                </a:solidFill>
                <a:latin typeface="Arial"/>
              </a:rPr>
              <a:t> packets were lost</a:t>
            </a:r>
            <a:endParaRPr lang="ru-RU" sz="2300" b="0" strike="noStrike" spc="-1">
              <a:latin typeface="Arial"/>
            </a:endParaRPr>
          </a:p>
          <a:p>
            <a:pPr marL="715074" lvl="1" indent="-371994">
              <a:lnSpc>
                <a:spcPct val="100000"/>
              </a:lnSpc>
              <a:spcBef>
                <a:spcPts val="649"/>
              </a:spcBef>
              <a:buClr>
                <a:srgbClr val="669999"/>
              </a:buClr>
              <a:buSzPct val="70000"/>
              <a:buFont typeface="Wingdings"/>
              <a:buChar char="Ø"/>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0" strike="noStrike" spc="-1">
                <a:solidFill>
                  <a:srgbClr val="000000"/>
                </a:solidFill>
                <a:latin typeface="Arial"/>
              </a:rPr>
              <a:t>situation b) - impossible</a:t>
            </a:r>
            <a:endParaRPr lang="ru-RU" sz="2600" b="0" strike="noStrike" spc="-1">
              <a:latin typeface="Arial"/>
            </a:endParaRPr>
          </a:p>
          <a:p>
            <a:pPr marL="985680" lvl="2" indent="-291600">
              <a:lnSpc>
                <a:spcPct val="100000"/>
              </a:lnSpc>
              <a:spcBef>
                <a:spcPts val="575"/>
              </a:spcBef>
              <a:buClr>
                <a:srgbClr val="CCCC00"/>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300" b="0" strike="noStrike" spc="-1">
                <a:solidFill>
                  <a:srgbClr val="000000"/>
                </a:solidFill>
                <a:latin typeface="Arial"/>
              </a:rPr>
              <a:t>different </a:t>
            </a:r>
            <a:r>
              <a:rPr lang="en-US" sz="2300" b="1" i="0" u="none" strike="noStrike" cap="none" spc="0">
                <a:solidFill>
                  <a:srgbClr val="CC0000"/>
                </a:solidFill>
                <a:latin typeface="Arial"/>
                <a:ea typeface="Arial"/>
                <a:cs typeface="Arial"/>
              </a:rPr>
              <a:t>sendto</a:t>
            </a:r>
            <a:r>
              <a:rPr lang="ru-RU" sz="2300" b="0" i="0" u="none" strike="noStrike" cap="none" spc="0">
                <a:solidFill>
                  <a:srgbClr val="000000"/>
                </a:solidFill>
                <a:latin typeface="Arial"/>
                <a:ea typeface="Arial"/>
                <a:cs typeface="Arial"/>
              </a:rPr>
              <a:t> </a:t>
            </a:r>
            <a:r>
              <a:rPr lang="ru-RU" sz="2300" b="0" strike="noStrike" spc="0">
                <a:solidFill>
                  <a:srgbClr val="000000"/>
                </a:solidFill>
                <a:latin typeface="Arial"/>
              </a:rPr>
              <a:t>calls </a:t>
            </a:r>
            <a:r>
              <a:rPr lang="ru-RU" sz="2300" b="0" strike="noStrike" spc="-1">
                <a:solidFill>
                  <a:srgbClr val="000000"/>
                </a:solidFill>
                <a:latin typeface="Arial"/>
              </a:rPr>
              <a:t>on computer1</a:t>
            </a:r>
            <a:r>
              <a:rPr lang="en-US" sz="2300" b="0" strike="noStrike" spc="-1">
                <a:solidFill>
                  <a:srgbClr val="000000"/>
                </a:solidFill>
                <a:latin typeface="Arial"/>
              </a:rPr>
              <a:t> </a:t>
            </a:r>
            <a:r>
              <a:rPr lang="ru-RU" sz="2300" b="0" strike="noStrike" spc="-1">
                <a:solidFill>
                  <a:srgbClr val="000000"/>
                </a:solidFill>
                <a:latin typeface="Arial"/>
              </a:rPr>
              <a:t>correspond to </a:t>
            </a:r>
            <a:r>
              <a:rPr lang="ru-RU" sz="2300" b="1" strike="noStrike" spc="-1">
                <a:solidFill>
                  <a:srgbClr val="000000"/>
                </a:solidFill>
                <a:latin typeface="Arial"/>
              </a:rPr>
              <a:t>different</a:t>
            </a:r>
            <a:r>
              <a:rPr lang="ru-RU" sz="2300" b="0" strike="noStrike" spc="-1">
                <a:solidFill>
                  <a:srgbClr val="000000"/>
                </a:solidFill>
                <a:latin typeface="Arial"/>
              </a:rPr>
              <a:t> </a:t>
            </a:r>
            <a:r>
              <a:rPr lang="en-US" sz="2300" b="0" strike="noStrike" spc="-1">
                <a:solidFill>
                  <a:srgbClr val="000000"/>
                </a:solidFill>
                <a:latin typeface="Arial"/>
              </a:rPr>
              <a:t>UDP </a:t>
            </a:r>
            <a:r>
              <a:rPr lang="ru-RU" sz="2300" b="0" strike="noStrike" spc="-1">
                <a:solidFill>
                  <a:srgbClr val="000000"/>
                </a:solidFill>
                <a:latin typeface="Arial"/>
              </a:rPr>
              <a:t>datagrams and different calls of </a:t>
            </a:r>
            <a:r>
              <a:rPr lang="en-US" sz="2300" b="1" strike="noStrike" spc="-1">
                <a:solidFill>
                  <a:srgbClr val="CC0000"/>
                </a:solidFill>
                <a:latin typeface="Arial"/>
              </a:rPr>
              <a:t>recvfrom</a:t>
            </a:r>
            <a:r>
              <a:rPr lang="en-US" sz="2300" b="0" strike="noStrike" spc="-1">
                <a:solidFill>
                  <a:srgbClr val="000000"/>
                </a:solidFill>
                <a:latin typeface="Arial"/>
              </a:rPr>
              <a:t> </a:t>
            </a:r>
            <a:r>
              <a:rPr lang="ru-RU" sz="2300" b="0" strike="noStrike" spc="-1">
                <a:solidFill>
                  <a:srgbClr val="000000"/>
                </a:solidFill>
                <a:latin typeface="Arial"/>
              </a:rPr>
              <a:t>on computer2</a:t>
            </a:r>
            <a:endParaRPr lang="ru-RU" sz="23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Programming features</a:t>
            </a:r>
            <a:endParaRPr lang="ru-RU" sz="3500" b="0" strike="noStrike" spc="-1">
              <a:latin typeface="Arial"/>
            </a:endParaRPr>
          </a:p>
        </p:txBody>
      </p:sp>
      <p:sp>
        <p:nvSpPr>
          <p:cNvPr id="5" name="CustomShape 2" hidden="0"/>
          <p:cNvSpPr/>
          <p:nvPr isPhoto="0" userDrawn="0"/>
        </p:nvSpPr>
        <p:spPr bwMode="auto">
          <a:xfrm>
            <a:off x="457200" y="1719360"/>
            <a:ext cx="8362440" cy="4878000"/>
          </a:xfrm>
          <a:prstGeom prst="rect">
            <a:avLst/>
          </a:prstGeom>
          <a:noFill/>
          <a:ln>
            <a:noFill/>
          </a:ln>
        </p:spPr>
        <p:style>
          <a:lnRef idx="0"/>
          <a:fillRef idx="0"/>
          <a:effectRef idx="0"/>
          <a:fontRef idx="minor"/>
        </p:style>
        <p:txBody>
          <a:bodyPr lIns="90000" tIns="45000" rIns="90000" bIns="45000">
            <a:noAutofit/>
          </a:bodyPr>
          <a:p>
            <a:pPr marL="416411" indent="-416051">
              <a:lnSpc>
                <a:spcPct val="10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If the buffer in functions </a:t>
            </a:r>
            <a:r>
              <a:rPr lang="en-US" sz="3000" b="1" strike="noStrike" spc="-1">
                <a:solidFill>
                  <a:srgbClr val="CC0000"/>
                </a:solidFill>
                <a:latin typeface="Arial"/>
              </a:rPr>
              <a:t>recv</a:t>
            </a:r>
            <a:r>
              <a:rPr lang="ru-RU" sz="3000" b="0" strike="noStrike" spc="-1">
                <a:solidFill>
                  <a:srgbClr val="000000"/>
                </a:solidFill>
                <a:latin typeface="Arial"/>
              </a:rPr>
              <a:t> and </a:t>
            </a:r>
            <a:r>
              <a:rPr lang="en-US" sz="3000" b="1" strike="noStrike" spc="-1">
                <a:solidFill>
                  <a:srgbClr val="CC0000"/>
                </a:solidFill>
                <a:latin typeface="Arial"/>
              </a:rPr>
              <a:t>recvfrom</a:t>
            </a:r>
            <a:r>
              <a:rPr lang="ru-RU" sz="3000" b="0" strike="noStrike" spc="-1">
                <a:solidFill>
                  <a:srgbClr val="000000"/>
                </a:solidFill>
                <a:latin typeface="Arial"/>
              </a:rPr>
              <a:t> is less than the size of the sent data, then</a:t>
            </a:r>
            <a:r>
              <a:rPr lang="en-US" sz="3000" b="0" strike="noStrike" spc="-1">
                <a:solidFill>
                  <a:srgbClr val="000000"/>
                </a:solidFill>
                <a:latin typeface="Arial"/>
              </a:rPr>
              <a:t> </a:t>
            </a:r>
            <a:r>
              <a:rPr lang="ru-RU" sz="3000" b="0" strike="noStrike" spc="-1">
                <a:solidFill>
                  <a:srgbClr val="000000"/>
                </a:solidFill>
                <a:latin typeface="Arial"/>
              </a:rPr>
              <a:t>in case </a:t>
            </a:r>
            <a:r>
              <a:rPr lang="en-US" sz="3000" b="0" strike="noStrike" spc="-1">
                <a:solidFill>
                  <a:srgbClr val="000000"/>
                </a:solidFill>
                <a:latin typeface="Arial"/>
              </a:rPr>
              <a:t>UDP</a:t>
            </a:r>
            <a:r>
              <a:rPr lang="ru-RU" sz="3000" b="0" strike="noStrike" spc="-1">
                <a:solidFill>
                  <a:srgbClr val="000000"/>
                </a:solidFill>
                <a:latin typeface="Arial"/>
              </a:rPr>
              <a:t> some of the data is lost,</a:t>
            </a:r>
            <a:r>
              <a:rPr lang="en-US" sz="3000" b="0" strike="noStrike" spc="-1">
                <a:solidFill>
                  <a:srgbClr val="000000"/>
                </a:solidFill>
                <a:latin typeface="Arial"/>
              </a:rPr>
              <a:t> </a:t>
            </a:r>
            <a:r>
              <a:rPr lang="ru-RU" sz="3000" b="0" strike="noStrike" spc="-1">
                <a:solidFill>
                  <a:srgbClr val="000000"/>
                </a:solidFill>
                <a:latin typeface="Arial"/>
              </a:rPr>
              <a:t>and in the case of </a:t>
            </a:r>
            <a:r>
              <a:rPr lang="en-US" sz="3000" b="0" strike="noStrike" spc="-1">
                <a:solidFill>
                  <a:srgbClr val="000000"/>
                </a:solidFill>
                <a:latin typeface="Arial"/>
              </a:rPr>
              <a:t>TCP</a:t>
            </a:r>
            <a:r>
              <a:rPr lang="ru-RU" sz="3000" b="0" strike="noStrike" spc="-1">
                <a:solidFill>
                  <a:srgbClr val="000000"/>
                </a:solidFill>
                <a:latin typeface="Arial"/>
              </a:rPr>
              <a:t> - the remaining data is saved for a later </a:t>
            </a:r>
            <a:r>
              <a:rPr lang="en-US" sz="3000" b="1" i="0" u="none" strike="noStrike" cap="none" spc="0">
                <a:solidFill>
                  <a:srgbClr val="CC0000"/>
                </a:solidFill>
                <a:latin typeface="Arial"/>
                <a:ea typeface="Arial"/>
                <a:cs typeface="Arial"/>
              </a:rPr>
              <a:t>recv</a:t>
            </a:r>
            <a:r>
              <a:rPr lang="ru-RU" sz="3000" b="0" strike="noStrike" spc="0">
                <a:solidFill>
                  <a:srgbClr val="000000"/>
                </a:solidFill>
                <a:latin typeface="Arial"/>
              </a:rPr>
              <a:t> call</a:t>
            </a:r>
            <a:r>
              <a:rPr lang="en-US" sz="3000" b="0" strike="noStrike" spc="-1">
                <a:solidFill>
                  <a:srgbClr val="000000"/>
                </a:solidFill>
                <a:latin typeface="Arial"/>
              </a:rPr>
              <a:t>.</a:t>
            </a:r>
            <a:endParaRPr lang="ru-RU" sz="3000" b="0" strike="noStrike" spc="-1">
              <a:latin typeface="Arial"/>
            </a:endParaRPr>
          </a:p>
          <a:p>
            <a:pPr marL="416411" indent="-416051">
              <a:lnSpc>
                <a:spcPct val="10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en-US" sz="3000" b="0" strike="noStrike" spc="-1">
                <a:solidFill>
                  <a:srgbClr val="000000"/>
                </a:solidFill>
                <a:latin typeface="Arial"/>
              </a:rPr>
              <a:t>UDP</a:t>
            </a:r>
            <a:r>
              <a:rPr lang="ru-RU" sz="3000" b="0" strike="noStrike" spc="-1">
                <a:solidFill>
                  <a:srgbClr val="000000"/>
                </a:solidFill>
                <a:latin typeface="Arial"/>
              </a:rPr>
              <a:t> server has one socket, but </a:t>
            </a:r>
            <a:r>
              <a:rPr lang="en-US" sz="3000" b="0" strike="noStrike" spc="-1">
                <a:solidFill>
                  <a:srgbClr val="000000"/>
                </a:solidFill>
                <a:latin typeface="Arial"/>
              </a:rPr>
              <a:t>TCP</a:t>
            </a:r>
            <a:r>
              <a:rPr lang="ru-RU" sz="3000" b="0" strike="noStrike" spc="-1">
                <a:solidFill>
                  <a:srgbClr val="000000"/>
                </a:solidFill>
                <a:latin typeface="Arial"/>
              </a:rPr>
              <a:t> server has many different sockets (each corresponds to a </a:t>
            </a:r>
            <a:r>
              <a:rPr lang="ru-RU" sz="3000" b="0" i="0" u="none" strike="noStrike" cap="none" spc="0">
                <a:solidFill>
                  <a:srgbClr val="000000"/>
                </a:solidFill>
                <a:latin typeface="Arial"/>
                <a:ea typeface="Arial"/>
                <a:cs typeface="Arial"/>
              </a:rPr>
              <a:t>simultaneously </a:t>
            </a:r>
            <a:r>
              <a:rPr lang="ru-RU" sz="3000" b="0" strike="noStrike" spc="0">
                <a:solidFill>
                  <a:srgbClr val="000000"/>
                </a:solidFill>
                <a:latin typeface="Arial"/>
              </a:rPr>
              <a:t>connected client). Each TCP socket receives information from corresponding client </a:t>
            </a:r>
            <a:endParaRPr lang="ru-RU" sz="30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Multiplexing and demultiplexing</a:t>
            </a:r>
            <a:endParaRPr lang="ru-RU" sz="3500" b="0" strike="noStrike" spc="-1">
              <a:latin typeface="Arial"/>
            </a:endParaRPr>
          </a:p>
        </p:txBody>
      </p:sp>
      <p:sp>
        <p:nvSpPr>
          <p:cNvPr id="5" name="CustomShape 2" hidden="0"/>
          <p:cNvSpPr/>
          <p:nvPr isPhoto="0" userDrawn="0"/>
        </p:nvSpPr>
        <p:spPr bwMode="auto">
          <a:xfrm>
            <a:off x="457200" y="1719360"/>
            <a:ext cx="8229240" cy="4733640"/>
          </a:xfrm>
          <a:prstGeom prst="rect">
            <a:avLst/>
          </a:prstGeom>
          <a:noFill/>
          <a:ln>
            <a:noFill/>
          </a:ln>
        </p:spPr>
        <p:style>
          <a:lnRef idx="0"/>
          <a:fillRef idx="0"/>
          <a:effectRef idx="0"/>
          <a:fontRef idx="minor"/>
        </p:style>
        <p:txBody>
          <a:bodyPr lIns="90000" tIns="45000" rIns="90000" bIns="45000">
            <a:noAutofit/>
          </a:bodyPr>
          <a:p>
            <a:pPr marL="416411" indent="-416051">
              <a:lnSpc>
                <a:spcPct val="10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Multiplexing - collecting messages from sockets of all applications, adding headers and transmitting packets through one channel</a:t>
            </a:r>
            <a:endParaRPr lang="ru-RU" sz="3000" b="0" strike="noStrike" spc="-1">
              <a:latin typeface="Arial"/>
            </a:endParaRPr>
          </a:p>
          <a:p>
            <a:pPr marL="416411" indent="-416051">
              <a:lnSpc>
                <a:spcPct val="100000"/>
              </a:lnSpc>
              <a:spcBef>
                <a:spcPts val="750"/>
              </a:spcBef>
              <a:buClr>
                <a:srgbClr val="330066"/>
              </a:buClr>
              <a:buSzPct val="70000"/>
              <a:buFont typeface="Wingdings"/>
              <a:buChar char="v"/>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Demultiplexing – distribution of incoming data across sockets</a:t>
            </a:r>
            <a:endParaRPr lang="ru-RU" sz="3000" b="0" strike="noStrike" spc="-1">
              <a:latin typeface="Arial"/>
            </a:endParaRPr>
          </a:p>
          <a:p>
            <a:pPr marL="715074" lvl="1" indent="-371994">
              <a:lnSpc>
                <a:spcPct val="100000"/>
              </a:lnSpc>
              <a:spcBef>
                <a:spcPts val="649"/>
              </a:spcBef>
              <a:buClr>
                <a:srgbClr val="669999"/>
              </a:buClr>
              <a:buSzPct val="70000"/>
              <a:buFont typeface="Wingdings"/>
              <a:buChar char="Ø"/>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0" strike="noStrike" spc="-1">
                <a:solidFill>
                  <a:srgbClr val="000000"/>
                </a:solidFill>
                <a:latin typeface="Arial"/>
              </a:rPr>
              <a:t>for </a:t>
            </a:r>
            <a:r>
              <a:rPr lang="en-US" sz="2600" b="0" strike="noStrike" spc="-1">
                <a:solidFill>
                  <a:srgbClr val="000000"/>
                </a:solidFill>
                <a:latin typeface="Arial"/>
              </a:rPr>
              <a:t>UDP</a:t>
            </a:r>
            <a:r>
              <a:rPr lang="ru-RU" sz="2600" b="0" strike="noStrike" spc="-1">
                <a:solidFill>
                  <a:srgbClr val="000000"/>
                </a:solidFill>
                <a:latin typeface="Arial"/>
              </a:rPr>
              <a:t> the desired socket is determined by the recipient's port number</a:t>
            </a:r>
            <a:endParaRPr lang="ru-RU" sz="2600" b="0" strike="noStrike" spc="-1">
              <a:latin typeface="Arial"/>
            </a:endParaRPr>
          </a:p>
          <a:p>
            <a:pPr marL="715074" lvl="1" indent="-371994">
              <a:lnSpc>
                <a:spcPct val="100000"/>
              </a:lnSpc>
              <a:spcBef>
                <a:spcPts val="649"/>
              </a:spcBef>
              <a:buClr>
                <a:srgbClr val="669999"/>
              </a:buClr>
              <a:buSzPct val="70000"/>
              <a:buFont typeface="Wingdings"/>
              <a:buChar char="Ø"/>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0" strike="noStrike" spc="-1">
                <a:solidFill>
                  <a:srgbClr val="000000"/>
                </a:solidFill>
                <a:latin typeface="Arial"/>
              </a:rPr>
              <a:t>for </a:t>
            </a:r>
            <a:r>
              <a:rPr lang="en-US" sz="2600" b="0" strike="noStrike" spc="-1">
                <a:solidFill>
                  <a:srgbClr val="000000"/>
                </a:solidFill>
                <a:latin typeface="Arial"/>
              </a:rPr>
              <a:t>TCP – </a:t>
            </a:r>
            <a:r>
              <a:rPr lang="ru-RU" sz="2600" b="0" strike="noStrike" spc="-1">
                <a:solidFill>
                  <a:srgbClr val="000000"/>
                </a:solidFill>
                <a:latin typeface="Arial"/>
              </a:rPr>
              <a:t>recipient's port number, </a:t>
            </a:r>
            <a:r>
              <a:rPr lang="en-US" sz="2600" b="0" strike="noStrike" spc="-1">
                <a:solidFill>
                  <a:srgbClr val="000000"/>
                </a:solidFill>
                <a:latin typeface="Arial"/>
              </a:rPr>
              <a:t>IP-</a:t>
            </a:r>
            <a:r>
              <a:rPr lang="ru-RU" sz="2600" b="0" strike="noStrike" spc="-1">
                <a:solidFill>
                  <a:srgbClr val="000000"/>
                </a:solidFill>
                <a:latin typeface="Arial"/>
              </a:rPr>
              <a:t>sender's address and port number</a:t>
            </a:r>
            <a:endParaRPr lang="ru-RU" sz="26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900" b="1" strike="noStrike" spc="-1">
                <a:solidFill>
                  <a:srgbClr val="330066"/>
                </a:solidFill>
                <a:latin typeface="Arial"/>
              </a:rPr>
              <a:t>Protocol </a:t>
            </a:r>
            <a:r>
              <a:rPr lang="en-US" sz="3900" b="1" strike="noStrike" spc="-1">
                <a:solidFill>
                  <a:srgbClr val="330066"/>
                </a:solidFill>
                <a:latin typeface="Arial"/>
              </a:rPr>
              <a:t>UDP</a:t>
            </a:r>
            <a:endParaRPr lang="ru-RU" sz="3900" b="0" strike="noStrike" spc="-1">
              <a:latin typeface="Arial"/>
            </a:endParaRPr>
          </a:p>
        </p:txBody>
      </p:sp>
      <p:sp>
        <p:nvSpPr>
          <p:cNvPr id="5" name="CustomShape 2" hidden="0"/>
          <p:cNvSpPr/>
          <p:nvPr isPhoto="0" userDrawn="0"/>
        </p:nvSpPr>
        <p:spPr bwMode="auto">
          <a:xfrm>
            <a:off x="250920" y="1719360"/>
            <a:ext cx="8892720" cy="4733640"/>
          </a:xfrm>
          <a:prstGeom prst="rect">
            <a:avLst/>
          </a:prstGeom>
          <a:noFill/>
          <a:ln>
            <a:noFill/>
          </a:ln>
        </p:spPr>
        <p:style>
          <a:lnRef idx="0"/>
          <a:fillRef idx="0"/>
          <a:effectRef idx="0"/>
          <a:fontRef idx="minor"/>
        </p:style>
        <p:txBody>
          <a:bodyPr lIns="90000" tIns="45000" rIns="90000" bIns="45000">
            <a:noAutofit/>
          </a:bodyPr>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en-US" sz="3000" b="0" strike="noStrike" spc="-1">
                <a:solidFill>
                  <a:srgbClr val="000000"/>
                </a:solidFill>
                <a:latin typeface="Arial"/>
              </a:rPr>
              <a:t>UDP (User Datagram Protocol) – </a:t>
            </a:r>
            <a:r>
              <a:rPr lang="ru-RU" sz="3000" b="0" strike="noStrike" spc="-1">
                <a:solidFill>
                  <a:srgbClr val="000000"/>
                </a:solidFill>
                <a:latin typeface="Arial"/>
              </a:rPr>
              <a:t>performs a minimum of actions, allowing the application to work almost directly with the network layer</a:t>
            </a:r>
            <a:endParaRPr lang="ru-RU" sz="3000" b="0" strike="noStrike" spc="-1">
              <a:latin typeface="Arial"/>
            </a:endParaRPr>
          </a:p>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Much faster </a:t>
            </a:r>
            <a:r>
              <a:rPr lang="en-US" sz="3000" b="0" strike="noStrike" spc="-1">
                <a:solidFill>
                  <a:srgbClr val="000000"/>
                </a:solidFill>
                <a:latin typeface="Arial"/>
              </a:rPr>
              <a:t>TCP</a:t>
            </a:r>
            <a:r>
              <a:rPr lang="ru-RU" sz="3000" b="0" strike="noStrike" spc="-1">
                <a:solidFill>
                  <a:srgbClr val="000000"/>
                </a:solidFill>
                <a:latin typeface="Arial"/>
              </a:rPr>
              <a:t> </a:t>
            </a:r>
            <a:endParaRPr lang="ru-RU" sz="3000" b="0" strike="noStrike" spc="-1">
              <a:latin typeface="Arial"/>
            </a:endParaRPr>
          </a:p>
          <a:p>
            <a:pPr marL="690480" lvl="1" indent="-347400">
              <a:lnSpc>
                <a:spcPct val="100000"/>
              </a:lnSpc>
              <a:spcBef>
                <a:spcPts val="649"/>
              </a:spcBef>
              <a:buClr>
                <a:srgbClr val="669999"/>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2600" b="0" strike="noStrike" spc="-1">
                <a:solidFill>
                  <a:srgbClr val="000000"/>
                </a:solidFill>
                <a:latin typeface="Arial"/>
              </a:rPr>
              <a:t>no need to establish a connection</a:t>
            </a:r>
            <a:endParaRPr lang="ru-RU" sz="2600" b="0" strike="noStrike" spc="-1">
              <a:latin typeface="Arial"/>
            </a:endParaRPr>
          </a:p>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Possible segment losses</a:t>
            </a:r>
            <a:endParaRPr lang="ru-RU" sz="3000" b="0" strike="noStrike" spc="-1">
              <a:latin typeface="Arial"/>
            </a:endParaRPr>
          </a:p>
          <a:p>
            <a:pPr marL="341280" indent="-340920">
              <a:lnSpc>
                <a:spcPct val="100000"/>
              </a:lnSpc>
              <a:spcBef>
                <a:spcPts val="750"/>
              </a:spcBef>
              <a:buClr>
                <a:srgbClr val="330066"/>
              </a:buClr>
              <a:buSzPct val="70000"/>
              <a:buFont typeface="Wingdings"/>
              <a:buChar char=""/>
              <a:tabLst>
                <a:tab pos="911160" algn="l"/>
                <a:tab pos="1825560" algn="l"/>
                <a:tab pos="2739960" algn="l"/>
                <a:tab pos="3654360" algn="l"/>
                <a:tab pos="4568760" algn="l"/>
                <a:tab pos="5483160" algn="l"/>
                <a:tab pos="6397560" algn="l"/>
                <a:tab pos="7311960" algn="l"/>
                <a:tab pos="8226360" algn="l"/>
                <a:tab pos="9140760" algn="l"/>
                <a:tab pos="10055160" algn="l"/>
              </a:tabLst>
              <a:defRPr/>
            </a:pPr>
            <a:r>
              <a:rPr lang="ru-RU" sz="3000" b="0" strike="noStrike" spc="-1">
                <a:solidFill>
                  <a:srgbClr val="000000"/>
                </a:solidFill>
                <a:latin typeface="Arial"/>
              </a:rPr>
              <a:t>Checks the correctness of transmitted data (checksum)</a:t>
            </a:r>
            <a:endParaRPr lang="ru-RU" sz="30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900" b="1" strike="noStrike" spc="-1">
                <a:solidFill>
                  <a:srgbClr val="330066"/>
                </a:solidFill>
                <a:latin typeface="Arial"/>
              </a:rPr>
              <a:t>Structure </a:t>
            </a:r>
            <a:r>
              <a:rPr lang="ru-RU" sz="3900" b="1" strike="noStrike" spc="-1">
                <a:solidFill>
                  <a:srgbClr val="330066"/>
                </a:solidFill>
                <a:latin typeface="Arial"/>
              </a:rPr>
              <a:t>of the </a:t>
            </a:r>
            <a:endParaRPr lang="ru-RU" sz="3900" b="1" strike="noStrike" spc="0">
              <a:solidFill>
                <a:srgbClr val="330066"/>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399" algn="l"/>
              </a:tabLst>
              <a:defRPr/>
            </a:pPr>
            <a:r>
              <a:rPr lang="en-US" sz="3900" b="1" i="0" u="none" strike="noStrike" cap="none" spc="0">
                <a:solidFill>
                  <a:srgbClr val="330066"/>
                </a:solidFill>
                <a:latin typeface="Arial"/>
                <a:ea typeface="Arial"/>
                <a:cs typeface="Arial"/>
              </a:rPr>
              <a:t>UDP </a:t>
            </a:r>
            <a:r>
              <a:rPr lang="ru-RU" sz="3900" b="1" strike="noStrike" spc="0">
                <a:solidFill>
                  <a:srgbClr val="330066"/>
                </a:solidFill>
                <a:latin typeface="Arial"/>
              </a:rPr>
              <a:t>segment</a:t>
            </a:r>
            <a:endParaRPr lang="ru-RU" sz="3900" b="0" strike="noStrike" spc="0">
              <a:latin typeface="Arial"/>
            </a:endParaRPr>
          </a:p>
        </p:txBody>
      </p:sp>
      <p:sp>
        <p:nvSpPr>
          <p:cNvPr id="5" name="CustomShape 2" hidden="0"/>
          <p:cNvSpPr/>
          <p:nvPr isPhoto="0" userDrawn="0"/>
        </p:nvSpPr>
        <p:spPr bwMode="auto">
          <a:xfrm flipH="0" flipV="0">
            <a:off x="1808180" y="5630734"/>
            <a:ext cx="5492749" cy="687514"/>
          </a:xfrm>
          <a:prstGeom prst="rect">
            <a:avLst/>
          </a:prstGeom>
          <a:noFill/>
          <a:ln>
            <a:noFill/>
          </a:ln>
        </p:spPr>
        <p:style>
          <a:lnRef idx="0"/>
          <a:fillRef idx="0"/>
          <a:effectRef idx="0"/>
          <a:fontRef idx="minor"/>
        </p:style>
        <p:txBody>
          <a:bodyPr lIns="90000" tIns="46800" rIns="90000" bIns="46800">
            <a:noAutofit/>
          </a:bodyPr>
          <a:p>
            <a:pPr algn="ctr">
              <a:lnSpc>
                <a:spcPct val="100000"/>
              </a:lnSpc>
              <a:spcBef>
                <a:spcPts val="17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800" b="1" strike="noStrike" spc="-1">
                <a:solidFill>
                  <a:srgbClr val="000000"/>
                </a:solidFill>
                <a:latin typeface="Times New Roman"/>
              </a:rPr>
              <a:t>The header is only 8 bytes long</a:t>
            </a:r>
            <a:endParaRPr lang="ru-RU" sz="2800" b="0" strike="noStrike" spc="-1">
              <a:latin typeface="Arial"/>
            </a:endParaRPr>
          </a:p>
        </p:txBody>
      </p:sp>
      <p:sp>
        <p:nvSpPr>
          <p:cNvPr id="6" name="" hidden="0"/>
          <p:cNvSpPr/>
          <p:nvPr isPhoto="0" userDrawn="0"/>
        </p:nvSpPr>
        <p:spPr bwMode="auto">
          <a:xfrm flipH="0" flipV="0">
            <a:off x="-18791090" y="5561483"/>
            <a:ext cx="45720" cy="243875"/>
          </a:xfrm>
        </p:spPr>
        <p:txBody>
          <a:bodyPr rot="0" spcFirstLastPara="0" vertOverflow="overflow" horzOverflow="clip" vert="horz" wrap="square" lIns="91440" tIns="45720" rIns="91440" bIns="45720" numCol="1" spcCol="0" rtlCol="0" fromWordArt="0" anchor="t" anchorCtr="0" forceAA="0" upright="0" compatLnSpc="1">
            <a:prstTxWarp prst="textNoShape"/>
            <a:noAutofit/>
          </a:bodyPr>
          <a:p>
            <a:pPr>
              <a:defRPr/>
            </a:pPr>
            <a:endParaRPr/>
          </a:p>
        </p:txBody>
      </p:sp>
      <p:pic>
        <p:nvPicPr>
          <p:cNvPr id="7" name="" hidden="0"/>
          <p:cNvPicPr>
            <a:picLocks noChangeAspect="1"/>
          </p:cNvPicPr>
          <p:nvPr isPhoto="0" userDrawn="0"/>
        </p:nvPicPr>
        <p:blipFill>
          <a:blip r:embed="rId2"/>
          <a:srcRect l="4781" t="16421" r="5227" b="41040"/>
          <a:stretch/>
        </p:blipFill>
        <p:spPr bwMode="auto">
          <a:xfrm flipH="0" flipV="0">
            <a:off x="185729" y="2285999"/>
            <a:ext cx="8737651" cy="2889249"/>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ustomShape 1" hidden="0"/>
          <p:cNvSpPr/>
          <p:nvPr isPhoto="0" userDrawn="0"/>
        </p:nvSpPr>
        <p:spPr bwMode="auto">
          <a:xfrm>
            <a:off x="468360" y="115920"/>
            <a:ext cx="7127640" cy="1152000"/>
          </a:xfrm>
          <a:prstGeom prst="rect">
            <a:avLst/>
          </a:prstGeom>
          <a:noFill/>
          <a:ln>
            <a:noFill/>
          </a:ln>
        </p:spPr>
        <p:style>
          <a:lnRef idx="0"/>
          <a:fillRef idx="0"/>
          <a:effectRef idx="0"/>
          <a:fontRef idx="minor"/>
        </p:style>
        <p:txBody>
          <a:bodyPr lIns="90000" tIns="45000" rIns="90000" bIns="45000" anchor="b">
            <a:noAutofit/>
          </a:bodyPr>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500" b="1" strike="noStrike" spc="-1">
                <a:solidFill>
                  <a:srgbClr val="330066"/>
                </a:solidFill>
                <a:latin typeface="Arial"/>
              </a:rPr>
              <a:t>Principles of reliable data transmission</a:t>
            </a:r>
            <a:endParaRPr lang="ru-RU" sz="3500" b="0" strike="noStrike" spc="-1">
              <a:latin typeface="Arial"/>
            </a:endParaRPr>
          </a:p>
        </p:txBody>
      </p:sp>
      <p:pic>
        <p:nvPicPr>
          <p:cNvPr id="5" name="" hidden="0"/>
          <p:cNvPicPr>
            <a:picLocks noChangeAspect="1"/>
          </p:cNvPicPr>
          <p:nvPr isPhoto="0" userDrawn="0"/>
        </p:nvPicPr>
        <p:blipFill>
          <a:blip r:embed="rId2"/>
          <a:stretch/>
        </p:blipFill>
        <p:spPr bwMode="auto">
          <a:xfrm>
            <a:off x="15874" y="1722468"/>
            <a:ext cx="9143999" cy="468306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_rels/theme3.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3.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ONLYOFFICE/6.3.1.56</Application>
  <DocSecurity>0</DocSecurity>
  <PresentationFormat/>
  <Paragraphs>0</Paragraphs>
  <Slides>23</Slides>
  <Notes>23</Notes>
  <HiddenSlides>0</HiddenSlides>
  <MMClips>2</MMClips>
  <ScaleCrop>0</ScaleCrop>
  <HeadingPairs>
    <vt:vector size="4" baseType="variant">
      <vt:variant>
        <vt:lpstr>Theme</vt:lpstr>
      </vt:variant>
      <vt:variant>
        <vt:i4>2</vt:i4>
      </vt:variant>
      <vt:variant>
        <vt:lpstr>Slide Titles</vt:lpstr>
      </vt:variant>
      <vt:variant>
        <vt:i4>23</vt:i4>
      </vt:variant>
    </vt:vector>
  </HeadingPairs>
  <TitlesOfParts>
    <vt:vector size="25" baseType="lpstr">
      <vt:lpstr>Theme 1</vt:lpstr>
      <vt:lpstr>Theme 2</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Yandex.Translate</dc:creator>
  <cp:keywords/>
  <dc:description>Translated with Yandex.Translate</dc:description>
  <dc:identifier/>
  <dc:language>ru-RU</dc:language>
  <cp:lastModifiedBy/>
  <cp:revision>606</cp:revision>
  <dcterms:created xsi:type="dcterms:W3CDTF">1601-01-01T00:00:00Z</dcterms:created>
  <dcterms:modified xsi:type="dcterms:W3CDTF">2022-04-07T10:32:26Z</dcterms:modified>
  <cp:category/>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26</vt:i4>
  </property>
  <property fmtid="{D5CDD505-2E9C-101B-9397-08002B2CF9AE}" pid="8" name="PresentationFormat">
    <vt:lpwstr>Экран (4:3)</vt:lpwstr>
  </property>
  <property fmtid="{D5CDD505-2E9C-101B-9397-08002B2CF9AE}" pid="9" name="ScaleCrop">
    <vt:bool>false</vt:bool>
  </property>
  <property fmtid="{D5CDD505-2E9C-101B-9397-08002B2CF9AE}" pid="10" name="ShareDoc">
    <vt:bool>false</vt:bool>
  </property>
  <property fmtid="{D5CDD505-2E9C-101B-9397-08002B2CF9AE}" pid="11" name="Slides">
    <vt:i4>26</vt:i4>
  </property>
</Properties>
</file>