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presProps" Target="presProps.xml" /><Relationship Id="rId41" Type="http://schemas.openxmlformats.org/officeDocument/2006/relationships/tableStyles" Target="tableStyles.xml" /><Relationship Id="rId4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3124080" y="6248520"/>
            <a:ext cx="289476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PlaceHolder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  <a:endParaRPr lang="ru-RU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  <a:endParaRPr lang="ru-RU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  <a:endParaRPr lang="ru-RU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  <a:endParaRPr lang="ru-RU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  <a:endParaRPr lang="ru-RU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  <a:endParaRPr lang="ru-RU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  <a:endParaRPr lang="ru-RU" sz="2000" b="0" strike="noStrike" spc="-1">
              <a:latin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3124080" y="6248520"/>
            <a:ext cx="289476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Line 2" hidden="0"/>
          <p:cNvSpPr/>
          <p:nvPr isPhoto="0" userDrawn="0"/>
        </p:nvSpPr>
        <p:spPr bwMode="auto">
          <a:xfrm>
            <a:off x="7596360" y="166680"/>
            <a:ext cx="1440" cy="12463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Line 3" hidden="0"/>
          <p:cNvSpPr/>
          <p:nvPr isPhoto="0" userDrawn="0"/>
        </p:nvSpPr>
        <p:spPr bwMode="auto">
          <a:xfrm>
            <a:off x="468360" y="1413000"/>
            <a:ext cx="712800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" name="" descr="" hidden="0"/>
          <p:cNvPicPr/>
          <p:nvPr isPhoto="0" userDrawn="0"/>
        </p:nvPicPr>
        <p:blipFill>
          <a:blip r:embed="rId14"/>
          <a:stretch/>
        </p:blipFill>
        <p:spPr bwMode="auto">
          <a:xfrm>
            <a:off x="7667640" y="189000"/>
            <a:ext cx="1300680" cy="1252800"/>
          </a:xfrm>
          <a:prstGeom prst="rect">
            <a:avLst/>
          </a:prstGeom>
          <a:ln>
            <a:noFill/>
          </a:ln>
        </p:spPr>
      </p:pic>
      <p:sp>
        <p:nvSpPr>
          <p:cNvPr id="8" name="PlaceHolder 4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>
              <a:defRPr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  <a:endParaRPr lang="ru-RU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  <a:endParaRPr lang="ru-RU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  <a:endParaRPr lang="ru-RU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  <a:endParaRPr lang="ru-RU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  <a:endParaRPr lang="ru-RU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  <a:endParaRPr lang="ru-RU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  <a:endParaRPr lang="ru-RU" sz="2000" b="0" strike="noStrike" spc="-1">
              <a:latin typeface="Arial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8" Type="http://schemas.openxmlformats.org/officeDocument/2006/relationships/image" Target="../media/image8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4CBDA1D4-CF8B-4D0D-A352-44FE67C9327A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611280" y="0"/>
            <a:ext cx="7812000" cy="213264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ru-RU" sz="5400" b="1" strike="noStrike" spc="-1">
                <a:solidFill>
                  <a:srgbClr val="330066"/>
                </a:solidFill>
                <a:latin typeface="Arial"/>
                <a:ea typeface="DejaVu Sans"/>
              </a:rPr>
              <a:t>Introduction to Network Programming </a:t>
            </a:r>
            <a:endParaRPr lang="ru-RU" sz="5400" b="0" strike="noStrike" spc="-1">
              <a:latin typeface="Arial"/>
            </a:endParaRPr>
          </a:p>
        </p:txBody>
      </p:sp>
      <p:pic>
        <p:nvPicPr>
          <p:cNvPr id="6" name="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826920" y="4869000"/>
            <a:ext cx="1248480" cy="1791000"/>
          </a:xfrm>
          <a:prstGeom prst="rect">
            <a:avLst/>
          </a:prstGeom>
          <a:ln>
            <a:noFill/>
          </a:ln>
        </p:spPr>
      </p:pic>
      <p:pic>
        <p:nvPicPr>
          <p:cNvPr id="7" name="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6300720" y="4295880"/>
            <a:ext cx="1330920" cy="1946520"/>
          </a:xfrm>
          <a:prstGeom prst="rect">
            <a:avLst/>
          </a:prstGeom>
          <a:ln>
            <a:noFill/>
          </a:ln>
        </p:spPr>
      </p:pic>
      <p:pic>
        <p:nvPicPr>
          <p:cNvPr id="8" name="" descr="" hidden="0"/>
          <p:cNvPicPr/>
          <p:nvPr isPhoto="0" userDrawn="0"/>
        </p:nvPicPr>
        <p:blipFill>
          <a:blip r:embed="rId4"/>
          <a:stretch/>
        </p:blipFill>
        <p:spPr bwMode="auto">
          <a:xfrm>
            <a:off x="3440160" y="4764240"/>
            <a:ext cx="1303920" cy="1843560"/>
          </a:xfrm>
          <a:prstGeom prst="rect">
            <a:avLst/>
          </a:prstGeom>
          <a:ln>
            <a:noFill/>
          </a:ln>
        </p:spPr>
      </p:pic>
      <p:pic>
        <p:nvPicPr>
          <p:cNvPr id="9" name="" descr="" hidden="0"/>
          <p:cNvPicPr/>
          <p:nvPr isPhoto="0" userDrawn="0"/>
        </p:nvPicPr>
        <p:blipFill>
          <a:blip r:embed="rId5"/>
          <a:stretch/>
        </p:blipFill>
        <p:spPr bwMode="auto">
          <a:xfrm>
            <a:off x="4427640" y="2852640"/>
            <a:ext cx="1310040" cy="1856520"/>
          </a:xfrm>
          <a:prstGeom prst="rect">
            <a:avLst/>
          </a:prstGeom>
          <a:ln>
            <a:noFill/>
          </a:ln>
        </p:spPr>
      </p:pic>
      <p:pic>
        <p:nvPicPr>
          <p:cNvPr id="10" name="" descr="" hidden="0"/>
          <p:cNvPicPr/>
          <p:nvPr isPhoto="0" userDrawn="0"/>
        </p:nvPicPr>
        <p:blipFill>
          <a:blip r:embed="rId6"/>
          <a:stretch/>
        </p:blipFill>
        <p:spPr bwMode="auto">
          <a:xfrm>
            <a:off x="7380360" y="2349360"/>
            <a:ext cx="1440360" cy="1927800"/>
          </a:xfrm>
          <a:prstGeom prst="rect">
            <a:avLst/>
          </a:prstGeom>
          <a:ln>
            <a:noFill/>
          </a:ln>
        </p:spPr>
      </p:pic>
      <p:pic>
        <p:nvPicPr>
          <p:cNvPr id="11" name="" descr="" hidden="0"/>
          <p:cNvPicPr/>
          <p:nvPr isPhoto="0" userDrawn="0"/>
        </p:nvPicPr>
        <p:blipFill>
          <a:blip r:embed="rId7"/>
          <a:stretch/>
        </p:blipFill>
        <p:spPr bwMode="auto">
          <a:xfrm>
            <a:off x="2268360" y="3139920"/>
            <a:ext cx="1404000" cy="1728000"/>
          </a:xfrm>
          <a:prstGeom prst="rect">
            <a:avLst/>
          </a:prstGeom>
          <a:ln>
            <a:noFill/>
          </a:ln>
        </p:spPr>
      </p:pic>
      <p:pic>
        <p:nvPicPr>
          <p:cNvPr id="12" name="" descr="" hidden="0"/>
          <p:cNvPicPr/>
          <p:nvPr isPhoto="0" userDrawn="0"/>
        </p:nvPicPr>
        <p:blipFill>
          <a:blip r:embed="rId8"/>
          <a:stretch/>
        </p:blipFill>
        <p:spPr bwMode="auto">
          <a:xfrm>
            <a:off x="291960" y="2627280"/>
            <a:ext cx="1535759" cy="194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BCF1C0BE-B697-4B3D-9CA7-1529772DC08D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Transport layer interface. Commands</a:t>
            </a:r>
            <a:endParaRPr lang="ru-RU" sz="35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410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7131" indent="-416051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SEND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/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SEND_TO –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send data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(TCP / UDP)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3000" b="0" strike="noStrike" spc="-1">
              <a:latin typeface="Arial"/>
            </a:endParaRPr>
          </a:p>
          <a:p>
            <a:pPr marL="417131" indent="-416051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v"/>
              <a:tabLst>
                <a:tab pos="0" algn="l"/>
              </a:tabLst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RECEIVE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RECEIVE_FROM – receive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data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(TCP / UDP)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3000" b="0" strike="noStrike" spc="-1">
              <a:latin typeface="Arial"/>
            </a:endParaRPr>
          </a:p>
          <a:p>
            <a:pPr marL="417131" indent="-416051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v"/>
              <a:tabLst>
                <a:tab pos="0" algn="l"/>
              </a:tabLst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DISCONNECT –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request disconnection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(TCP)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Implementations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50920" y="1719360"/>
            <a:ext cx="8641080" cy="4410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7131" indent="-416051">
              <a:lnSpc>
                <a:spcPct val="150000"/>
              </a:lnSpc>
              <a:spcAft>
                <a:spcPts val="1417"/>
              </a:spcAft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Linux: sys/socket.h</a:t>
            </a:r>
            <a:endParaRPr lang="ru-RU" sz="3000" b="0" strike="noStrike" spc="-1">
              <a:latin typeface="Arial"/>
            </a:endParaRPr>
          </a:p>
          <a:p>
            <a:pPr marL="417131" indent="-416051">
              <a:lnSpc>
                <a:spcPct val="150000"/>
              </a:lnSpc>
              <a:spcAft>
                <a:spcPts val="1417"/>
              </a:spcAft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Windows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based on the code 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BSD)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winsock2.h</a:t>
            </a:r>
            <a:endParaRPr lang="ru-RU" sz="3200" b="0" strike="noStrike" spc="-1">
              <a:latin typeface="Arial"/>
            </a:endParaRPr>
          </a:p>
          <a:p>
            <a:pPr marL="439159" indent="-438080">
              <a:lnSpc>
                <a:spcPct val="150000"/>
              </a:lnSpc>
              <a:spcAft>
                <a:spcPts val="1417"/>
              </a:spcAft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Cross-platform wrappers in C, C++</a:t>
            </a:r>
            <a:endParaRPr lang="ru-RU" sz="3200" b="0" strike="noStrike" spc="-1">
              <a:latin typeface="Arial"/>
            </a:endParaRPr>
          </a:p>
          <a:p>
            <a:pPr marL="439159" indent="-438080">
              <a:lnSpc>
                <a:spcPct val="150000"/>
              </a:lnSpc>
              <a:spcAft>
                <a:spcPts val="1417"/>
              </a:spcAft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Wrappers in script languages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6BDCC3E6-3347-407A-BB26-A6B7C2D884B9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Transmission over </a:t>
            </a:r>
            <a:endParaRPr lang="ru-RU" sz="39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TCP vs UDP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50920" y="1557360"/>
            <a:ext cx="8712720" cy="51105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7131" indent="-416051">
              <a:lnSpc>
                <a:spcPct val="100000"/>
              </a:lnSpc>
              <a:spcAft>
                <a:spcPts val="1417"/>
              </a:spcAft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TCP organizes a "virtual" streaming connection</a:t>
            </a:r>
            <a:endParaRPr lang="ru-RU" sz="3000" b="0" strike="noStrike" spc="-1">
              <a:latin typeface="Arial"/>
            </a:endParaRPr>
          </a:p>
          <a:p>
            <a:pPr marL="417131" indent="-416051">
              <a:lnSpc>
                <a:spcPct val="100000"/>
              </a:lnSpc>
              <a:spcAft>
                <a:spcPts val="1417"/>
              </a:spcAft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UDP transmits individual packets</a:t>
            </a:r>
            <a:endParaRPr lang="ru-RU" sz="3000" b="0" strike="noStrike" spc="-1">
              <a:latin typeface="Arial"/>
            </a:endParaRPr>
          </a:p>
          <a:p>
            <a:pPr marL="417131" indent="-416051">
              <a:lnSpc>
                <a:spcPct val="100000"/>
              </a:lnSpc>
              <a:spcAft>
                <a:spcPts val="1417"/>
              </a:spcAft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In practice, naive programmers think that one  send command corresponds to one recv</a:t>
            </a:r>
            <a:endParaRPr lang="ru-RU" sz="3000" b="0" strike="noStrike" spc="-1">
              <a:latin typeface="Arial"/>
            </a:endParaRPr>
          </a:p>
          <a:p>
            <a:pPr marL="715794" lvl="1" indent="-371994">
              <a:lnSpc>
                <a:spcPct val="100000"/>
              </a:lnSpc>
              <a:spcAft>
                <a:spcPts val="1417"/>
              </a:spcAft>
              <a:buClr>
                <a:srgbClr val="669999"/>
              </a:buClr>
              <a:buSzPct val="70000"/>
              <a:buFont typeface="Wingdings"/>
              <a:buChar char="Ø"/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for UDP, this is true</a:t>
            </a:r>
            <a:endParaRPr lang="ru-RU" sz="2600" b="0" strike="noStrike" spc="-1">
              <a:latin typeface="Arial"/>
            </a:endParaRPr>
          </a:p>
          <a:p>
            <a:pPr marL="715794" lvl="1" indent="-371994">
              <a:lnSpc>
                <a:spcPct val="100000"/>
              </a:lnSpc>
              <a:spcAft>
                <a:spcPts val="1417"/>
              </a:spcAft>
              <a:buClr>
                <a:srgbClr val="669999"/>
              </a:buClr>
              <a:buSzPct val="70000"/>
              <a:buFont typeface="Wingdings"/>
              <a:buChar char="Ø"/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The TCP module "glues" and "split into parts" data for convenience and acceleration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F0B2B935-F998-4A89-83C1-A9AA943A747A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Transmission over </a:t>
            </a:r>
            <a:endParaRPr lang="ru-RU" sz="39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TCP vs UDP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108000" y="1557360"/>
            <a:ext cx="8855640" cy="51105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395103" indent="-394023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When using TCP, the following cases are possible: </a:t>
            </a:r>
            <a:endParaRPr lang="ru-RU" sz="2800" b="0" strike="noStrike" spc="-1">
              <a:latin typeface="Arial"/>
            </a:endParaRPr>
          </a:p>
          <a:p>
            <a:pPr marL="693765" lvl="1" indent="-349965">
              <a:lnSpc>
                <a:spcPct val="100000"/>
              </a:lnSpc>
              <a:buClr>
                <a:srgbClr val="669999"/>
              </a:buClr>
              <a:buSzPct val="70000"/>
              <a:buFont typeface="Wingdings"/>
              <a:buChar char="Ø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calling multiple send and receiving the data with a single recv</a:t>
            </a:r>
            <a:endParaRPr lang="ru-RU" sz="2400" b="0" strike="noStrike" spc="-1">
              <a:latin typeface="Arial"/>
            </a:endParaRPr>
          </a:p>
          <a:p>
            <a:pPr marL="693765" lvl="1" indent="-349965">
              <a:lnSpc>
                <a:spcPct val="100000"/>
              </a:lnSpc>
              <a:buClr>
                <a:srgbClr val="669999"/>
              </a:buClr>
              <a:buSzPct val="70000"/>
              <a:buFont typeface="Wingdings"/>
              <a:buChar char="Ø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calling a single send and receiving all the data by multiple recvs (if the size of the data &gt; MTU)</a:t>
            </a:r>
            <a:endParaRPr lang="ru-RU" sz="2400" b="0" strike="noStrike" spc="-1">
              <a:latin typeface="Arial"/>
            </a:endParaRPr>
          </a:p>
          <a:p>
            <a:pPr marL="395103" indent="-394023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When calling recv, if the size of the "buffer" parameter is less than the amount of received data, then</a:t>
            </a:r>
            <a:endParaRPr lang="ru-RU" sz="2800" b="0" strike="noStrike" spc="-1">
              <a:latin typeface="Arial"/>
            </a:endParaRPr>
          </a:p>
          <a:p>
            <a:pPr marL="693765" lvl="1" indent="-349965">
              <a:lnSpc>
                <a:spcPct val="100000"/>
              </a:lnSpc>
              <a:buClr>
                <a:srgbClr val="669999"/>
              </a:buClr>
              <a:buSzPct val="70000"/>
              <a:buFont typeface="Wingdings"/>
              <a:buChar char="Ø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in the case of TCP, the following recv calls will receive the remaining data (it is convenient to recv by 1 byte)</a:t>
            </a:r>
            <a:endParaRPr lang="ru-RU" sz="2400" b="0" strike="noStrike" spc="-1">
              <a:latin typeface="Arial"/>
            </a:endParaRPr>
          </a:p>
          <a:p>
            <a:pPr marL="693765" lvl="1" indent="-349965">
              <a:lnSpc>
                <a:spcPct val="100000"/>
              </a:lnSpc>
              <a:buClr>
                <a:srgbClr val="669999"/>
              </a:buClr>
              <a:buSzPct val="70000"/>
              <a:buFont typeface="Wingdings"/>
              <a:buChar char="Ø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in the case of UDP – data that doesn't fit in the buffer is deleted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6DCBEECB-243A-46E2-9724-A755E14F0706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DABADA9B-48F4-455B-856B-8F1D428F3D0D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324000" y="115920"/>
            <a:ext cx="727128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en-US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TCP-</a:t>
            </a: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server</a:t>
            </a:r>
            <a:r>
              <a:rPr lang="en-US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 </a:t>
            </a: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on </a:t>
            </a:r>
            <a:r>
              <a:rPr lang="en-US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C</a:t>
            </a: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++</a:t>
            </a:r>
            <a:r>
              <a:rPr lang="en-US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 (winsock2.h)</a:t>
            </a:r>
            <a:endParaRPr lang="ru-RU" sz="35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410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000" b="1" strike="noStrike" spc="-1">
                <a:solidFill>
                  <a:srgbClr val="000000"/>
                </a:solidFill>
                <a:latin typeface="Arial"/>
                <a:ea typeface="DejaVu Sans"/>
              </a:rPr>
              <a:t>Variables:</a:t>
            </a:r>
            <a:endParaRPr lang="ru-RU" sz="3000" b="0" strike="noStrike" spc="-1">
              <a:latin typeface="Arial"/>
            </a:endParaRPr>
          </a:p>
          <a:p>
            <a:pPr marL="360000" lvl="2" algn="l">
              <a:lnSpc>
                <a:spcPct val="15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SOCKET   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ListenSocket</a:t>
            </a: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,  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ClientSocket;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 </a:t>
            </a:r>
            <a:endParaRPr sz="2600" b="0" strike="noStrike" spc="-1">
              <a:latin typeface="Arial"/>
            </a:endParaRPr>
          </a:p>
          <a:p>
            <a:pPr marL="360000" lvl="2" algn="l">
              <a:lnSpc>
                <a:spcPct val="15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sockaddr_in  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ServerAddr;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sz="2600" b="0" strike="noStrike" spc="-1">
              <a:latin typeface="Arial"/>
            </a:endParaRPr>
          </a:p>
          <a:p>
            <a:pPr marL="360000" lvl="2" algn="l">
              <a:lnSpc>
                <a:spcPct val="15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int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err, maxlen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= 512;  </a:t>
            </a:r>
            <a:endParaRPr sz="2600" b="0" strike="noStrike" spc="-1">
              <a:latin typeface="Arial"/>
            </a:endParaRPr>
          </a:p>
          <a:p>
            <a:pPr marL="360000" lvl="2" algn="l">
              <a:lnSpc>
                <a:spcPct val="15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string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recvbuf</a:t>
            </a:r>
            <a:r>
              <a:rPr lang="en-US" sz="26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(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maxlen,’=’); </a:t>
            </a:r>
            <a:r>
              <a:rPr lang="ru-RU" sz="2600" b="0" strike="noStrike" spc="0">
                <a:solidFill>
                  <a:srgbClr val="000000"/>
                </a:solidFill>
                <a:latin typeface="Arial"/>
                <a:ea typeface="Noto Sans CJK SC"/>
              </a:rPr>
              <a:t>   </a:t>
            </a:r>
            <a:endParaRPr lang="ru-RU" sz="2600" b="0" strike="noStrike" spc="-1">
              <a:latin typeface="Arial"/>
            </a:endParaRPr>
          </a:p>
          <a:p>
            <a:pPr marL="341280" indent="-3402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159FD8DF-5D7F-4F73-96DF-879CDDBAF38A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324000" y="1719360"/>
            <a:ext cx="8639640" cy="466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000" b="1" strike="noStrike" spc="-1">
                <a:solidFill>
                  <a:srgbClr val="CC0066"/>
                </a:solidFill>
                <a:latin typeface="Arial"/>
                <a:ea typeface="DejaVu Sans"/>
              </a:rPr>
              <a:t>ListenSocket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= </a:t>
            </a:r>
            <a:br>
              <a:rPr/>
            </a:b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</a:t>
            </a:r>
            <a:r>
              <a:rPr lang="ru-RU" sz="3000" b="1" strike="noStrike" spc="-1">
                <a:solidFill>
                  <a:srgbClr val="CC0066"/>
                </a:solidFill>
                <a:latin typeface="Arial"/>
                <a:ea typeface="DejaVu Sans"/>
              </a:rPr>
              <a:t>socket</a:t>
            </a:r>
            <a:r>
              <a:rPr lang="ru-RU" sz="30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AF_INET, SOCK_STREAM, IPPROTO_TCP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);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ServerAddr.</a:t>
            </a:r>
            <a:r>
              <a:rPr lang="ru-RU" sz="3000" b="1" strike="noStrike" spc="-1">
                <a:solidFill>
                  <a:srgbClr val="CC0066"/>
                </a:solidFill>
                <a:latin typeface="Arial"/>
                <a:ea typeface="DejaVu Sans"/>
              </a:rPr>
              <a:t>sin_family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= AF_INET;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ServerAddr.</a:t>
            </a:r>
            <a:r>
              <a:rPr lang="ru-RU" sz="3000" b="1" strike="noStrike" spc="-1">
                <a:solidFill>
                  <a:srgbClr val="CC0066"/>
                </a:solidFill>
                <a:latin typeface="Arial"/>
                <a:ea typeface="DejaVu Sans"/>
              </a:rPr>
              <a:t>sin_addr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.s_addr =  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inet_addr("127.0.0.1");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ServerAddr.</a:t>
            </a:r>
            <a:r>
              <a:rPr lang="ru-RU" sz="3000" b="1" strike="noStrike" spc="-1">
                <a:solidFill>
                  <a:srgbClr val="CC0066"/>
                </a:solidFill>
                <a:latin typeface="Arial"/>
                <a:ea typeface="DejaVu Sans"/>
              </a:rPr>
              <a:t>sin_port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=htons(12345);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ru-RU" sz="3000" b="1" strike="noStrike" spc="-1">
                <a:solidFill>
                  <a:srgbClr val="CC0066"/>
                </a:solidFill>
                <a:latin typeface="Arial"/>
                <a:ea typeface="DejaVu Sans"/>
              </a:rPr>
              <a:t>bind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(ListenSocket, &amp;ServerAddr, sizeof(ServerAddr));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250920" y="189000"/>
            <a:ext cx="734436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en-US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TCP-</a:t>
            </a: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server</a:t>
            </a:r>
            <a:r>
              <a:rPr lang="en-US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 </a:t>
            </a: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on </a:t>
            </a:r>
            <a:r>
              <a:rPr lang="en-US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C</a:t>
            </a: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++</a:t>
            </a:r>
            <a:r>
              <a:rPr lang="en-US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 (winsock2.h)</a:t>
            </a:r>
            <a:endParaRPr lang="ru-RU" sz="3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F5C45D40-7B81-433B-AD5D-4399F3C0A706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395280" y="1484280"/>
            <a:ext cx="8228520" cy="49680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spcAft>
                <a:spcPts val="1417"/>
              </a:spcAft>
              <a:defRPr/>
            </a:pPr>
            <a:r>
              <a:rPr lang="ru-RU" sz="3000" b="1" strike="noStrike" spc="-1">
                <a:solidFill>
                  <a:srgbClr val="CC0066"/>
                </a:solidFill>
                <a:latin typeface="Arial"/>
                <a:ea typeface="DejaVu Sans"/>
              </a:rPr>
              <a:t>listen</a:t>
            </a:r>
            <a:r>
              <a:rPr lang="ru-RU" sz="30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(ListenSocket, 50);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while (true)   {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lang="ru-RU" sz="2600" b="0" strike="noStrike" spc="-1">
              <a:latin typeface="Arial"/>
            </a:endParaRPr>
          </a:p>
          <a:p>
            <a:pPr marL="180000" lvl="1" algn="l">
              <a:lnSpc>
                <a:spcPct val="100000"/>
              </a:lnSpc>
              <a:spcAft>
                <a:spcPts val="1701"/>
              </a:spcAf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ClientSocket=</a:t>
            </a:r>
            <a:r>
              <a:rPr lang="ru-RU" sz="2600" b="1" strike="noStrike" spc="-1">
                <a:solidFill>
                  <a:srgbClr val="C9211E"/>
                </a:solidFill>
                <a:latin typeface="Arial"/>
                <a:ea typeface="Noto Sans CJK SC"/>
              </a:rPr>
              <a:t>accept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(ListenSocket,NULL,NULL);</a:t>
            </a:r>
            <a:endParaRPr sz="2600" b="0" strike="noStrike" spc="-1">
              <a:latin typeface="Arial"/>
            </a:endParaRPr>
          </a:p>
          <a:p>
            <a:pPr marL="180000" lvl="1" algn="l">
              <a:lnSpc>
                <a:spcPct val="10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while (err &gt; 0)  {</a:t>
            </a:r>
            <a:endParaRPr sz="2600" b="0" strike="noStrike" spc="-1">
              <a:latin typeface="Arial"/>
            </a:endParaRPr>
          </a:p>
          <a:p>
            <a:pPr marL="360000" lvl="2" algn="l">
              <a:lnSpc>
                <a:spcPct val="100000"/>
              </a:lnSpc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err = </a:t>
            </a:r>
            <a:r>
              <a:rPr lang="en-US" sz="27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re</a:t>
            </a:r>
            <a:r>
              <a:rPr lang="ru-RU" sz="27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cv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(ClientSocket, &amp;recvbuf[0], maxlen, 0);</a:t>
            </a:r>
            <a:endParaRPr sz="2100" b="0" strike="noStrike" spc="-1">
              <a:latin typeface="Arial"/>
            </a:endParaRPr>
          </a:p>
          <a:p>
            <a:pPr marL="360000" lvl="2" algn="l">
              <a:lnSpc>
                <a:spcPct val="100000"/>
              </a:lnSpc>
              <a:defRPr/>
            </a:pPr>
            <a:r>
              <a:rPr lang="ru-RU" sz="23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if (err &lt;= 0) break;</a:t>
            </a:r>
            <a:endParaRPr sz="2300" b="0" strike="noStrike" spc="-1">
              <a:latin typeface="Arial"/>
            </a:endParaRPr>
          </a:p>
          <a:p>
            <a:pPr marL="360000" lvl="2" algn="l">
              <a:lnSpc>
                <a:spcPct val="100000"/>
              </a:lnSpc>
              <a:defRPr/>
            </a:pPr>
            <a:r>
              <a:rPr lang="ru-RU" sz="23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string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result = ……</a:t>
            </a:r>
            <a:r>
              <a:rPr lang="ru-RU" sz="23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calculating the result 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……………</a:t>
            </a:r>
            <a:endParaRPr sz="2300" b="0" strike="noStrike" spc="-1">
              <a:latin typeface="Arial"/>
            </a:endParaRPr>
          </a:p>
          <a:p>
            <a:pPr marL="360000" lvl="2" algn="l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send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(ClientSocket, &amp;result[0], result.size(),0);</a:t>
            </a:r>
            <a:endParaRPr sz="2000" b="0" strike="noStrike" spc="-1">
              <a:latin typeface="Arial"/>
            </a:endParaRPr>
          </a:p>
          <a:p>
            <a:pPr marL="180000" lvl="2" algn="l">
              <a:lnSpc>
                <a:spcPct val="100000"/>
              </a:lnSpc>
              <a:defRPr/>
            </a:pPr>
            <a:r>
              <a:rPr lang="ru-RU" sz="23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}</a:t>
            </a:r>
            <a:endParaRPr sz="2300" b="0" strike="noStrike" spc="-1">
              <a:latin typeface="Arial"/>
            </a:endParaRPr>
          </a:p>
          <a:p>
            <a:pPr marL="180000" lvl="1" algn="l">
              <a:lnSpc>
                <a:spcPct val="100000"/>
              </a:lnSpc>
              <a:defRPr/>
            </a:pP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closesocket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(ClientSocket)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;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  }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250920" y="189000"/>
            <a:ext cx="734436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en-US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TCP-</a:t>
            </a: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server</a:t>
            </a:r>
            <a:r>
              <a:rPr lang="en-US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 </a:t>
            </a: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on </a:t>
            </a:r>
            <a:r>
              <a:rPr lang="en-US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C</a:t>
            </a: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++</a:t>
            </a:r>
            <a:r>
              <a:rPr lang="en-US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 (winsock2.h)</a:t>
            </a:r>
            <a:endParaRPr lang="ru-RU" sz="3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8946602C-716C-4E0F-AC5C-526763D81259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50920" y="115920"/>
            <a:ext cx="734436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en-US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TCP</a:t>
            </a:r>
            <a:r>
              <a:rPr lang="ru-RU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-client on </a:t>
            </a:r>
            <a:r>
              <a:rPr lang="en-US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C</a:t>
            </a:r>
            <a:r>
              <a:rPr lang="ru-RU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++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410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000" b="1" strike="noStrike" spc="-1">
                <a:solidFill>
                  <a:srgbClr val="000000"/>
                </a:solidFill>
                <a:latin typeface="Arial"/>
                <a:ea typeface="DejaVu Sans"/>
              </a:rPr>
              <a:t>Variables:</a:t>
            </a:r>
            <a:endParaRPr lang="ru-RU" sz="3000" b="0" strike="noStrike" spc="-1">
              <a:latin typeface="Arial"/>
            </a:endParaRPr>
          </a:p>
          <a:p>
            <a:pPr marL="360000" lvl="1" algn="l">
              <a:lnSpc>
                <a:spcPct val="15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SOCKET   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ClientSocket;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 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5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sockaddr_in  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ServerAddr;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5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int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err, maxlen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= 512;  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5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string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recvbuf</a:t>
            </a: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(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maxlen,’=‘); </a:t>
            </a:r>
            <a:r>
              <a:rPr lang="ru-RU" sz="2600" b="0" strike="noStrike" spc="0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lang="ru-RU" sz="2600" b="0" strike="noStrike" spc="-1">
              <a:latin typeface="Arial"/>
            </a:endParaRPr>
          </a:p>
          <a:p>
            <a:pPr marL="342720" indent="-3402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988DD7D8-3D39-495F-9383-19EF2C2916A8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50920" y="115920"/>
            <a:ext cx="734436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en-US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TCP</a:t>
            </a:r>
            <a:r>
              <a:rPr lang="ru-RU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-client on </a:t>
            </a:r>
            <a:r>
              <a:rPr lang="en-US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C</a:t>
            </a:r>
            <a:r>
              <a:rPr lang="ru-RU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++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410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2800" b="1" strike="noStrike" spc="-1">
                <a:solidFill>
                  <a:srgbClr val="CC0066"/>
                </a:solidFill>
                <a:latin typeface="Arial"/>
                <a:ea typeface="DejaVu Sans"/>
              </a:rPr>
              <a:t>ConnectSocket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=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800" b="1" strike="noStrike" spc="-1">
                <a:solidFill>
                  <a:srgbClr val="CC0066"/>
                </a:solidFill>
                <a:latin typeface="Arial"/>
                <a:ea typeface="DejaVu Sans"/>
              </a:rPr>
              <a:t>        </a:t>
            </a:r>
            <a:r>
              <a:rPr lang="ru-RU" sz="2800" b="1" strike="noStrike" spc="-1">
                <a:solidFill>
                  <a:srgbClr val="CC0066"/>
                </a:solidFill>
                <a:latin typeface="Arial"/>
                <a:ea typeface="DejaVu Sans"/>
              </a:rPr>
              <a:t>socket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AF_INET, SOCK_STREAM, IPPROTO_TCP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);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ServerAddr.</a:t>
            </a:r>
            <a:r>
              <a:rPr lang="ru-RU" sz="2800" b="1" strike="noStrike" spc="-1">
                <a:solidFill>
                  <a:srgbClr val="CC0066"/>
                </a:solidFill>
                <a:latin typeface="Arial"/>
                <a:ea typeface="DejaVu Sans"/>
              </a:rPr>
              <a:t>sin_family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= AF_INET;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ServerAddr.</a:t>
            </a:r>
            <a:r>
              <a:rPr lang="ru-RU" sz="2800" b="1" strike="noStrike" spc="-1">
                <a:solidFill>
                  <a:srgbClr val="CC0066"/>
                </a:solidFill>
                <a:latin typeface="Arial"/>
                <a:ea typeface="DejaVu Sans"/>
              </a:rPr>
              <a:t>sin_addr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.s_addr =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inet_addr("127.0.0.1");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ServerAddr.</a:t>
            </a:r>
            <a:r>
              <a:rPr lang="ru-RU" sz="2800" b="1" strike="noStrike" spc="-1">
                <a:solidFill>
                  <a:srgbClr val="CC0066"/>
                </a:solidFill>
                <a:latin typeface="Arial"/>
                <a:ea typeface="DejaVu Sans"/>
              </a:rPr>
              <a:t>sin_port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=htons(12345);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ru-RU" sz="2800" b="1" strike="noStrike" spc="-1">
                <a:solidFill>
                  <a:srgbClr val="CC0066"/>
                </a:solidFill>
                <a:latin typeface="Arial"/>
                <a:ea typeface="DejaVu Sans"/>
              </a:rPr>
              <a:t>connect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(ConnectSocket, 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(sockaddr *)&amp;ServerAddr, sizeof(ServerAddr));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E877012E-BF12-43B7-BC51-EBB25755070B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50920" y="115920"/>
            <a:ext cx="734436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en-US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TCP</a:t>
            </a:r>
            <a:r>
              <a:rPr lang="ru-RU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-client on </a:t>
            </a:r>
            <a:r>
              <a:rPr lang="en-US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C</a:t>
            </a:r>
            <a:r>
              <a:rPr lang="ru-RU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++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804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50000"/>
              </a:lnSpc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for (int i = 0; i &lt; 1000; i++)  {</a:t>
            </a:r>
            <a:endParaRPr lang="ru-RU" sz="3000" b="0" strike="noStrike" spc="-1">
              <a:latin typeface="Arial"/>
            </a:endParaRPr>
          </a:p>
          <a:p>
            <a:pPr marL="360000" lvl="1" algn="l">
              <a:lnSpc>
                <a:spcPct val="15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string query = "CALC ………..\n";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50000"/>
              </a:lnSpc>
              <a:defRPr/>
            </a:pP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send</a:t>
            </a:r>
            <a:r>
              <a:rPr lang="en-US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 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(ConnectSocket,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&amp;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query[0], query.size(),0);</a:t>
            </a:r>
            <a:endParaRPr sz="20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err =</a:t>
            </a:r>
            <a:r>
              <a:rPr lang="en-US" sz="24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 </a:t>
            </a:r>
            <a:r>
              <a:rPr lang="ru-RU" sz="24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recv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(ConnectSocket,&amp;recvbuf[0],maxlen,0);</a:t>
            </a:r>
            <a:endParaRPr sz="24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if (err &lt;= 0) break;</a:t>
            </a:r>
            <a:endParaRPr sz="24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cout &lt;&lt; 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recvbuf.substr(0,err);</a:t>
            </a:r>
            <a:endParaRPr sz="2800" b="0" strike="noStrike" spc="-1">
              <a:latin typeface="Arial"/>
            </a:endParaRPr>
          </a:p>
          <a:p>
            <a:pPr lvl="1">
              <a:lnSpc>
                <a:spcPct val="100000"/>
              </a:lnSpc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}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3000" b="1" strike="noStrike" spc="-1">
                <a:solidFill>
                  <a:srgbClr val="CC0066"/>
                </a:solidFill>
                <a:latin typeface="Arial"/>
                <a:ea typeface="DejaVu Sans"/>
              </a:rPr>
              <a:t>closesocket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(ConnectSocket);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78E6812B-89A4-466B-AFD2-860D61AB3CB0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Educational Goal 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410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7131" indent="-416051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Implement a remote computing service: </a:t>
            </a:r>
            <a:endParaRPr lang="ru-RU" sz="3000" b="0" strike="noStrike" spc="-1">
              <a:latin typeface="Arial"/>
            </a:endParaRPr>
          </a:p>
          <a:p>
            <a:pPr marL="690480" indent="-3466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lang="ru-RU" sz="2600" b="0" strike="noStrike" spc="-1">
              <a:latin typeface="Arial"/>
            </a:endParaRPr>
          </a:p>
          <a:p>
            <a:pPr marL="715794" lvl="1" indent="-371994">
              <a:lnSpc>
                <a:spcPct val="100000"/>
              </a:lnSpc>
              <a:buClr>
                <a:srgbClr val="669999"/>
              </a:buClr>
              <a:buSzPct val="70000"/>
              <a:buFont typeface="Wingdings"/>
              <a:buChar char="Ø"/>
              <a:tabLst>
                <a:tab pos="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Clients ask the server to evaluate an expression (initially containing only one arithmetic operation +, -, *, / ) </a:t>
            </a:r>
            <a:endParaRPr lang="ru-RU" sz="2600" b="0" strike="noStrike" spc="-1">
              <a:latin typeface="Arial"/>
            </a:endParaRPr>
          </a:p>
          <a:p>
            <a:pPr marL="690480" indent="-34668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lang="ru-RU" sz="2600" b="0" strike="noStrike" spc="-1">
              <a:latin typeface="Arial"/>
            </a:endParaRPr>
          </a:p>
          <a:p>
            <a:pPr marL="715794" lvl="1" indent="-371994">
              <a:lnSpc>
                <a:spcPct val="100000"/>
              </a:lnSpc>
              <a:buClr>
                <a:srgbClr val="669999"/>
              </a:buClr>
              <a:buSzPct val="70000"/>
              <a:buFont typeface="Wingdings"/>
              <a:buChar char="Ø"/>
              <a:tabLst>
                <a:tab pos="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Server returns the result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4E9FBA90-3992-4F8B-86E2-2CA2E3BC0158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Unreliable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UDP - 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server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877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000" b="1" strike="noStrike" spc="-1">
                <a:solidFill>
                  <a:srgbClr val="000000"/>
                </a:solidFill>
                <a:latin typeface="Arial"/>
                <a:ea typeface="DejaVu Sans"/>
              </a:rPr>
              <a:t>Variables:</a:t>
            </a:r>
            <a:endParaRPr lang="ru-RU" sz="3000" b="0" strike="noStrike" spc="-1">
              <a:latin typeface="Arial"/>
            </a:endParaRPr>
          </a:p>
          <a:p>
            <a:pPr marL="360000" lvl="1" algn="l">
              <a:lnSpc>
                <a:spcPct val="15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SOCKET   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SendRecvSocket;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 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5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sockaddr_in  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ServerAddr, ClientAddr;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5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int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err, maxlen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= 512,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5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	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ClientAddrSize=sizeof(ClientAddr);  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5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string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recvbuf</a:t>
            </a: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(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maxlen,’=‘);  </a:t>
            </a:r>
            <a:endParaRPr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8B067A07-40AE-49B9-B53A-B191A524373A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Unreliable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UDP - 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server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250920" y="1557360"/>
            <a:ext cx="8784000" cy="4572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50000"/>
              </a:lnSpc>
              <a:spcBef>
                <a:spcPts val="1134"/>
              </a:spcBef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SendRecvSocket =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CC0066"/>
                </a:solidFill>
                <a:latin typeface="Arial"/>
                <a:ea typeface="DejaVu Sans"/>
              </a:rPr>
              <a:t>socket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AF_INET,</a:t>
            </a:r>
            <a:r>
              <a:rPr lang="ru-RU" sz="1800" b="1" strike="noStrike" spc="-1">
                <a:solidFill>
                  <a:srgbClr val="4A8F2B"/>
                </a:solidFill>
                <a:latin typeface="Arial"/>
                <a:ea typeface="DejaVu Sans"/>
              </a:rPr>
              <a:t>SOCK_DGRAM,IPPROTO_UDP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);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1134"/>
              </a:spcBef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ServerAddr.</a:t>
            </a:r>
            <a:r>
              <a:rPr lang="ru-RU" sz="2400" b="1" strike="noStrike" spc="-1">
                <a:solidFill>
                  <a:srgbClr val="CC0066"/>
                </a:solidFill>
                <a:latin typeface="Arial"/>
                <a:ea typeface="DejaVu Sans"/>
              </a:rPr>
              <a:t>sin_family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= AF_INET;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1134"/>
              </a:spcBef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ServerAddr.</a:t>
            </a:r>
            <a:r>
              <a:rPr lang="ru-RU" sz="2400" b="1" strike="noStrike" spc="-1">
                <a:solidFill>
                  <a:srgbClr val="CC0066"/>
                </a:solidFill>
                <a:latin typeface="Arial"/>
                <a:ea typeface="DejaVu Sans"/>
              </a:rPr>
              <a:t>sin_addr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.s_addr = inet_addr("127.0.0.1");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1134"/>
              </a:spcBef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ServerAddr.</a:t>
            </a:r>
            <a:r>
              <a:rPr lang="ru-RU" sz="2400" b="1" strike="noStrike" spc="-1">
                <a:solidFill>
                  <a:srgbClr val="CC0066"/>
                </a:solidFill>
                <a:latin typeface="Arial"/>
                <a:ea typeface="DejaVu Sans"/>
              </a:rPr>
              <a:t>sin_port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=htons(12345);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1134"/>
              </a:spcBef>
              <a:defRPr/>
            </a:pPr>
            <a:r>
              <a:rPr lang="ru-RU" sz="2800" b="1" strike="noStrike" spc="-1">
                <a:solidFill>
                  <a:srgbClr val="CC0066"/>
                </a:solidFill>
                <a:latin typeface="Arial"/>
                <a:ea typeface="DejaVu Sans"/>
              </a:rPr>
              <a:t>bind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SendRecvSocket, ServerAddr, sizeof(ServerAddr)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);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1134"/>
              </a:spcBef>
              <a:defRPr/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//</a:t>
            </a:r>
            <a:r>
              <a:rPr lang="en-US" sz="2800" b="1" strike="noStrike" spc="-1">
                <a:solidFill>
                  <a:srgbClr val="CC0066"/>
                </a:solidFill>
                <a:latin typeface="Arial"/>
                <a:ea typeface="DejaVu Sans"/>
              </a:rPr>
              <a:t> no listen</a:t>
            </a: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!!!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D10EB42E-CE13-47FF-80C9-EF8450766FD7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Unreliable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UDP - 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server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877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spcBef>
                <a:spcPts val="1134"/>
              </a:spcBef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while (true)  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{ </a:t>
            </a:r>
            <a:endParaRPr lang="ru-RU" sz="22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spcBef>
                <a:spcPts val="1134"/>
              </a:spcBef>
              <a:defRPr/>
            </a:pP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// no accept 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!!!</a:t>
            </a:r>
            <a:endParaRPr sz="22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spcBef>
                <a:spcPts val="1134"/>
              </a:spcBef>
              <a:defRPr/>
            </a:pP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err = </a:t>
            </a:r>
            <a:r>
              <a:rPr lang="en-US" sz="2600" b="1" u="sng" strike="noStrike" spc="-1">
                <a:solidFill>
                  <a:srgbClr val="CC0066"/>
                </a:solidFill>
                <a:latin typeface="Arial"/>
                <a:ea typeface="Noto Sans CJK SC"/>
              </a:rPr>
              <a:t>re</a:t>
            </a:r>
            <a:r>
              <a:rPr lang="ru-RU" sz="2600" b="1" u="sng" strike="noStrike" spc="-1">
                <a:solidFill>
                  <a:srgbClr val="CC0066"/>
                </a:solidFill>
                <a:latin typeface="Arial"/>
                <a:ea typeface="Noto Sans CJK SC"/>
              </a:rPr>
              <a:t>cv</a:t>
            </a:r>
            <a:r>
              <a:rPr lang="en-US" sz="2600" b="1" u="sng" strike="noStrike" spc="-1">
                <a:solidFill>
                  <a:srgbClr val="CC0066"/>
                </a:solidFill>
                <a:latin typeface="Arial"/>
                <a:ea typeface="Noto Sans CJK SC"/>
              </a:rPr>
              <a:t>from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(SendRecvSocket,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recvbuf,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maxlen,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0,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	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(sockaddr *)&amp;ClientAddr,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&amp;ClientAddrSize)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;</a:t>
            </a:r>
            <a:endParaRPr sz="22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spcBef>
                <a:spcPts val="1134"/>
              </a:spcBef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if (err &lt;= 0) continue;</a:t>
            </a:r>
            <a:endParaRPr sz="22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spcBef>
                <a:spcPts val="1134"/>
              </a:spcBef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cout &lt;&lt; recvbuf.substr(0,err) &lt;&lt; “\n”;</a:t>
            </a:r>
            <a:endParaRPr sz="22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spcBef>
                <a:spcPts val="1134"/>
              </a:spcBef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string result = …………………………………….</a:t>
            </a:r>
            <a:endParaRPr sz="22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spcBef>
                <a:spcPts val="1134"/>
              </a:spcBef>
              <a:defRPr/>
            </a:pPr>
            <a:r>
              <a:rPr lang="ru-RU" sz="22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send</a:t>
            </a:r>
            <a:r>
              <a:rPr lang="en-US" sz="22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to 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(SendRecvSocket,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&amp;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result[0],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result.size(),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0,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(sockaddr *)&amp;ClientAddr,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sizeof(ClientAddr));</a:t>
            </a:r>
            <a:endParaRPr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E5BFF262-007F-4E73-9CEB-75046B571FEF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Unreliable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UDP - 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client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410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30000"/>
              </a:lnSpc>
              <a:defRPr/>
            </a:pPr>
            <a:r>
              <a:rPr lang="ru-RU" sz="3000" b="1" strike="noStrike" spc="-1">
                <a:solidFill>
                  <a:srgbClr val="CC0066"/>
                </a:solidFill>
                <a:latin typeface="Arial"/>
                <a:ea typeface="DejaVu Sans"/>
              </a:rPr>
              <a:t>Variables</a:t>
            </a:r>
            <a:r>
              <a:rPr lang="ru-RU" sz="3000" b="1" strike="noStrike" spc="-1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ru-RU" sz="3000" b="0" strike="noStrike" spc="-1">
              <a:latin typeface="Arial"/>
            </a:endParaRPr>
          </a:p>
          <a:p>
            <a:pPr marL="360000" lvl="1" algn="l">
              <a:lnSpc>
                <a:spcPct val="13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SOCKET   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SendRecvSocket</a:t>
            </a: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;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 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3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sockaddr_in  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ServerAddr</a:t>
            </a: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;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3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int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err, maxlen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= 512;  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50000"/>
              </a:lnSpc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string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recvbuf</a:t>
            </a: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(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maxlen,’=‘);  </a:t>
            </a:r>
            <a:endParaRPr sz="2600" b="0" strike="noStrike" spc="-1">
              <a:latin typeface="Arial"/>
            </a:endParaRPr>
          </a:p>
          <a:p>
            <a:pPr marL="342720" indent="-3402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CC4D04AE-506D-49EF-8209-91005C633C3F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Unreliable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UDP - 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client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410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spcBef>
                <a:spcPts val="1134"/>
              </a:spcBef>
              <a:defRPr/>
            </a:pPr>
            <a:r>
              <a:rPr lang="ru-RU" sz="3000" b="1" strike="noStrike" spc="-1">
                <a:solidFill>
                  <a:srgbClr val="CC0066"/>
                </a:solidFill>
                <a:latin typeface="Arial"/>
                <a:ea typeface="DejaVu Sans"/>
              </a:rPr>
              <a:t>SendRecvSocket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= </a:t>
            </a:r>
            <a:r>
              <a:rPr lang="ru-RU" sz="3000" b="1" strike="noStrike" spc="-1">
                <a:solidFill>
                  <a:srgbClr val="CC0066"/>
                </a:solidFill>
                <a:latin typeface="Arial"/>
                <a:ea typeface="DejaVu Sans"/>
              </a:rPr>
              <a:t>socket</a:t>
            </a:r>
            <a:r>
              <a:rPr lang="ru-RU" sz="30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(AF_INET,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SOCK_DGRAM, IPPROTO_UDP);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134"/>
              </a:spcBef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ServerAddr.</a:t>
            </a:r>
            <a:r>
              <a:rPr lang="ru-RU" sz="3000" b="1" strike="noStrike" spc="-1">
                <a:solidFill>
                  <a:srgbClr val="CC0066"/>
                </a:solidFill>
                <a:latin typeface="Arial"/>
                <a:ea typeface="DejaVu Sans"/>
              </a:rPr>
              <a:t>sin_family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= AF_INET;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134"/>
              </a:spcBef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ServerAddr.</a:t>
            </a:r>
            <a:r>
              <a:rPr lang="ru-RU" sz="3000" b="1" strike="noStrike" spc="-1">
                <a:solidFill>
                  <a:srgbClr val="CC0066"/>
                </a:solidFill>
                <a:latin typeface="Arial"/>
                <a:ea typeface="DejaVu Sans"/>
              </a:rPr>
              <a:t>sin_addr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.s_addr =  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134"/>
              </a:spcBef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inet_addr("127.0.0.1");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134"/>
              </a:spcBef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ServerAddr.</a:t>
            </a:r>
            <a:r>
              <a:rPr lang="ru-RU" sz="3000" b="1" strike="noStrike" spc="-1">
                <a:solidFill>
                  <a:srgbClr val="CC0066"/>
                </a:solidFill>
                <a:latin typeface="Arial"/>
                <a:ea typeface="DejaVu Sans"/>
              </a:rPr>
              <a:t>sin_port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=htons(12345);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F12045B4-C6CB-4C35-B579-CEDA115547FF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Unreliable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UDP - 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client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410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for (int i = 0; i &lt; 1000; i++)  {</a:t>
            </a:r>
            <a:endParaRPr lang="ru-RU" sz="30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spcBef>
                <a:spcPts val="567"/>
              </a:spcBef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string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query="CALC …………..\n";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spcBef>
                <a:spcPts val="567"/>
              </a:spcBef>
              <a:defRPr/>
            </a:pP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sendto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(SendRecvSocket,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&amp;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query[0], </a:t>
            </a:r>
            <a:br>
              <a:rPr/>
            </a:b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    query.size(), 0, (sockaddr *)&amp;ServerAddr, </a:t>
            </a:r>
            <a:br>
              <a:rPr/>
            </a:b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    sizeof(ServerAddr));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spcBef>
                <a:spcPts val="567"/>
              </a:spcBef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err =</a:t>
            </a:r>
            <a:r>
              <a:rPr lang="en-US" sz="2600" b="0" strike="noStrike" spc="-1">
                <a:solidFill>
                  <a:srgbClr val="CC0066"/>
                </a:solidFill>
                <a:latin typeface="Arial"/>
                <a:ea typeface="Noto Sans CJK SC"/>
              </a:rPr>
              <a:t> </a:t>
            </a:r>
            <a:r>
              <a:rPr lang="ru-RU" sz="26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recvfrom</a:t>
            </a:r>
            <a:r>
              <a:rPr lang="ru-RU" sz="2600" b="0" strike="noStrike" spc="-1">
                <a:solidFill>
                  <a:srgbClr val="CC0066"/>
                </a:solidFill>
                <a:latin typeface="Arial"/>
                <a:ea typeface="Noto Sans CJK SC"/>
              </a:rPr>
              <a:t> </a:t>
            </a:r>
            <a:br>
              <a:rPr/>
            </a:br>
            <a:r>
              <a:rPr lang="ru-RU" sz="2600" b="0" strike="noStrike" spc="-1">
                <a:solidFill>
                  <a:srgbClr val="CC0066"/>
                </a:solidFill>
                <a:latin typeface="Arial"/>
                <a:ea typeface="Noto Sans CJK SC"/>
              </a:rPr>
              <a:t>     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(SendRecvSocket,&amp;recvbuf[0],maxlen,0,0,0);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spcBef>
                <a:spcPts val="567"/>
              </a:spcBef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if (err &gt; 0) cout &lt;&lt; recvbuf.substr(0,err);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spcBef>
                <a:spcPts val="567"/>
              </a:spcBef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}</a:t>
            </a:r>
            <a:endParaRPr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defRPr/>
            </a:pPr>
            <a:r>
              <a:rPr lang="ru-RU" sz="3000" b="1" strike="noStrike" spc="-1">
                <a:solidFill>
                  <a:srgbClr val="CC0066"/>
                </a:solidFill>
                <a:latin typeface="Arial"/>
                <a:ea typeface="DejaVu Sans"/>
              </a:rPr>
              <a:t>closesocket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(SendRecvSocket);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C9EAD38E-2994-46F8-B0D7-F1234D941302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Questions for self-control</a:t>
            </a:r>
            <a:endParaRPr lang="ru-RU" sz="35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179280" y="1719360"/>
            <a:ext cx="8784360" cy="48042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7131" indent="-416051">
              <a:lnSpc>
                <a:spcPct val="100000"/>
              </a:lnSpc>
              <a:spcAft>
                <a:spcPts val="1417"/>
              </a:spcAft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Why the client doesn't call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bind,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doesn't it need a port number?</a:t>
            </a:r>
            <a:endParaRPr lang="ru-RU" sz="3000" b="0" strike="noStrike" spc="-1">
              <a:latin typeface="Arial"/>
            </a:endParaRPr>
          </a:p>
          <a:p>
            <a:pPr marL="417131" indent="-416051">
              <a:lnSpc>
                <a:spcPct val="100000"/>
              </a:lnSpc>
              <a:spcAft>
                <a:spcPts val="1417"/>
              </a:spcAft>
              <a:buClr>
                <a:srgbClr val="330066"/>
              </a:buClr>
              <a:buSzPct val="70000"/>
              <a:buFont typeface="Wingdings"/>
              <a:buChar char="v"/>
              <a:tabLst>
                <a:tab pos="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Does the server wait for clients to connect in the function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listen?</a:t>
            </a:r>
            <a:endParaRPr lang="ru-RU" sz="3000" b="0" strike="noStrike" spc="-1">
              <a:latin typeface="Arial"/>
            </a:endParaRPr>
          </a:p>
          <a:p>
            <a:pPr marL="417131" indent="-416051">
              <a:lnSpc>
                <a:spcPct val="100000"/>
              </a:lnSpc>
              <a:spcAft>
                <a:spcPts val="1417"/>
              </a:spcAft>
              <a:buClr>
                <a:srgbClr val="330066"/>
              </a:buClr>
              <a:buSzPct val="70000"/>
              <a:buFont typeface="Wingdings"/>
              <a:buChar char="v"/>
              <a:tabLst>
                <a:tab pos="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If we make a server that communicates with multiple clients at the same time, how do we check which client the function received data from?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398EE1A1-3EFC-4F79-A565-1863B2DD9512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Questions for self-monitoring</a:t>
            </a:r>
            <a:endParaRPr lang="ru-RU" sz="35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66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7131" indent="-416051">
              <a:lnSpc>
                <a:spcPct val="100000"/>
              </a:lnSpc>
              <a:spcAft>
                <a:spcPts val="2239"/>
              </a:spcAft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UDP-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client does not call the function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connect,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where, then, is it assigned a port number?</a:t>
            </a:r>
            <a:endParaRPr lang="ru-RU" sz="3000" b="0" strike="noStrike" spc="-1">
              <a:latin typeface="Arial"/>
            </a:endParaRPr>
          </a:p>
          <a:p>
            <a:pPr marL="417131" indent="-416051">
              <a:lnSpc>
                <a:spcPct val="100000"/>
              </a:lnSpc>
              <a:spcAft>
                <a:spcPts val="2239"/>
              </a:spcAft>
              <a:buClr>
                <a:srgbClr val="330066"/>
              </a:buClr>
              <a:buSzPct val="70000"/>
              <a:buFont typeface="Wingdings"/>
              <a:buChar char="v"/>
              <a:tabLst>
                <a:tab pos="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On which function is the server waiting for the client's request?</a:t>
            </a:r>
            <a:endParaRPr lang="ru-RU" sz="3000" b="0" strike="noStrike" spc="-1">
              <a:latin typeface="Arial"/>
            </a:endParaRPr>
          </a:p>
          <a:p>
            <a:pPr marL="417131" indent="-416051">
              <a:lnSpc>
                <a:spcPct val="100000"/>
              </a:lnSpc>
              <a:spcAft>
                <a:spcPts val="2239"/>
              </a:spcAft>
              <a:buClr>
                <a:srgbClr val="330066"/>
              </a:buClr>
              <a:buSzPct val="70000"/>
              <a:buFont typeface="Wingdings"/>
              <a:buChar char="v"/>
              <a:tabLst>
                <a:tab pos="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What happens if the receive buffer size is too small?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Software Upgrade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8520" cy="4410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6051" indent="-416051">
              <a:lnSpc>
                <a:spcPct val="100000"/>
              </a:lnSpc>
              <a:spcBef>
                <a:spcPts val="1417"/>
              </a:spcBef>
              <a:buFont typeface="Wingdings"/>
              <a:buChar char="v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What happens if the messages are large (long arithmetic)?</a:t>
            </a:r>
            <a:endParaRPr lang="ru-RU" sz="3000" b="0" strike="noStrike" spc="-1">
              <a:latin typeface="Arial"/>
            </a:endParaRPr>
          </a:p>
          <a:p>
            <a:pPr marL="416051" indent="-416051">
              <a:lnSpc>
                <a:spcPct val="100000"/>
              </a:lnSpc>
              <a:spcBef>
                <a:spcPts val="1417"/>
              </a:spcBef>
              <a:buFont typeface="Wingdings"/>
              <a:buChar char="v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How do I change the programs so that the client can send pipelined requests?</a:t>
            </a:r>
            <a:endParaRPr lang="ru-RU" sz="3000" b="0" strike="noStrike" spc="-1">
              <a:latin typeface="Arial"/>
            </a:endParaRPr>
          </a:p>
          <a:p>
            <a:pPr marL="416051" indent="-416051">
              <a:lnSpc>
                <a:spcPct val="100000"/>
              </a:lnSpc>
              <a:spcBef>
                <a:spcPts val="1417"/>
              </a:spcBef>
              <a:buFont typeface="Wingdings"/>
              <a:buChar char="v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What if many clients connect at the same time? </a:t>
            </a:r>
            <a:endParaRPr lang="ru-RU" sz="3000" b="0" strike="noStrike" spc="-1">
              <a:latin typeface="Arial"/>
            </a:endParaRPr>
          </a:p>
          <a:p>
            <a:pPr marL="416051" indent="-416051">
              <a:lnSpc>
                <a:spcPct val="100000"/>
              </a:lnSpc>
              <a:spcBef>
                <a:spcPts val="1417"/>
              </a:spcBef>
              <a:buFont typeface="Wingdings"/>
              <a:buChar char="v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What if some packet gets lost?</a:t>
            </a:r>
            <a:endParaRPr lang="ru-RU" sz="3000" b="0" strike="noStrike" spc="-1">
              <a:latin typeface="Arial"/>
            </a:endParaRPr>
          </a:p>
          <a:p>
            <a:pPr marL="342720" indent="-340200"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401269B1-065A-428E-8638-ECC9F33BBB08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en-US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TCP-</a:t>
            </a:r>
            <a:r>
              <a:rPr lang="ru-RU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server </a:t>
            </a:r>
            <a:r>
              <a:rPr lang="en-US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2.0 </a:t>
            </a:r>
            <a:r>
              <a:rPr lang="ru-RU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on </a:t>
            </a:r>
            <a:r>
              <a:rPr lang="en-US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C</a:t>
            </a:r>
            <a:r>
              <a:rPr lang="ru-RU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++</a:t>
            </a:r>
            <a:endParaRPr lang="ru-RU" sz="4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4000" b="1" strike="noStrike" spc="-1">
                <a:solidFill>
                  <a:srgbClr val="330066"/>
                </a:solidFill>
                <a:latin typeface="Arial"/>
                <a:ea typeface="DejaVu Sans"/>
              </a:rPr>
              <a:t>(long arithmetic)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214200" y="1500120"/>
            <a:ext cx="8785800" cy="535680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000" b="0" strike="noStrike" spc="-1">
                <a:solidFill>
                  <a:srgbClr val="FF0000"/>
                </a:solidFill>
                <a:latin typeface="Arial"/>
                <a:ea typeface="DejaVu Sans"/>
              </a:rPr>
              <a:t>Receiving a single request from a client is done by several recvs: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string recv_string;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char lastSymb = 0;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while (lastSymb != 10) //10 = \n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{</a:t>
            </a:r>
            <a:endParaRPr lang="ru-RU" sz="30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err = </a:t>
            </a:r>
            <a:r>
              <a:rPr lang="ru-RU" sz="24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recv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(ClientSocket, &amp;recvbuf[0], maxlen, 0);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lastSymb = recvbuf[err-1];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recv_string += recvbuf.substr(0,err);   </a:t>
            </a:r>
            <a:r>
              <a:rPr lang="en-US" sz="2600" b="0" strike="noStrike" spc="0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18F41AC4-5158-49EC-8A49-35EC57854227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1D553FB5-3F09-4E9F-AB94-E1F1883C1A67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Design of the </a:t>
            </a:r>
            <a:endParaRPr lang="ru-RU" sz="35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Calculation Protocol </a:t>
            </a:r>
            <a:r>
              <a:rPr lang="en-US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1</a:t>
            </a: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.</a:t>
            </a:r>
            <a:r>
              <a:rPr lang="en-US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0</a:t>
            </a:r>
            <a:endParaRPr lang="ru-RU" sz="35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410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7131" indent="-416051">
              <a:lnSpc>
                <a:spcPct val="90000"/>
              </a:lnSpc>
              <a:spcAft>
                <a:spcPts val="567"/>
              </a:spcAft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Client request (12*6): </a:t>
            </a:r>
            <a:endParaRPr lang="ru-RU" sz="3000" b="0" strike="noStrike" spc="-1">
              <a:latin typeface="Arial"/>
            </a:endParaRPr>
          </a:p>
          <a:p>
            <a:pPr marL="719034" indent="-371994">
              <a:lnSpc>
                <a:spcPct val="90000"/>
              </a:lnSpc>
              <a:spcAft>
                <a:spcPts val="567"/>
              </a:spcAft>
              <a:buFont typeface="Arial"/>
              <a:buChar char="•"/>
              <a:tabLst>
                <a:tab pos="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CALC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*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12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6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\n</a:t>
            </a:r>
            <a:endParaRPr lang="ru-RU" sz="2600" b="0" strike="noStrike" spc="-1">
              <a:latin typeface="Arial"/>
            </a:endParaRPr>
          </a:p>
          <a:p>
            <a:pPr marL="417131" indent="-416051">
              <a:lnSpc>
                <a:spcPct val="90000"/>
              </a:lnSpc>
              <a:spcAft>
                <a:spcPts val="567"/>
              </a:spcAft>
              <a:buClr>
                <a:srgbClr val="330066"/>
              </a:buClr>
              <a:buSzPct val="70000"/>
              <a:buFont typeface="Wingdings"/>
              <a:buChar char="v"/>
              <a:tabLst>
                <a:tab pos="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Server responses: </a:t>
            </a:r>
            <a:endParaRPr lang="ru-RU" sz="3000" b="0" strike="noStrike" spc="-1">
              <a:latin typeface="Arial"/>
            </a:endParaRPr>
          </a:p>
          <a:p>
            <a:pPr marL="772044" lvl="7" indent="-371994">
              <a:lnSpc>
                <a:spcPct val="90000"/>
              </a:lnSpc>
              <a:spcAft>
                <a:spcPts val="567"/>
              </a:spcAft>
              <a:buFont typeface="Arial"/>
              <a:buChar char="•"/>
              <a:tabLst>
                <a:tab pos="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OK 72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\n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(if everything is fine)</a:t>
            </a:r>
            <a:endParaRPr lang="ru-RU" sz="2600" b="0" strike="noStrike" spc="-1">
              <a:latin typeface="Arial"/>
            </a:endParaRPr>
          </a:p>
          <a:p>
            <a:pPr marL="772044" lvl="7" indent="-371994">
              <a:lnSpc>
                <a:spcPct val="90000"/>
              </a:lnSpc>
              <a:spcAft>
                <a:spcPts val="567"/>
              </a:spcAft>
              <a:buFont typeface="Arial"/>
              <a:buChar char="•"/>
              <a:tabLst>
                <a:tab pos="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ERR \n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(if the request is incorrect)</a:t>
            </a:r>
            <a:endParaRPr lang="ru-RU" sz="2200" b="0" strike="noStrike" spc="-1">
              <a:latin typeface="Arial"/>
            </a:endParaRPr>
          </a:p>
          <a:p>
            <a:pPr marL="691920" indent="-344880">
              <a:lnSpc>
                <a:spcPct val="90000"/>
              </a:lnSpc>
              <a:spcAft>
                <a:spcPts val="567"/>
              </a:spcAft>
              <a:tabLst>
                <a:tab pos="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\n –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needed to find out where the end of the message is</a:t>
            </a:r>
            <a:endParaRPr lang="ru-RU" sz="2600" b="0" strike="noStrike" spc="-1">
              <a:latin typeface="Arial"/>
            </a:endParaRPr>
          </a:p>
          <a:p>
            <a:pPr marL="691920" indent="-344880">
              <a:lnSpc>
                <a:spcPct val="90000"/>
              </a:lnSpc>
              <a:spcAft>
                <a:spcPts val="567"/>
              </a:spcAft>
              <a:tabLst>
                <a:tab pos="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Allow piplining or Stop and Wait Protocol?</a:t>
            </a:r>
            <a:endParaRPr lang="ru-RU" sz="2600" b="0" strike="noStrike" spc="-1">
              <a:latin typeface="Arial"/>
            </a:endParaRPr>
          </a:p>
          <a:p>
            <a:pPr marL="691920" indent="-344880">
              <a:lnSpc>
                <a:spcPct val="90000"/>
              </a:lnSpc>
              <a:spcAft>
                <a:spcPts val="567"/>
              </a:spcAft>
              <a:tabLst>
                <a:tab pos="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What to choose: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TCP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or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UDP ?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en-US" sz="3600" b="1" strike="noStrike" spc="-1">
                <a:solidFill>
                  <a:srgbClr val="330066"/>
                </a:solidFill>
                <a:latin typeface="Arial"/>
                <a:ea typeface="DejaVu Sans"/>
              </a:rPr>
              <a:t>TCP</a:t>
            </a:r>
            <a:r>
              <a:rPr lang="ru-RU" sz="3600" b="1" strike="noStrike" spc="-1">
                <a:solidFill>
                  <a:srgbClr val="330066"/>
                </a:solidFill>
                <a:latin typeface="Arial"/>
                <a:ea typeface="DejaVu Sans"/>
              </a:rPr>
              <a:t>-client</a:t>
            </a:r>
            <a:r>
              <a:rPr lang="en-US" sz="3600" b="1" strike="noStrike" spc="-1">
                <a:solidFill>
                  <a:srgbClr val="330066"/>
                </a:solidFill>
                <a:latin typeface="Arial"/>
                <a:ea typeface="DejaVu Sans"/>
              </a:rPr>
              <a:t> 2.0</a:t>
            </a:r>
            <a:r>
              <a:rPr lang="ru-RU" sz="3600" b="1" strike="noStrike" spc="-1">
                <a:solidFill>
                  <a:srgbClr val="330066"/>
                </a:solidFill>
                <a:latin typeface="Arial"/>
                <a:ea typeface="DejaVu Sans"/>
              </a:rPr>
              <a:t> on </a:t>
            </a:r>
            <a:r>
              <a:rPr lang="en-US" sz="3600" b="1" strike="noStrike" spc="-1">
                <a:solidFill>
                  <a:srgbClr val="330066"/>
                </a:solidFill>
                <a:latin typeface="Arial"/>
                <a:ea typeface="DejaVu Sans"/>
              </a:rPr>
              <a:t>C</a:t>
            </a:r>
            <a:r>
              <a:rPr lang="ru-RU" sz="3600" b="1" strike="noStrike" spc="-1">
                <a:solidFill>
                  <a:srgbClr val="330066"/>
                </a:solidFill>
                <a:latin typeface="Arial"/>
                <a:ea typeface="DejaVu Sans"/>
              </a:rPr>
              <a:t>++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3600" b="1" strike="noStrike" spc="-1">
                <a:solidFill>
                  <a:srgbClr val="330066"/>
                </a:solidFill>
                <a:latin typeface="Arial"/>
                <a:ea typeface="DejaVu Sans"/>
              </a:rPr>
              <a:t>(long arithmetic)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484280"/>
            <a:ext cx="8228520" cy="52567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000" b="0" strike="noStrike" spc="-1">
                <a:solidFill>
                  <a:srgbClr val="FF0000"/>
                </a:solidFill>
                <a:latin typeface="Arial"/>
                <a:ea typeface="DejaVu Sans"/>
              </a:rPr>
              <a:t>Receiving the server response is done by several recvs: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string recv_string;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char lastSymb = 0;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while (lastSymb != 10) //10 = \n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{</a:t>
            </a:r>
            <a:endParaRPr lang="ru-RU" sz="30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err = </a:t>
            </a:r>
            <a:r>
              <a:rPr lang="ru-RU" sz="2400" b="1" strike="noStrike" spc="-1">
                <a:solidFill>
                  <a:srgbClr val="CC0066"/>
                </a:solidFill>
                <a:latin typeface="Arial"/>
                <a:ea typeface="Noto Sans CJK SC"/>
              </a:rPr>
              <a:t>recv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(ConnectSocket, &amp;recvbuf[0], maxlen,0);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lastSymb = recvbuf[err-1];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recv_string += recvbuf.substr(0,err); </a:t>
            </a:r>
            <a:r>
              <a:rPr lang="en-US" sz="2600" b="0" strike="noStrike" spc="0">
                <a:solidFill>
                  <a:srgbClr val="000000"/>
                </a:solidFill>
                <a:latin typeface="Arial"/>
                <a:ea typeface="Noto Sans CJK SC"/>
              </a:rPr>
              <a:t>   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lang="ru-RU" sz="3000" b="0" strike="noStrike" spc="-1">
              <a:latin typeface="Arial"/>
            </a:endParaRPr>
          </a:p>
          <a:p>
            <a:pPr marL="341280" indent="-3402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5398D86C-6EB5-4A5C-8B40-BA7E151A565B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Reliable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UDP 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client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 flipH="0" flipV="0">
            <a:off x="303249" y="1500120"/>
            <a:ext cx="8839669" cy="49996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defRPr/>
            </a:pPr>
            <a:r>
              <a:rPr lang="ru-RU" sz="3000" b="0" strike="noStrike" spc="-1">
                <a:solidFill>
                  <a:srgbClr val="FF0000"/>
                </a:solidFill>
                <a:latin typeface="Arial"/>
                <a:ea typeface="DejaVu Sans"/>
              </a:rPr>
              <a:t>We send the same requests until we get a response!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defRPr/>
            </a:pPr>
            <a:r>
              <a:rPr lang="en-US" sz="3000" b="0" strike="noStrike" spc="-1">
                <a:solidFill>
                  <a:srgbClr val="FF0000"/>
                </a:solidFill>
                <a:latin typeface="Arial"/>
                <a:ea typeface="DejaVu Sans"/>
              </a:rPr>
              <a:t>while 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(err == 0)       {</a:t>
            </a:r>
            <a:endParaRPr lang="ru-RU" sz="30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spcBef>
                <a:spcPts val="567"/>
              </a:spcBef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sendto(SendRecvSocket, &amp;query[0], query.size(), 0, (sockaddr *)&amp;ServerAddr, sizeof(ServerAddr));  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spcBef>
                <a:spcPts val="567"/>
              </a:spcBef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//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checking whether the result was received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spcBef>
                <a:spcPts val="567"/>
              </a:spcBef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err = </a:t>
            </a:r>
            <a:r>
              <a:rPr lang="en-US" sz="2600" b="1" strike="noStrike" spc="-1">
                <a:solidFill>
                  <a:srgbClr val="FF0000"/>
                </a:solidFill>
                <a:latin typeface="Arial"/>
                <a:ea typeface="Noto Sans CJK SC"/>
              </a:rPr>
              <a:t>select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(-1, &amp;fds, 0, 0, &amp;timeToWaitAnswer);</a:t>
            </a:r>
            <a:endParaRPr sz="2600" b="0" strike="noStrike" spc="-1">
              <a:latin typeface="Arial"/>
            </a:endParaRPr>
          </a:p>
          <a:p>
            <a:pPr marL="360000" lvl="1" algn="l">
              <a:lnSpc>
                <a:spcPct val="100000"/>
              </a:lnSpc>
              <a:spcBef>
                <a:spcPts val="567"/>
              </a:spcBef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if (err == 0) cout &lt;&lt; «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The packet is lost. Let's try again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\n";</a:t>
            </a:r>
            <a:endParaRPr sz="2000" b="0" strike="noStrike" spc="-1">
              <a:latin typeface="Arial"/>
            </a:endParaRPr>
          </a:p>
          <a:p>
            <a:pPr lvl="1">
              <a:lnSpc>
                <a:spcPct val="100000"/>
              </a:lnSpc>
              <a:spcBef>
                <a:spcPts val="567"/>
              </a:spcBef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}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recvfrom(SendRecvSocket,&amp;recvbuf[0],maxlen,0,0,0);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E6CE2D04-0DD7-4E28-9839-267CA8B4714F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2800" b="1" strike="noStrike" spc="-1">
                <a:solidFill>
                  <a:srgbClr val="330066"/>
                </a:solidFill>
                <a:latin typeface="Arial"/>
                <a:ea typeface="DejaVu Sans"/>
              </a:rPr>
              <a:t>Processing requests from simultaneously connected clients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719360"/>
            <a:ext cx="8228520" cy="4410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90000"/>
              </a:lnSpc>
              <a:defRPr/>
            </a:pPr>
            <a:r>
              <a:rPr lang="ru-RU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Option 1: Using threads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while (true)  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{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int *clientSocket = new int[1];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*clientSocket = </a:t>
            </a:r>
            <a:r>
              <a:rPr lang="en-US" sz="2600" b="1" strike="noStrike" spc="-1">
                <a:solidFill>
                  <a:srgbClr val="FF0000"/>
                </a:solidFill>
                <a:latin typeface="Arial"/>
                <a:ea typeface="DejaVu Sans"/>
              </a:rPr>
              <a:t>accept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(listenSocket,NULL,NULL);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if (*clientSocket &lt; 0) handleError("accept failed:");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pthread_t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threadId;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en-US" sz="2600" b="1" strike="noStrike" spc="-1">
                <a:solidFill>
                  <a:srgbClr val="FF0000"/>
                </a:solidFill>
                <a:latin typeface="Arial"/>
                <a:ea typeface="DejaVu Sans"/>
              </a:rPr>
              <a:t>pthread_create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(&amp;threadId,NULL, </a:t>
            </a:r>
            <a:r>
              <a:rPr lang="en-US" sz="2600" b="1" strike="noStrike" spc="-1">
                <a:solidFill>
                  <a:srgbClr val="FF0000"/>
                </a:solidFill>
                <a:latin typeface="Arial"/>
                <a:ea typeface="DejaVu Sans"/>
              </a:rPr>
              <a:t>processClient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ru-RU" sz="2600" b="0" strike="noStrike" spc="-1">
              <a:latin typeface="Arial"/>
            </a:endParaRPr>
          </a:p>
          <a:p>
            <a:pPr marL="342720" indent="-340200">
              <a:lnSpc>
                <a:spcPct val="90000"/>
              </a:lnSpc>
              <a:tabLst>
                <a:tab pos="0" algn="l"/>
              </a:tabLst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(void*)clientSocket);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417E7C1D-684C-4021-8FE9-9FCB5187C2E6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Function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processClient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57200" y="1557360"/>
            <a:ext cx="8228520" cy="44107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80000"/>
              </a:lnSpc>
              <a:spcBef>
                <a:spcPts val="850"/>
              </a:spcBef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static pthread_mutex_t cs_mutex =   </a:t>
            </a:r>
            <a:endParaRPr lang="ru-RU" sz="2300" b="0" strike="noStrike" spc="-1">
              <a:latin typeface="Arial"/>
            </a:endParaRPr>
          </a:p>
          <a:p>
            <a:pPr marL="342720" indent="-340200">
              <a:lnSpc>
                <a:spcPct val="80000"/>
              </a:lnSpc>
              <a:spcBef>
                <a:spcPts val="850"/>
              </a:spcBef>
              <a:tabLst>
                <a:tab pos="0" algn="l"/>
              </a:tabLst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PTHREAD_RECURSIVE_MUTEX_INITIALIZER_NP;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tabLst>
                <a:tab pos="0" algn="l"/>
              </a:tabLst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void *processClient(void *dataPtr)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tabLst>
                <a:tab pos="0" algn="l"/>
              </a:tabLst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{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tabLst>
                <a:tab pos="0" algn="l"/>
              </a:tabLst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pthread_mutex_lock( &amp;cs_mutex );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tabLst>
                <a:tab pos="0" algn="l"/>
              </a:tabLst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cout &lt;&lt; ++concurrentClientCount &lt;&lt; "\n";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tabLst>
                <a:tab pos="0" algn="l"/>
              </a:tabLst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pthread_mutex_unlock( &amp;cs_mutex );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tabLst>
                <a:tab pos="0" algn="l"/>
              </a:tabLst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tabLst>
                <a:tab pos="0" algn="l"/>
              </a:tabLst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int clientSocket = ((int*)dataPtr)[0]; 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tabLst>
                <a:tab pos="0" algn="l"/>
              </a:tabLst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recv / send …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tabLst>
                <a:tab pos="0" algn="l"/>
              </a:tabLst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  …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tabLst>
                <a:tab pos="0" algn="l"/>
              </a:tabLst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3A2876D9-596E-4DA5-9C7D-FB795CE93E1A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2800" b="1" strike="noStrike" spc="-1">
                <a:solidFill>
                  <a:srgbClr val="330066"/>
                </a:solidFill>
                <a:latin typeface="Arial"/>
                <a:ea typeface="DejaVu Sans"/>
              </a:rPr>
              <a:t>Processing requests from simultaneously connected clients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179280" y="1484280"/>
            <a:ext cx="8712720" cy="537264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ru-RU" sz="1600" b="1" u="sng" strike="noStrike" spc="-1">
                <a:solidFill>
                  <a:srgbClr val="000000"/>
                </a:solidFill>
                <a:latin typeface="Arial"/>
                <a:ea typeface="DejaVu Sans"/>
              </a:rPr>
              <a:t>Option </a:t>
            </a:r>
            <a:r>
              <a:rPr lang="en-US" sz="1600" b="1" u="sng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ru-RU" sz="1600" b="1" u="sng" strike="noStrike" spc="-1">
                <a:solidFill>
                  <a:srgbClr val="000000"/>
                </a:solidFill>
                <a:latin typeface="Arial"/>
                <a:ea typeface="DejaVu Sans"/>
              </a:rPr>
              <a:t>. Using non-blocking sockets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listenSocket = socket(AF_INET, SOCK_STREAM |  </a:t>
            </a:r>
            <a:r>
              <a:rPr lang="en-US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SOCK_NONBLOCK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,IPPROTO_TCP);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vector&lt;</a:t>
            </a:r>
            <a:r>
              <a:rPr lang="en-US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pollfd&gt;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allSockets;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pollfd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tmpPollfd;     tmpPollfd.fd = listenSocket;    tmpPollfd.events = </a:t>
            </a:r>
            <a:r>
              <a:rPr lang="en-US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POLLIN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allSockets.push_back(tmpPollfd);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while (true)  {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FF0000"/>
                </a:solidFill>
                <a:latin typeface="Arial"/>
                <a:ea typeface="DejaVu Sans"/>
              </a:rPr>
              <a:t>  </a:t>
            </a:r>
            <a:r>
              <a:rPr lang="en-US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poll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(&amp;allSockets[0], allSockets.size(), -1);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lang="en-US" sz="1600" b="0" strike="noStrike" spc="-1">
                <a:solidFill>
                  <a:srgbClr val="0070C0"/>
                </a:solidFill>
                <a:latin typeface="Arial"/>
                <a:ea typeface="DejaVu Sans"/>
              </a:rPr>
              <a:t>for (int i = 0; i &lt; allSockets.size(); ++i)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>
                <a:solidFill>
                  <a:srgbClr val="0070C0"/>
                </a:solidFill>
                <a:latin typeface="Arial"/>
                <a:ea typeface="DejaVu Sans"/>
              </a:rPr>
              <a:t> {</a:t>
            </a:r>
            <a:r>
              <a:rPr lang="ru-RU" sz="1600" b="0" strike="noStrike" spc="-1">
                <a:solidFill>
                  <a:srgbClr val="0070C0"/>
                </a:solidFill>
                <a:latin typeface="Arial"/>
                <a:ea typeface="DejaVu Sans"/>
              </a:rPr>
              <a:t> // loop is not needed for epoll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if (allSockets[i].</a:t>
            </a:r>
            <a:r>
              <a:rPr lang="en-US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revents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== 0) continue; //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nothing was received on this socket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if (i == 0) 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{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//a new client was connected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int clientSocket = accept(listenSocket, NULL, NULL);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tmpPollfd.fd = clientSocket;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</a:t>
            </a:r>
            <a:r>
              <a:rPr lang="en-US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allSockets.push_back(tmpPollfd)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else { 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//data was received from the client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int clientSocket = allSockets[i].</a:t>
            </a:r>
            <a:r>
              <a:rPr lang="en-US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fd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recv / send …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}  }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1EB6BDF5-AC73-4388-9DCF-29AE06746E67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2800" b="1" strike="noStrike" spc="-1">
                <a:solidFill>
                  <a:srgbClr val="330066"/>
                </a:solidFill>
                <a:latin typeface="Arial"/>
                <a:ea typeface="DejaVu Sans"/>
              </a:rPr>
              <a:t>Processing requests from simultaneously connected clients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179280" y="1628640"/>
            <a:ext cx="8784360" cy="48949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2300" b="1" strike="noStrike" spc="-1">
                <a:solidFill>
                  <a:srgbClr val="000000"/>
                </a:solidFill>
                <a:latin typeface="Arial"/>
                <a:ea typeface="DejaVu Sans"/>
              </a:rPr>
              <a:t>Option 3.</a:t>
            </a:r>
            <a:r>
              <a:rPr lang="ru-RU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Using an event-oriented framework (wrappers over 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poll), </a:t>
            </a:r>
            <a:r>
              <a:rPr lang="ru-RU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for example, 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Node.js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var net = require('net');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var server = net.</a:t>
            </a:r>
            <a:r>
              <a:rPr lang="en-US" sz="2300" b="1" strike="noStrike" spc="-1">
                <a:solidFill>
                  <a:srgbClr val="FF0000"/>
                </a:solidFill>
                <a:latin typeface="Arial"/>
                <a:ea typeface="DejaVu Sans"/>
              </a:rPr>
              <a:t>createServer</a:t>
            </a:r>
            <a:r>
              <a:rPr lang="en-US" sz="2300" b="1" strike="noStrike" spc="-1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en-US" sz="2300" b="1" strike="noStrike" spc="-1">
                <a:solidFill>
                  <a:srgbClr val="FF0000"/>
                </a:solidFill>
                <a:latin typeface="Arial"/>
                <a:ea typeface="DejaVu Sans"/>
              </a:rPr>
              <a:t>processClient</a:t>
            </a:r>
            <a:r>
              <a:rPr lang="en-US" sz="2300" b="1" strike="noStrike" spc="-1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;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server.</a:t>
            </a:r>
            <a:r>
              <a:rPr lang="en-US" sz="2300" b="1" strike="noStrike" spc="-1">
                <a:solidFill>
                  <a:srgbClr val="FF0000"/>
                </a:solidFill>
                <a:latin typeface="Arial"/>
                <a:ea typeface="DejaVu Sans"/>
              </a:rPr>
              <a:t>listen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(28563, '0.0.0.0');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function </a:t>
            </a:r>
            <a:r>
              <a:rPr lang="en-US" sz="2300" b="0" strike="noStrike" spc="-1">
                <a:solidFill>
                  <a:srgbClr val="FF0000"/>
                </a:solidFill>
                <a:latin typeface="Arial"/>
                <a:ea typeface="DejaVu Sans"/>
              </a:rPr>
              <a:t>processClient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(clientSocket)  {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ru-RU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// registering a data arrival event handler  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ru-RU" sz="2300" b="1" strike="noStrike" spc="-1">
                <a:solidFill>
                  <a:srgbClr val="FF0000"/>
                </a:solidFill>
                <a:latin typeface="Arial"/>
                <a:ea typeface="DejaVu Sans"/>
              </a:rPr>
              <a:t>clientSocket.on('data'</a:t>
            </a:r>
            <a:r>
              <a:rPr lang="ru-RU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, function (data) 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{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</a:t>
            </a:r>
            <a:r>
              <a:rPr lang="ru-RU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… </a:t>
            </a:r>
            <a:r>
              <a:rPr lang="ru-RU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processing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data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clientSocket.</a:t>
            </a:r>
            <a:r>
              <a:rPr lang="en-US" sz="2300" b="1" strike="noStrike" spc="-1">
                <a:solidFill>
                  <a:srgbClr val="FF0000"/>
                </a:solidFill>
                <a:latin typeface="Arial"/>
                <a:ea typeface="DejaVu Sans"/>
              </a:rPr>
              <a:t>write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(answer);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});</a:t>
            </a:r>
            <a:endParaRPr lang="ru-RU" sz="23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850"/>
              </a:spcBef>
              <a:defRPr/>
            </a:pPr>
            <a:r>
              <a:rPr lang="en-US" sz="2300" b="0" strike="noStrike" spc="-1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6CB9CFC5-0D82-49EC-B7A0-0FCBACD6DDE6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7EAC2B74-9E05-4984-B47E-A3971E75EF86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Server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(TCP)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484280"/>
            <a:ext cx="8228520" cy="464544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569880" indent="-5688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70000"/>
              <a:buFont typeface="Arial"/>
              <a:buAutoNum type="arabicParenR"/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It starts in advance, before clients are connected</a:t>
            </a:r>
            <a:endParaRPr lang="ru-RU" sz="2600" b="0" strike="noStrike" spc="-1">
              <a:latin typeface="Arial"/>
            </a:endParaRPr>
          </a:p>
          <a:p>
            <a:pPr marL="569880" indent="-5688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70000"/>
              <a:buFont typeface="Arial"/>
              <a:buAutoNum type="arabicParenR"/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Tells the OS that it will listen the port, for example, № 12345</a:t>
            </a:r>
            <a:endParaRPr lang="ru-RU" sz="2600" b="0" strike="noStrike" spc="-1">
              <a:latin typeface="Arial"/>
            </a:endParaRPr>
          </a:p>
          <a:p>
            <a:pPr marL="569880" indent="-5688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70000"/>
              <a:buFont typeface="Arial"/>
              <a:buAutoNum type="arabicParenR"/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Tell OS to start networking on this port</a:t>
            </a:r>
            <a:endParaRPr lang="ru-RU" sz="2600" b="0" strike="noStrike" spc="-1">
              <a:latin typeface="Arial"/>
            </a:endParaRPr>
          </a:p>
          <a:p>
            <a:pPr marL="569880" indent="-5688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70000"/>
              <a:buFont typeface="Arial"/>
              <a:buAutoNum type="arabicParenR"/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DejaVu Sans"/>
              </a:rPr>
              <a:t>In the loop:</a:t>
            </a:r>
            <a:endParaRPr lang="ru-RU" sz="2600" b="0" strike="noStrike" spc="-1">
              <a:latin typeface="Arial"/>
            </a:endParaRPr>
          </a:p>
          <a:p>
            <a:pPr marL="838080" lvl="1" indent="-49428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Font typeface="Arial"/>
              <a:buAutoNum type="alphaLcParenR"/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Take out a client from the queue</a:t>
            </a:r>
            <a:r>
              <a:rPr lang="en-US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; </a:t>
            </a: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if the queue is empty, it waits for a client to connect</a:t>
            </a:r>
            <a:endParaRPr lang="ru-RU" sz="2200" b="0" strike="noStrike" spc="-1">
              <a:latin typeface="Arial"/>
            </a:endParaRPr>
          </a:p>
          <a:p>
            <a:pPr marL="838080" lvl="1" indent="-49428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Font typeface="Arial"/>
              <a:buAutoNum type="alphaLcParenR"/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receives / transmits data</a:t>
            </a:r>
            <a:endParaRPr lang="ru-RU" sz="2200" b="0" strike="noStrike" spc="-1">
              <a:latin typeface="Arial"/>
            </a:endParaRPr>
          </a:p>
          <a:p>
            <a:pPr marL="838080" lvl="1" indent="-49428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Font typeface="Arial"/>
              <a:buAutoNum type="alphaLcParenR"/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closes the connection to the client when it is disconnected</a:t>
            </a:r>
            <a:endParaRPr lang="ru-RU" sz="2200" b="0" strike="noStrike" spc="-1">
              <a:latin typeface="Arial"/>
            </a:endParaRPr>
          </a:p>
          <a:p>
            <a:pPr marL="569880" indent="-568800">
              <a:lnSpc>
                <a:spcPct val="100000"/>
              </a:lnSpc>
              <a:spcAft>
                <a:spcPts val="850"/>
              </a:spcAft>
              <a:tabLst>
                <a:tab pos="0" algn="l"/>
              </a:tabLst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DDDA7C62-B998-4013-AAED-B0999D2025D0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Client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 (TCP)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410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7131" indent="-416051">
              <a:lnSpc>
                <a:spcPct val="100000"/>
              </a:lnSpc>
              <a:buClr>
                <a:srgbClr val="000000"/>
              </a:buClr>
              <a:buSzPct val="70000"/>
              <a:buFont typeface="Arial"/>
              <a:buAutoNum type="arabicParenR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Gets a random port number from the OS to communicate with the server</a:t>
            </a:r>
            <a:b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</a:br>
            <a:endParaRPr lang="ru-RU" sz="3000" b="0" strike="noStrike" spc="0">
              <a:solidFill>
                <a:srgbClr val="000000"/>
              </a:solidFill>
              <a:latin typeface="Arial"/>
              <a:ea typeface="DejaVu Sans"/>
            </a:endParaRPr>
          </a:p>
          <a:p>
            <a:pPr marL="417131" indent="-416051">
              <a:lnSpc>
                <a:spcPct val="100000"/>
              </a:lnSpc>
              <a:buClr>
                <a:srgbClr val="000000"/>
              </a:buClr>
              <a:buSzPct val="70000"/>
              <a:buFont typeface="Arial"/>
              <a:buAutoNum type="arabicParenR"/>
              <a:defRPr/>
            </a:pPr>
            <a:r>
              <a:rPr lang="ru-RU" sz="3000" b="0" i="0" u="none" strike="noStrike" cap="non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Establishes </a:t>
            </a:r>
            <a:r>
              <a:rPr lang="ru-RU" sz="3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 conn</a:t>
            </a:r>
            <a:r>
              <a:rPr lang="ru-RU" sz="3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ection to the server</a:t>
            </a:r>
            <a:br>
              <a:rPr lang="ru-RU" sz="3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endParaRPr lang="ru-RU" sz="3000" b="0" strike="noStrike" spc="0">
              <a:solidFill>
                <a:srgbClr val="000000"/>
              </a:solidFill>
              <a:latin typeface="Arial"/>
              <a:ea typeface="DejaVu Sans"/>
            </a:endParaRPr>
          </a:p>
          <a:p>
            <a:pPr marL="417131" indent="-416051">
              <a:lnSpc>
                <a:spcPct val="100000"/>
              </a:lnSpc>
              <a:buClr>
                <a:srgbClr val="000000"/>
              </a:buClr>
              <a:buSzPct val="70000"/>
              <a:buFont typeface="Arial"/>
              <a:buAutoNum type="arabicParenR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Sends / receives data</a:t>
            </a:r>
            <a:b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</a:br>
            <a:endParaRPr lang="ru-RU" sz="3000" b="0" strike="noStrike" spc="0">
              <a:solidFill>
                <a:srgbClr val="000000"/>
              </a:solidFill>
              <a:latin typeface="Arial"/>
              <a:ea typeface="DejaVu Sans"/>
            </a:endParaRPr>
          </a:p>
          <a:p>
            <a:pPr marL="417131" indent="-416051">
              <a:lnSpc>
                <a:spcPct val="100000"/>
              </a:lnSpc>
              <a:buClr>
                <a:srgbClr val="000000"/>
              </a:buClr>
              <a:buSzPct val="70000"/>
              <a:buFont typeface="Arial"/>
              <a:buAutoNum type="arabicParenR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Closes the connection to the server</a:t>
            </a:r>
            <a:endParaRPr lang="ru-RU" sz="3000" b="0" strike="noStrike" spc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FCA598AE-CE93-4FFD-A52F-3FC27730895F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Server 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(UDP)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7329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569880" indent="-5688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70000"/>
              <a:buFont typeface="Arial"/>
              <a:buAutoNum type="arabicParenR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It starts in advance, before clients are connected</a:t>
            </a:r>
            <a:endParaRPr lang="ru-RU" sz="3000" b="0" strike="noStrike" spc="-1">
              <a:latin typeface="Arial"/>
            </a:endParaRPr>
          </a:p>
          <a:p>
            <a:pPr marL="569880" indent="-5688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70000"/>
              <a:buFont typeface="Arial"/>
              <a:buAutoNum type="arabicParenR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Tells the OS that it will listen port 12345</a:t>
            </a:r>
            <a:endParaRPr lang="ru-RU" sz="3000" b="0" strike="noStrike" spc="-1">
              <a:latin typeface="Arial"/>
            </a:endParaRPr>
          </a:p>
          <a:p>
            <a:pPr marL="569880" indent="-5688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70000"/>
              <a:buFont typeface="Arial"/>
              <a:buAutoNum type="arabicParenR"/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In the loop:</a:t>
            </a:r>
            <a:endParaRPr lang="ru-RU" sz="3000" b="0" strike="noStrike" spc="-1">
              <a:latin typeface="Arial"/>
            </a:endParaRPr>
          </a:p>
          <a:p>
            <a:pPr marL="715794" lvl="1" indent="-371994">
              <a:lnSpc>
                <a:spcPct val="100000"/>
              </a:lnSpc>
              <a:spcAft>
                <a:spcPts val="850"/>
              </a:spcAft>
              <a:buClr>
                <a:srgbClr val="669999"/>
              </a:buClr>
              <a:buSzPct val="70000"/>
              <a:buFont typeface="Wingdings"/>
              <a:buChar char="Ø"/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waits for a query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lang="ru-RU" sz="2600" b="0" strike="noStrike" spc="-1">
              <a:latin typeface="Arial"/>
            </a:endParaRPr>
          </a:p>
          <a:p>
            <a:pPr marL="715794" lvl="1" indent="-371994">
              <a:lnSpc>
                <a:spcPct val="100000"/>
              </a:lnSpc>
              <a:spcAft>
                <a:spcPts val="850"/>
              </a:spcAft>
              <a:buClr>
                <a:srgbClr val="669999"/>
              </a:buClr>
              <a:buSzPct val="70000"/>
              <a:buFont typeface="Wingdings"/>
              <a:buChar char="Ø"/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processes it </a:t>
            </a:r>
            <a:endParaRPr lang="ru-RU" sz="2600" b="0" strike="noStrike" spc="-1">
              <a:latin typeface="Arial"/>
            </a:endParaRPr>
          </a:p>
          <a:p>
            <a:pPr marL="715794" lvl="1" indent="-371994">
              <a:lnSpc>
                <a:spcPct val="100000"/>
              </a:lnSpc>
              <a:spcAft>
                <a:spcPts val="850"/>
              </a:spcAft>
              <a:buClr>
                <a:srgbClr val="669999"/>
              </a:buClr>
              <a:buSzPct val="70000"/>
              <a:buFont typeface="Wingdings"/>
              <a:buChar char="Ø"/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sends the result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8EB6B971-CE2F-4E7D-8C15-2051D5855058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Client (</a:t>
            </a:r>
            <a:r>
              <a:rPr lang="en-US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UDP</a:t>
            </a:r>
            <a:r>
              <a:rPr lang="ru-RU" sz="3900" b="1" strike="noStrike" spc="-1">
                <a:solidFill>
                  <a:srgbClr val="330066"/>
                </a:solidFill>
                <a:latin typeface="Arial"/>
                <a:ea typeface="DejaVu Sans"/>
              </a:rPr>
              <a:t>)</a:t>
            </a:r>
            <a:endParaRPr lang="ru-RU" sz="39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410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569880" indent="-5688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3000" b="0" strike="noStrike" spc="-1">
              <a:latin typeface="Arial"/>
            </a:endParaRPr>
          </a:p>
          <a:p>
            <a:pPr marL="569880" indent="-568800">
              <a:lnSpc>
                <a:spcPct val="100000"/>
              </a:lnSpc>
              <a:buClr>
                <a:srgbClr val="000000"/>
              </a:buClr>
              <a:buSzPct val="70000"/>
              <a:buFont typeface="Arial"/>
              <a:buAutoNum type="arabicParenR"/>
              <a:tabLst>
                <a:tab pos="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Gets a random port number from the OS to communicate with the server</a:t>
            </a:r>
            <a:b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</a:br>
            <a:endParaRPr lang="ru-RU" sz="3000" b="0" strike="noStrike" spc="0">
              <a:solidFill>
                <a:srgbClr val="000000"/>
              </a:solidFill>
              <a:latin typeface="Arial"/>
              <a:ea typeface="DejaVu Sans"/>
            </a:endParaRPr>
          </a:p>
          <a:p>
            <a:pPr marL="569880" indent="-568800">
              <a:lnSpc>
                <a:spcPct val="100000"/>
              </a:lnSpc>
              <a:buClr>
                <a:srgbClr val="000000"/>
              </a:buClr>
              <a:buSzPct val="70000"/>
              <a:buFont typeface="Arial"/>
              <a:buAutoNum type="arabicParenR"/>
              <a:tabLst>
                <a:tab pos="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Sends / receives data</a:t>
            </a:r>
            <a:endParaRPr lang="ru-RU" sz="3000" b="0" strike="noStrike" spc="0">
              <a:latin typeface="Arial"/>
            </a:endParaRPr>
          </a:p>
          <a:p>
            <a:pPr marL="571320" indent="-5688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DB09509E-A370-4236-9CD0-524F76AFF1C7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Transport layer interface. Sockets</a:t>
            </a:r>
            <a:endParaRPr lang="ru-RU" sz="35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457200" y="1719360"/>
            <a:ext cx="8228520" cy="4410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7131" indent="-416051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Socket -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data structure that identifies the network connection</a:t>
            </a:r>
            <a:endParaRPr lang="ru-RU" sz="3000" b="0" strike="noStrike" spc="-1">
              <a:latin typeface="Arial"/>
            </a:endParaRPr>
          </a:p>
          <a:p>
            <a:pPr marL="341280" indent="-3402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3000" b="0" strike="noStrike" spc="-1">
              <a:latin typeface="Arial"/>
            </a:endParaRPr>
          </a:p>
          <a:p>
            <a:pPr marL="417131" indent="-416051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v"/>
              <a:tabLst>
                <a:tab pos="0" algn="l"/>
              </a:tabLst>
              <a:defRPr/>
            </a:pPr>
            <a:r>
              <a:rPr lang="en-US" sz="3000" b="0" i="0" u="none" strike="noStrike" cap="none" spc="0">
                <a:latin typeface="Arial"/>
                <a:ea typeface="Arial"/>
                <a:cs typeface="Arial"/>
              </a:rPr>
              <a:t>Commands</a:t>
            </a:r>
            <a:r>
              <a:rPr lang="ru-RU" sz="3000" b="0" i="0" u="none" strike="noStrike" cap="none" spc="0">
                <a:latin typeface="Arial"/>
                <a:ea typeface="Arial"/>
                <a:cs typeface="Arial"/>
              </a:rPr>
              <a:t>:</a:t>
            </a:r>
            <a:endParaRPr sz="3000" b="0" i="0" u="none" strike="noStrike" cap="none" spc="-1">
              <a:latin typeface="Arial"/>
              <a:ea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3000" b="0" strike="noStrike" spc="-1">
              <a:latin typeface="Arial"/>
            </a:endParaRPr>
          </a:p>
          <a:p>
            <a:pPr marL="373074" indent="-371994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v"/>
              <a:tabLst>
                <a:tab pos="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SOCKET –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create a new (empty) socket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2600" b="0" strike="noStrike" spc="-1">
              <a:latin typeface="Arial"/>
            </a:endParaRPr>
          </a:p>
          <a:p>
            <a:pPr marL="373074" indent="-371994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v"/>
              <a:tabLst>
                <a:tab pos="0" algn="l"/>
              </a:tabLst>
              <a:defRPr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BIND – </a:t>
            </a:r>
            <a:r>
              <a:rPr lang="ru-RU" sz="2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the server binds its local address (port) to the socket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 hidden="0"/>
          <p:cNvSpPr/>
          <p:nvPr isPhoto="0" userDrawn="0"/>
        </p:nvSpPr>
        <p:spPr bwMode="auto">
          <a:xfrm>
            <a:off x="6553080" y="6248520"/>
            <a:ext cx="2132640" cy="4561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noAutofit/>
          </a:bodyPr>
          <a:p>
            <a:pPr algn="r">
              <a:lnSpc>
                <a:spcPct val="100000"/>
              </a:lnSpc>
              <a:defRPr/>
            </a:pPr>
            <a:fld id="{DD927971-DDD7-492F-9C33-45346BC09234}" type="slidenum"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/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468360" y="115920"/>
            <a:ext cx="7126920" cy="115128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p>
            <a:pPr>
              <a:lnSpc>
                <a:spcPct val="100000"/>
              </a:lnSpc>
              <a:defRPr/>
            </a:pPr>
            <a:r>
              <a:rPr lang="ru-RU" sz="3500" b="1" strike="noStrike" spc="-1">
                <a:solidFill>
                  <a:srgbClr val="330066"/>
                </a:solidFill>
                <a:latin typeface="Arial"/>
                <a:ea typeface="DejaVu Sans"/>
              </a:rPr>
              <a:t>Transport layer interface. Commands</a:t>
            </a:r>
            <a:endParaRPr lang="ru-RU" sz="3500" b="0" strike="noStrike" spc="-1">
              <a:latin typeface="Arial"/>
            </a:endParaRPr>
          </a:p>
        </p:txBody>
      </p:sp>
      <p:sp>
        <p:nvSpPr>
          <p:cNvPr id="6" name="CustomShape 3" hidden="0"/>
          <p:cNvSpPr/>
          <p:nvPr isPhoto="0" userDrawn="0"/>
        </p:nvSpPr>
        <p:spPr bwMode="auto">
          <a:xfrm>
            <a:off x="252000" y="1484280"/>
            <a:ext cx="8531280" cy="5112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noAutofit/>
          </a:bodyPr>
          <a:p>
            <a:pPr marL="417131" indent="-416051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v"/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LISTEN – start networking for the defined port (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allocate memory for the client queue and  buffers), sets the socket to the state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«listening» (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TCP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ru-RU" sz="3000" b="0" strike="noStrike" spc="-1">
              <a:latin typeface="Arial"/>
            </a:endParaRPr>
          </a:p>
          <a:p>
            <a:pPr marL="341280" indent="-3402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3000" b="0" strike="noStrike" spc="-1">
              <a:latin typeface="Arial"/>
            </a:endParaRPr>
          </a:p>
          <a:p>
            <a:pPr marL="417131" indent="-416051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v"/>
              <a:tabLst>
                <a:tab pos="0" algn="l"/>
              </a:tabLst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ACCEPT – take out a client from the queue or wait for a client to connect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TCP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ru-RU" sz="3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3000" b="0" strike="noStrike" spc="-1">
              <a:latin typeface="Arial"/>
            </a:endParaRPr>
          </a:p>
          <a:p>
            <a:pPr marL="417131" indent="-416051">
              <a:lnSpc>
                <a:spcPct val="100000"/>
              </a:lnSpc>
              <a:buClr>
                <a:srgbClr val="330066"/>
              </a:buClr>
              <a:buSzPct val="70000"/>
              <a:buFont typeface="Wingdings"/>
              <a:buChar char="v"/>
              <a:tabLst>
                <a:tab pos="0" algn="l"/>
              </a:tabLst>
              <a:defRPr/>
            </a:pP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CONNECT–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client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requests a connection (</a:t>
            </a:r>
            <a:r>
              <a:rPr lang="en-US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TCP</a:t>
            </a:r>
            <a:r>
              <a:rPr lang="ru-RU" sz="3000" b="0" strike="noStrike" spc="-1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ru-RU" sz="3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ONLYOFFICE/6.3.1.56</Application>
  <DocSecurity>0</DocSecurity>
  <PresentationFormat/>
  <Paragraphs>0</Paragraphs>
  <Slides>35</Slides>
  <Notes>35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Компьютерные сети??</dc:title>
  <dc:subject/>
  <dc:creator>Yandex.Translate</dc:creator>
  <cp:keywords/>
  <dc:description>Translated with Yandex.Translate</dc:description>
  <dc:identifier/>
  <dc:language>en-US</dc:language>
  <cp:lastModifiedBy/>
  <cp:revision>712</cp:revision>
  <dcterms:modified xsi:type="dcterms:W3CDTF">2022-03-17T09:38:13Z</dcterms:modified>
  <cp:category/>
  <cp:contentStatus/>
  <cp:version/>
</cp:coreProperties>
</file>