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4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Layouts/slideLayout18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  <p:sldMasterId id="2147483661" r:id="rId2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9144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presProps" Target="presProps.xml" /><Relationship Id="rId31" Type="http://schemas.openxmlformats.org/officeDocument/2006/relationships/tableStyles" Target="tableStyles.xml" /><Relationship Id="rId32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68360" y="115560"/>
            <a:ext cx="7128000" cy="11523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defRPr/>
            </a:pP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719360"/>
            <a:ext cx="8229600" cy="21042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4023720"/>
            <a:ext cx="8229600" cy="21042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68360" y="115560"/>
            <a:ext cx="7128000" cy="11523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defRPr/>
            </a:pP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719360"/>
            <a:ext cx="4015800" cy="21042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719360"/>
            <a:ext cx="4015800" cy="21042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4023720"/>
            <a:ext cx="4015800" cy="21042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4023720"/>
            <a:ext cx="4015800" cy="21042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68360" y="115560"/>
            <a:ext cx="7128000" cy="11523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defRPr/>
            </a:pP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719360"/>
            <a:ext cx="8229600" cy="441144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719360"/>
            <a:ext cx="8229600" cy="441144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Рисунок 402" hidden="0"/>
          <p:cNvPicPr/>
          <p:nvPr isPhoto="0" userDrawn="0"/>
        </p:nvPicPr>
        <p:blipFill>
          <a:blip r:embed="rId2"/>
          <a:stretch/>
        </p:blipFill>
        <p:spPr bwMode="auto">
          <a:xfrm>
            <a:off x="1807560" y="1719360"/>
            <a:ext cx="5528880" cy="4411440"/>
          </a:xfrm>
          <a:prstGeom prst="rect">
            <a:avLst/>
          </a:prstGeom>
          <a:ln>
            <a:noFill/>
          </a:ln>
        </p:spPr>
      </p:pic>
      <p:pic>
        <p:nvPicPr>
          <p:cNvPr id="8" name="Рисунок 403" hidden="0"/>
          <p:cNvPicPr/>
          <p:nvPr isPhoto="0" userDrawn="0"/>
        </p:nvPicPr>
        <p:blipFill>
          <a:blip r:embed="rId2"/>
          <a:stretch/>
        </p:blipFill>
        <p:spPr bwMode="auto">
          <a:xfrm>
            <a:off x="1807560" y="1719360"/>
            <a:ext cx="5528880" cy="441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68360" y="115560"/>
            <a:ext cx="7128000" cy="11523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defRPr/>
            </a:pP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subTitle" hasCustomPrompt="0"/>
          </p:nvPr>
        </p:nvSpPr>
        <p:spPr bwMode="auto">
          <a:xfrm>
            <a:off x="457200" y="1719360"/>
            <a:ext cx="8229600" cy="4411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68360" y="115560"/>
            <a:ext cx="7128000" cy="11523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defRPr/>
            </a:pP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719360"/>
            <a:ext cx="8229600" cy="441144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68360" y="115560"/>
            <a:ext cx="7128000" cy="11523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defRPr/>
            </a:pP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719360"/>
            <a:ext cx="4015800" cy="441144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719360"/>
            <a:ext cx="4015800" cy="441144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68360" y="115560"/>
            <a:ext cx="7128000" cy="11523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defRPr/>
            </a:pP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subTitle" hasCustomPrompt="0"/>
          </p:nvPr>
        </p:nvSpPr>
        <p:spPr bwMode="auto">
          <a:xfrm>
            <a:off x="468360" y="115560"/>
            <a:ext cx="7128000" cy="5343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68360" y="115560"/>
            <a:ext cx="7128000" cy="11523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defRPr/>
            </a:pP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719360"/>
            <a:ext cx="4015800" cy="21042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4023720"/>
            <a:ext cx="4015800" cy="21042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719360"/>
            <a:ext cx="4015800" cy="441144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68360" y="115560"/>
            <a:ext cx="7128000" cy="11523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defRPr/>
            </a:pP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subTitle" hasCustomPrompt="0"/>
          </p:nvPr>
        </p:nvSpPr>
        <p:spPr bwMode="auto">
          <a:xfrm>
            <a:off x="457200" y="1719360"/>
            <a:ext cx="8229600" cy="4411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68360" y="115560"/>
            <a:ext cx="7128000" cy="11523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defRPr/>
            </a:pP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719360"/>
            <a:ext cx="4015800" cy="441144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719360"/>
            <a:ext cx="4015800" cy="21042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4023720"/>
            <a:ext cx="4015800" cy="21042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68360" y="115560"/>
            <a:ext cx="7128000" cy="11523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defRPr/>
            </a:pP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719360"/>
            <a:ext cx="4015800" cy="21042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719360"/>
            <a:ext cx="4015800" cy="21042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4023720"/>
            <a:ext cx="8229600" cy="21042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68360" y="115560"/>
            <a:ext cx="7128000" cy="11523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defRPr/>
            </a:pP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719360"/>
            <a:ext cx="8229600" cy="21042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4023720"/>
            <a:ext cx="8229600" cy="21042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68360" y="115560"/>
            <a:ext cx="7128000" cy="11523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defRPr/>
            </a:pP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719360"/>
            <a:ext cx="4015800" cy="21042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719360"/>
            <a:ext cx="4015800" cy="21042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4023720"/>
            <a:ext cx="4015800" cy="21042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4023720"/>
            <a:ext cx="4015800" cy="21042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68360" y="115560"/>
            <a:ext cx="7128000" cy="11523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defRPr/>
            </a:pP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719360"/>
            <a:ext cx="8229600" cy="441144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719360"/>
            <a:ext cx="8229600" cy="441144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Рисунок 207" hidden="0"/>
          <p:cNvPicPr/>
          <p:nvPr isPhoto="0" userDrawn="0"/>
        </p:nvPicPr>
        <p:blipFill>
          <a:blip r:embed="rId2"/>
          <a:stretch/>
        </p:blipFill>
        <p:spPr bwMode="auto">
          <a:xfrm>
            <a:off x="1807560" y="1719360"/>
            <a:ext cx="5528880" cy="4411440"/>
          </a:xfrm>
          <a:prstGeom prst="rect">
            <a:avLst/>
          </a:prstGeom>
          <a:ln>
            <a:noFill/>
          </a:ln>
        </p:spPr>
      </p:pic>
      <p:pic>
        <p:nvPicPr>
          <p:cNvPr id="8" name="Рисунок 208" hidden="0"/>
          <p:cNvPicPr/>
          <p:nvPr isPhoto="0" userDrawn="0"/>
        </p:nvPicPr>
        <p:blipFill>
          <a:blip r:embed="rId2"/>
          <a:stretch/>
        </p:blipFill>
        <p:spPr bwMode="auto">
          <a:xfrm>
            <a:off x="1807560" y="1719360"/>
            <a:ext cx="5528880" cy="441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68360" y="115560"/>
            <a:ext cx="7128000" cy="11523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defRPr/>
            </a:pP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719360"/>
            <a:ext cx="8229600" cy="441144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68360" y="115560"/>
            <a:ext cx="7128000" cy="11523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defRPr/>
            </a:pP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719360"/>
            <a:ext cx="4015800" cy="441144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719360"/>
            <a:ext cx="4015800" cy="441144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68360" y="115560"/>
            <a:ext cx="7128000" cy="11523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defRPr/>
            </a:pP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subTitle" hasCustomPrompt="0"/>
          </p:nvPr>
        </p:nvSpPr>
        <p:spPr bwMode="auto">
          <a:xfrm>
            <a:off x="468360" y="115560"/>
            <a:ext cx="7128000" cy="5343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68360" y="115560"/>
            <a:ext cx="7128000" cy="11523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defRPr/>
            </a:pP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719360"/>
            <a:ext cx="4015800" cy="21042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4023720"/>
            <a:ext cx="4015800" cy="21042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719360"/>
            <a:ext cx="4015800" cy="441144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68360" y="115560"/>
            <a:ext cx="7128000" cy="11523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defRPr/>
            </a:pP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719360"/>
            <a:ext cx="4015800" cy="441144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719360"/>
            <a:ext cx="4015800" cy="21042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4023720"/>
            <a:ext cx="4015800" cy="21042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68360" y="115560"/>
            <a:ext cx="7128000" cy="11523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defRPr/>
            </a:pP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719360"/>
            <a:ext cx="4015800" cy="21042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719360"/>
            <a:ext cx="4015800" cy="21042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4023720"/>
            <a:ext cx="8229600" cy="21042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68360" y="115560"/>
            <a:ext cx="7128000" cy="11523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defRPr/>
            </a:pP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719360"/>
            <a:ext cx="8229600" cy="441144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342720" indent="-342720"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/>
          </a:p>
          <a:p>
            <a:pPr marL="691920" lvl="1" indent="-347760">
              <a:buClr>
                <a:srgbClr val="669999"/>
              </a:buClr>
              <a:buSzPct val="70000"/>
              <a:buFont typeface="Wingdings"/>
              <a:buChar char=""/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  <a:endParaRPr/>
          </a:p>
          <a:p>
            <a:pPr marL="987120" lvl="2" indent="-293400">
              <a:buClr>
                <a:srgbClr val="CCCC00"/>
              </a:buClr>
              <a:buSzPct val="70000"/>
              <a:buFont typeface="Wingdings"/>
              <a:buChar char=""/>
              <a:defRPr/>
            </a:pPr>
            <a:r>
              <a:rPr lang="en-US" sz="23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  <a:endParaRPr/>
          </a:p>
          <a:p>
            <a:pPr marL="1280880" lvl="3" indent="-291960">
              <a:buClr>
                <a:srgbClr val="330066"/>
              </a:buClr>
              <a:buSzPct val="75000"/>
              <a:buFont typeface="Wingdings"/>
              <a:buChar char=""/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  <a:endParaRPr/>
          </a:p>
          <a:p>
            <a:pPr marL="1598400" lvl="4" indent="-315720">
              <a:buClr>
                <a:srgbClr val="D8D8EC"/>
              </a:buClr>
              <a:buSzPct val="80000"/>
              <a:buFont typeface="Wingdings"/>
              <a:buChar char=""/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  <a:endParaRPr/>
          </a:p>
          <a:p>
            <a:pPr marL="1598400" lvl="5" indent="-315720">
              <a:buClr>
                <a:srgbClr val="D8D8EC"/>
              </a:buClr>
              <a:buSzPct val="80000"/>
              <a:buFont typeface="Wingdings"/>
              <a:buChar char=""/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  <a:endParaRPr/>
          </a:p>
          <a:p>
            <a:pPr marL="1598400" lvl="6" indent="-315720">
              <a:buClr>
                <a:srgbClr val="D8D8EC"/>
              </a:buClr>
              <a:buSzPct val="80000"/>
              <a:buFont typeface="Wingdings"/>
              <a:buChar char=""/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  <a:endParaRPr/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dt" hasCustomPrompt="0"/>
          </p:nvPr>
        </p:nvSpPr>
        <p:spPr bwMode="auto">
          <a:xfrm>
            <a:off x="456840" y="6248520"/>
            <a:ext cx="213372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defRPr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ftr" hasCustomPrompt="0"/>
          </p:nvPr>
        </p:nvSpPr>
        <p:spPr bwMode="auto"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  <a:defRPr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sldNum" hasCustomPrompt="0"/>
          </p:nvPr>
        </p:nvSpPr>
        <p:spPr bwMode="auto">
          <a:xfrm>
            <a:off x="6552720" y="6248520"/>
            <a:ext cx="213372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defRPr/>
            </a:pPr>
            <a:fld id="{DB335002-48FA-4366-A46A-19B34F8326B5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68360" y="115560"/>
            <a:ext cx="7128000" cy="11523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defRPr/>
            </a:pP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719360"/>
            <a:ext cx="8229600" cy="441144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342720" indent="-342720"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/>
          </a:p>
          <a:p>
            <a:pPr marL="691920" lvl="1" indent="-347760">
              <a:buClr>
                <a:srgbClr val="669999"/>
              </a:buClr>
              <a:buSzPct val="70000"/>
              <a:buFont typeface="Wingdings"/>
              <a:buChar char=""/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  <a:endParaRPr/>
          </a:p>
          <a:p>
            <a:pPr marL="987120" lvl="2" indent="-293400">
              <a:buClr>
                <a:srgbClr val="CCCC00"/>
              </a:buClr>
              <a:buSzPct val="70000"/>
              <a:buFont typeface="Wingdings"/>
              <a:buChar char=""/>
              <a:defRPr/>
            </a:pPr>
            <a:r>
              <a:rPr lang="en-US" sz="23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  <a:endParaRPr/>
          </a:p>
          <a:p>
            <a:pPr marL="1280880" lvl="3" indent="-291960">
              <a:buClr>
                <a:srgbClr val="330066"/>
              </a:buClr>
              <a:buSzPct val="75000"/>
              <a:buFont typeface="Wingdings"/>
              <a:buChar char=""/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  <a:endParaRPr/>
          </a:p>
          <a:p>
            <a:pPr marL="1598400" lvl="4" indent="-315720">
              <a:buClr>
                <a:srgbClr val="D8D8EC"/>
              </a:buClr>
              <a:buSzPct val="80000"/>
              <a:buFont typeface="Wingdings"/>
              <a:buChar char=""/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  <a:endParaRPr/>
          </a:p>
          <a:p>
            <a:pPr marL="1598400" lvl="5" indent="-315720">
              <a:buClr>
                <a:srgbClr val="D8D8EC"/>
              </a:buClr>
              <a:buSzPct val="80000"/>
              <a:buFont typeface="Wingdings"/>
              <a:buChar char=""/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  <a:endParaRPr/>
          </a:p>
          <a:p>
            <a:pPr marL="1598400" lvl="6" indent="-315720">
              <a:buClr>
                <a:srgbClr val="D8D8EC"/>
              </a:buClr>
              <a:buSzPct val="80000"/>
              <a:buFont typeface="Wingdings"/>
              <a:buChar char=""/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  <a:endParaRPr/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dt" hasCustomPrompt="0"/>
          </p:nvPr>
        </p:nvSpPr>
        <p:spPr bwMode="auto">
          <a:xfrm>
            <a:off x="456840" y="6248520"/>
            <a:ext cx="213372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defRPr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ftr" hasCustomPrompt="0"/>
          </p:nvPr>
        </p:nvSpPr>
        <p:spPr bwMode="auto"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  <a:defRPr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sldNum" hasCustomPrompt="0"/>
          </p:nvPr>
        </p:nvSpPr>
        <p:spPr bwMode="auto">
          <a:xfrm>
            <a:off x="6552720" y="6248520"/>
            <a:ext cx="213372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defRPr/>
            </a:pPr>
            <a:fld id="{E61A4C51-08BD-4797-9124-F9F915450E58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Line 6" hidden="0"/>
          <p:cNvSpPr/>
          <p:nvPr isPhoto="0" userDrawn="0"/>
        </p:nvSpPr>
        <p:spPr bwMode="auto">
          <a:xfrm>
            <a:off x="7596360" y="166680"/>
            <a:ext cx="0" cy="12463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" name="Line 7" hidden="0"/>
          <p:cNvSpPr/>
          <p:nvPr isPhoto="0" userDrawn="0"/>
        </p:nvSpPr>
        <p:spPr bwMode="auto">
          <a:xfrm>
            <a:off x="468360" y="1413000"/>
            <a:ext cx="712800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pic>
        <p:nvPicPr>
          <p:cNvPr id="11" name="Picture 2" hidden="0"/>
          <p:cNvPicPr/>
          <p:nvPr isPhoto="0" userDrawn="0"/>
        </p:nvPicPr>
        <p:blipFill>
          <a:blip r:embed="rId14"/>
          <a:stretch/>
        </p:blipFill>
        <p:spPr bwMode="auto">
          <a:xfrm>
            <a:off x="7632720" y="285840"/>
            <a:ext cx="1511280" cy="1000080"/>
          </a:xfrm>
          <a:prstGeom prst="rect">
            <a:avLst/>
          </a:prstGeom>
          <a:ln>
            <a:noFill/>
          </a:ln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oleObject" Target="../embeddings/oleObject1.bin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habrahabr.ru/post/133076/" TargetMode="Externa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 hidden="0"/>
          <p:cNvSpPr txBox="1"/>
          <p:nvPr isPhoto="0" userDrawn="0"/>
        </p:nvSpPr>
        <p:spPr bwMode="auto">
          <a:xfrm>
            <a:off x="316080" y="466200"/>
            <a:ext cx="6781680" cy="21337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defRPr/>
            </a:pPr>
            <a:r>
              <a:rPr lang="ru-RU" sz="4800" b="1" strike="noStrike" spc="-1">
                <a:solidFill>
                  <a:srgbClr val="330066"/>
                </a:solidFill>
                <a:latin typeface="Arial"/>
              </a:rPr>
              <a:t>Quality of service</a:t>
            </a: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5" name="TextShape 2" hidden="0"/>
          <p:cNvSpPr txBox="1"/>
          <p:nvPr isPhoto="0" userDrawn="0"/>
        </p:nvSpPr>
        <p:spPr bwMode="auto">
          <a:xfrm>
            <a:off x="848879" y="3049560"/>
            <a:ext cx="6248520" cy="2362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QoS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  <a:defRPr/>
            </a:pPr>
            <a:fld id="{3932FA44-C41F-4517-8A0D-054E47B42110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" name="Picture 2" hidden="0"/>
          <p:cNvPicPr/>
          <p:nvPr isPhoto="0" userDrawn="0"/>
        </p:nvPicPr>
        <p:blipFill>
          <a:blip r:embed="rId2"/>
          <a:stretch/>
        </p:blipFill>
        <p:spPr bwMode="auto">
          <a:xfrm>
            <a:off x="638280" y="3143160"/>
            <a:ext cx="4505400" cy="298151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 hidden="0"/>
          <p:cNvSpPr txBox="1"/>
          <p:nvPr isPhoto="0" userDrawn="0"/>
        </p:nvSpPr>
        <p:spPr bwMode="auto">
          <a:xfrm>
            <a:off x="468360" y="115560"/>
            <a:ext cx="7128000" cy="11523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defRPr/>
            </a:pP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Int</a:t>
            </a: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egrated </a:t>
            </a: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Serv</a:t>
            </a: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ices</a:t>
            </a: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5" name="TextShape 2" hidden="0"/>
          <p:cNvSpPr txBox="1"/>
          <p:nvPr isPhoto="0" userDrawn="0"/>
        </p:nvSpPr>
        <p:spPr bwMode="auto">
          <a:xfrm>
            <a:off x="457200" y="1499759"/>
            <a:ext cx="8229600" cy="50007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The application must first request network resources and report the parameters of the transmitted traffic: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691920" lvl="1" indent="-347760">
              <a:lnSpc>
                <a:spcPct val="90000"/>
              </a:lnSpc>
              <a:buClr>
                <a:srgbClr val="669999"/>
              </a:buClr>
              <a:buSzPct val="70000"/>
              <a:buFont typeface="Wingdings"/>
              <a:buChar char=""/>
              <a:defRPr/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R-spec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define the service class: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'best effort‘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, load-controlled service or guaranteed service 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pPr marL="691920" lvl="1" indent="-347760">
              <a:lnSpc>
                <a:spcPct val="90000"/>
              </a:lnSpc>
              <a:buClr>
                <a:srgbClr val="669999"/>
              </a:buClr>
              <a:buSzPct val="70000"/>
              <a:buFont typeface="Wingdings"/>
              <a:buChar char=""/>
              <a:defRPr/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T-spec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define the algorithm parameters of the current bucket for traffic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(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recoil rate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i="1" strike="noStrike" spc="-1">
                <a:solidFill>
                  <a:srgbClr val="000000"/>
                </a:solidFill>
                <a:latin typeface="Arial"/>
              </a:rPr>
              <a:t>R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and the queue size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i="1" strike="noStrike" spc="-1">
                <a:solidFill>
                  <a:srgbClr val="000000"/>
                </a:solidFill>
                <a:latin typeface="Arial"/>
              </a:rPr>
              <a:t>B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).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  <a:defRPr/>
            </a:pPr>
            <a:fld id="{436DA523-D05A-4D90-9D39-D8BFF8BC0539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 hidden="0"/>
          <p:cNvSpPr txBox="1"/>
          <p:nvPr isPhoto="0" userDrawn="0"/>
        </p:nvSpPr>
        <p:spPr bwMode="auto">
          <a:xfrm>
            <a:off x="468360" y="115560"/>
            <a:ext cx="7128000" cy="11523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Token bucket</a:t>
            </a: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  <a:defRPr/>
            </a:pPr>
            <a:fld id="{D62DBD2D-6129-4DD5-B286-05741E4D4CCA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" name="Picture 2" hidden="0"/>
          <p:cNvPicPr/>
          <p:nvPr isPhoto="0" userDrawn="0"/>
        </p:nvPicPr>
        <p:blipFill>
          <a:blip r:embed="rId2"/>
          <a:stretch/>
        </p:blipFill>
        <p:spPr bwMode="auto">
          <a:xfrm>
            <a:off x="395280" y="1484280"/>
            <a:ext cx="8137440" cy="468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 hidden="0"/>
          <p:cNvSpPr txBox="1"/>
          <p:nvPr isPhoto="0" userDrawn="0"/>
        </p:nvSpPr>
        <p:spPr bwMode="auto">
          <a:xfrm>
            <a:off x="468360" y="115560"/>
            <a:ext cx="7128000" cy="11523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Protocol </a:t>
            </a: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RSVP</a:t>
            </a:r>
            <a:endParaRPr/>
          </a:p>
        </p:txBody>
      </p:sp>
      <p:sp>
        <p:nvSpPr>
          <p:cNvPr id="5" name="TextShape 2" hidden="0"/>
          <p:cNvSpPr txBox="1"/>
          <p:nvPr isPhoto="0" userDrawn="0"/>
        </p:nvSpPr>
        <p:spPr bwMode="auto">
          <a:xfrm>
            <a:off x="213840" y="1428480"/>
            <a:ext cx="8929800" cy="5429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720"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RSVP 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– network resource reservation protocol 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(Resource ReSerVation Protocol)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 serves for transmitting 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R-spec 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and 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T-spec 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through the router chain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before transmitting data, the source node sends messages over the network that reserve a certain bandwidth and class of service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routers are configured so that the specified stream is always provided with the required bandwidth.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  <a:defRPr/>
            </a:pPr>
            <a:fld id="{0D2A9E5A-B566-4DC5-B67D-3551ABABE625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  <a:defRPr/>
            </a:pPr>
            <a:fld id="{EEACDD64-762F-4C9D-B2B2-0E7C7935DEBE}" type="slidenum">
              <a:rPr lang="en-US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TextShape 2" hidden="0"/>
          <p:cNvSpPr txBox="1"/>
          <p:nvPr isPhoto="0" userDrawn="0"/>
        </p:nvSpPr>
        <p:spPr bwMode="auto">
          <a:xfrm>
            <a:off x="468360" y="115560"/>
            <a:ext cx="7128000" cy="11523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defRPr/>
            </a:pP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Differentiated Services</a:t>
            </a: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 (</a:t>
            </a: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DiffServ</a:t>
            </a: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)</a:t>
            </a: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6" name="TextShape 3" hidden="0"/>
          <p:cNvSpPr txBox="1"/>
          <p:nvPr isPhoto="0" userDrawn="0"/>
        </p:nvSpPr>
        <p:spPr bwMode="auto">
          <a:xfrm>
            <a:off x="457200" y="1500120"/>
            <a:ext cx="8229600" cy="5143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720">
              <a:spcAft>
                <a:spcPts val="1700"/>
              </a:spcAft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Designed to overcome the following disadvantages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 IntServ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and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 RSVP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: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Aft>
                <a:spcPts val="1700"/>
              </a:spcAft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Scalability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: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in large networks, the number of threads is measured in the tens of thousands; routers can't cope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Aft>
                <a:spcPts val="1700"/>
              </a:spcAft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Limited number of service classes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: Intserv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supports only 3 classes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;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intermediate types are often required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Aft>
                <a:spcPts val="1700"/>
              </a:spcAft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Complex resource reservation system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: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many applications and users only need to specify that certain traffic should have a higher priority on the provider's router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 hidden="0"/>
          <p:cNvSpPr txBox="1"/>
          <p:nvPr isPhoto="0" userDrawn="0"/>
        </p:nvSpPr>
        <p:spPr bwMode="auto">
          <a:xfrm>
            <a:off x="468360" y="115560"/>
            <a:ext cx="7128000" cy="11523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defRPr/>
            </a:pP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Differentiated Services</a:t>
            </a: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 (</a:t>
            </a: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DiffServ</a:t>
            </a: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)</a:t>
            </a: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5" name="TextShape 2" hidden="0"/>
          <p:cNvSpPr txBox="1"/>
          <p:nvPr isPhoto="0" userDrawn="0"/>
        </p:nvSpPr>
        <p:spPr bwMode="auto">
          <a:xfrm>
            <a:off x="213840" y="1499759"/>
            <a:ext cx="8929800" cy="5357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720">
              <a:spcAft>
                <a:spcPts val="1700"/>
              </a:spcAft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Very few applications really need strict and precise quality of service guarantees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Aft>
                <a:spcPts val="1700"/>
              </a:spcAft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DiffServ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 based on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free classification of traffic divided into a small number of "priority" classes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Aft>
                <a:spcPts val="1700"/>
              </a:spcAft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Unlike RSVP, in the case of DiffServ, the sender and receiver do not exchange information about quality of service requirements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 hidden="0"/>
          <p:cNvSpPr txBox="1"/>
          <p:nvPr isPhoto="0" userDrawn="0"/>
        </p:nvSpPr>
        <p:spPr bwMode="auto">
          <a:xfrm>
            <a:off x="468360" y="115560"/>
            <a:ext cx="7128000" cy="11523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Architecture </a:t>
            </a: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DiffServ</a:t>
            </a:r>
            <a:endParaRPr/>
          </a:p>
        </p:txBody>
      </p:sp>
      <p:sp>
        <p:nvSpPr>
          <p:cNvPr id="5" name="TextShape 2" hidden="0"/>
          <p:cNvSpPr txBox="1"/>
          <p:nvPr isPhoto="0" userDrawn="0"/>
        </p:nvSpPr>
        <p:spPr bwMode="auto">
          <a:xfrm>
            <a:off x="285480" y="1499759"/>
            <a:ext cx="8643960" cy="507203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720">
              <a:lnSpc>
                <a:spcPct val="100000"/>
              </a:lnSpc>
              <a:spcAft>
                <a:spcPts val="1700"/>
              </a:spcAft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Service Level Agreement (SLA)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 –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traffic classification + rules for </a:t>
            </a:r>
            <a:r>
              <a:rPr lang="ru-RU" sz="28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external traffic</a:t>
            </a:r>
            <a:r>
              <a:rPr lang="ru-RU" sz="2800" b="0" strike="noStrike" spc="0">
                <a:solidFill>
                  <a:srgbClr val="000000"/>
                </a:solidFill>
                <a:latin typeface="Arial"/>
              </a:rPr>
              <a:t> relabeling + actions with traffic flows for the domain (provider's routers set)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Aft>
                <a:spcPts val="1700"/>
              </a:spcAft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Edge routers perform traffic labeling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Aft>
                <a:spcPts val="1700"/>
              </a:spcAft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Internal routers process packets according to the markers assigned to them (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Per-Hop Behavior, PHB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)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  <a:defRPr/>
            </a:pPr>
            <a:fld id="{86946903-C180-4791-8D5B-BD024C28DDB6}" type="slidenum">
              <a:rPr lang="en-US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TextShape 2" hidden="0"/>
          <p:cNvSpPr txBox="1"/>
          <p:nvPr isPhoto="0" userDrawn="0"/>
        </p:nvSpPr>
        <p:spPr bwMode="auto">
          <a:xfrm>
            <a:off x="468360" y="115560"/>
            <a:ext cx="7128000" cy="11523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Packet markering</a:t>
            </a: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6" name="TextShape 3" hidden="0"/>
          <p:cNvSpPr txBox="1"/>
          <p:nvPr isPhoto="0" userDrawn="0"/>
        </p:nvSpPr>
        <p:spPr bwMode="auto">
          <a:xfrm>
            <a:off x="457200" y="1523880"/>
            <a:ext cx="8475840" cy="2616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DSCP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 – 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DiffServ Code Point</a:t>
            </a:r>
            <a:endParaRPr/>
          </a:p>
          <a:p>
            <a:pPr marL="34272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The marker is placed in the 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IP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 header field 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“Type of Service”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 in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 IPv4</a:t>
            </a:r>
            <a:endParaRPr/>
          </a:p>
          <a:p>
            <a:pPr marL="342720" indent="-342720">
              <a:lnSpc>
                <a:spcPct val="100000"/>
              </a:lnSpc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6 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bit, 2-reserved. </a:t>
            </a:r>
            <a:br>
              <a:rPr lang="ru-RU" sz="3000" b="0" strike="noStrike" spc="-1">
                <a:solidFill>
                  <a:srgbClr val="000000"/>
                </a:solidFill>
                <a:latin typeface="Arial"/>
              </a:rPr>
            </a:b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Total of 16 classes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879560" y="4395960"/>
          <a:ext cx="5014800" cy="1012680"/>
        </p:xfrm>
        <a:graphic>
          <a:graphicData uri="http://schemas.openxmlformats.org/presentationml/2006/ole">
            <p:oleObj name="oleObj" r:id="rId3" imgW="0" imgH="0" progId="">
              <p:embed/>
              <p:pic>
                <p:nvPicPr>
                  <p:cNvPr id="7" name="" hidden="0"/>
                  <p:cNvPicPr/>
                  <p:nvPr isPhoto="0" userDrawn="0"/>
                </p:nvPicPr>
                <p:blipFill>
                  <a:blip r:embed="rId2"/>
                  <a:stretch/>
                </p:blipFill>
                <p:spPr bwMode="auto">
                  <a:xfrm>
                    <a:off x="1879560" y="4395960"/>
                    <a:ext cx="5014800" cy="101268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 hidden="0"/>
          <p:cNvSpPr txBox="1"/>
          <p:nvPr isPhoto="0" userDrawn="0"/>
        </p:nvSpPr>
        <p:spPr bwMode="auto">
          <a:xfrm>
            <a:off x="468360" y="115560"/>
            <a:ext cx="7128000" cy="11523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Package labeling</a:t>
            </a: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  <a:defRPr/>
            </a:pPr>
            <a:fld id="{35208487-697C-4635-8F1C-5FB5BC357CDB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" name="Picture 2" hidden="0"/>
          <p:cNvPicPr/>
          <p:nvPr isPhoto="0" userDrawn="0"/>
        </p:nvPicPr>
        <p:blipFill>
          <a:blip r:embed="rId2"/>
          <a:stretch/>
        </p:blipFill>
        <p:spPr bwMode="auto">
          <a:xfrm>
            <a:off x="142920" y="1500120"/>
            <a:ext cx="8772480" cy="5000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304920" y="1447920"/>
            <a:ext cx="8458200" cy="4952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07932" dir="2700000">
              <a:srgbClr val="808080"/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" name="TextShape 2" hidden="0"/>
          <p:cNvSpPr txBox="1"/>
          <p:nvPr isPhoto="0" userDrawn="0"/>
        </p:nvSpPr>
        <p:spPr bwMode="auto">
          <a:xfrm>
            <a:off x="468360" y="115560"/>
            <a:ext cx="7128000" cy="11523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Comparison</a:t>
            </a: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542880" y="2057400"/>
            <a:ext cx="1039525" cy="399167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Features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CustomShape 4" hidden="0"/>
          <p:cNvSpPr/>
          <p:nvPr isPhoto="0" userDrawn="0"/>
        </p:nvSpPr>
        <p:spPr bwMode="auto">
          <a:xfrm>
            <a:off x="543960" y="3184560"/>
            <a:ext cx="1558440" cy="3988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Locality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CustomShape 5" hidden="0"/>
          <p:cNvSpPr/>
          <p:nvPr isPhoto="0" userDrawn="0"/>
        </p:nvSpPr>
        <p:spPr bwMode="auto">
          <a:xfrm>
            <a:off x="542520" y="3957480"/>
            <a:ext cx="1381680" cy="3988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Complexity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CustomShape 6" hidden="0"/>
          <p:cNvSpPr/>
          <p:nvPr isPhoto="0" userDrawn="0"/>
        </p:nvSpPr>
        <p:spPr bwMode="auto">
          <a:xfrm>
            <a:off x="600864" y="4984596"/>
            <a:ext cx="1264991" cy="704232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Scalability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CustomShape 7" hidden="0"/>
          <p:cNvSpPr/>
          <p:nvPr isPhoto="0" userDrawn="0"/>
        </p:nvSpPr>
        <p:spPr bwMode="auto">
          <a:xfrm flipH="0" flipV="0">
            <a:off x="2482559" y="2090320"/>
            <a:ext cx="1838080" cy="864043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6800" rIns="90000" bIns="46800"/>
          <a:lstStyle/>
          <a:p>
            <a:pPr marL="114120" indent="-114120">
              <a:lnSpc>
                <a:spcPct val="100000"/>
              </a:lnSpc>
              <a:buClr>
                <a:srgbClr val="000000"/>
              </a:buClr>
              <a:buSzPct val="70000"/>
              <a:buFont typeface="Times New Roman"/>
              <a:buChar char="•"/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linking two nodes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114120" indent="-114120">
              <a:lnSpc>
                <a:spcPct val="100000"/>
              </a:lnSpc>
              <a:buClr>
                <a:srgbClr val="000000"/>
              </a:buClr>
              <a:buSzPct val="70000"/>
              <a:buFont typeface="Times New Roman"/>
              <a:buChar char="•"/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no 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stream</a:t>
            </a:r>
            <a:r>
              <a:rPr lang="ru-RU" sz="1600" b="0" strike="noStrike" spc="0">
                <a:solidFill>
                  <a:srgbClr val="000000"/>
                </a:solidFill>
                <a:latin typeface="Times New Roman"/>
              </a:rPr>
              <a:t> isolation 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114120" indent="-114120">
              <a:lnSpc>
                <a:spcPct val="100000"/>
              </a:lnSpc>
              <a:buClr>
                <a:srgbClr val="000000"/>
              </a:buClr>
              <a:buSzPct val="70000"/>
              <a:buFont typeface="Times New Roman"/>
              <a:buChar char="•"/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no guarantees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CustomShape 8" hidden="0"/>
          <p:cNvSpPr/>
          <p:nvPr isPhoto="0" userDrawn="0"/>
        </p:nvSpPr>
        <p:spPr bwMode="auto">
          <a:xfrm>
            <a:off x="2410559" y="3233880"/>
            <a:ext cx="1764685" cy="581075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6800" rIns="90000" bIns="46800"/>
          <a:lstStyle/>
          <a:p>
            <a:pPr marL="114120" indent="-114120">
              <a:lnSpc>
                <a:spcPct val="100000"/>
              </a:lnSpc>
              <a:buClr>
                <a:srgbClr val="000000"/>
              </a:buClr>
              <a:buSzPct val="70000"/>
              <a:buFont typeface="Times New Roman"/>
              <a:buChar char="•"/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works for all</a:t>
            </a:r>
            <a:br>
              <a:rPr lang="ru-RU" sz="1600" b="0" strike="noStrike" spc="-1">
                <a:solidFill>
                  <a:srgbClr val="000000"/>
                </a:solidFill>
                <a:latin typeface="Times New Roman"/>
              </a:rPr>
            </a:b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nodes in the chain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CustomShape 9" hidden="0"/>
          <p:cNvSpPr/>
          <p:nvPr isPhoto="0" userDrawn="0"/>
        </p:nvSpPr>
        <p:spPr bwMode="auto">
          <a:xfrm>
            <a:off x="2423359" y="4000680"/>
            <a:ext cx="1404360" cy="3373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6800" rIns="90000" bIns="46800"/>
          <a:lstStyle/>
          <a:p>
            <a:pPr marL="114120" indent="-114120">
              <a:lnSpc>
                <a:spcPct val="100000"/>
              </a:lnSpc>
              <a:buClr>
                <a:srgbClr val="000000"/>
              </a:buClr>
              <a:buSzPct val="70000"/>
              <a:buFont typeface="Times New Roman"/>
              <a:buChar char="•"/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no settings available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CustomShape 10" hidden="0"/>
          <p:cNvSpPr/>
          <p:nvPr isPhoto="0" userDrawn="0"/>
        </p:nvSpPr>
        <p:spPr bwMode="auto">
          <a:xfrm>
            <a:off x="2397240" y="4657680"/>
            <a:ext cx="2022480" cy="1554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/>
          <a:lstStyle/>
          <a:p>
            <a:pPr marL="114120" indent="-114120">
              <a:lnSpc>
                <a:spcPct val="100000"/>
              </a:lnSpc>
              <a:buClr>
                <a:srgbClr val="000000"/>
              </a:buClr>
              <a:buSzPct val="70000"/>
              <a:buFont typeface="Times New Roman"/>
              <a:buChar char="•"/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High scalability</a:t>
            </a:r>
            <a:br>
              <a:rPr lang="ru-RU" sz="1600" b="0" strike="noStrike" spc="-1">
                <a:solidFill>
                  <a:srgbClr val="000000"/>
                </a:solidFill>
                <a:latin typeface="Times New Roman"/>
              </a:rPr>
            </a:b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(nodes only work with route information)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CustomShape 11" hidden="0"/>
          <p:cNvSpPr/>
          <p:nvPr isPhoto="0" userDrawn="0"/>
        </p:nvSpPr>
        <p:spPr bwMode="auto">
          <a:xfrm>
            <a:off x="2595600" y="1447920"/>
            <a:ext cx="1320840" cy="3988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</a:rPr>
              <a:t>Best-Effort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CustomShape 12" hidden="0"/>
          <p:cNvSpPr/>
          <p:nvPr isPhoto="0" userDrawn="0"/>
        </p:nvSpPr>
        <p:spPr bwMode="auto">
          <a:xfrm>
            <a:off x="4572000" y="1857240"/>
            <a:ext cx="1905120" cy="1310759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/>
          <a:lstStyle/>
          <a:p>
            <a:pPr marL="114120" indent="-114120">
              <a:lnSpc>
                <a:spcPct val="100000"/>
              </a:lnSpc>
              <a:buClr>
                <a:srgbClr val="000000"/>
              </a:buClr>
              <a:buSzPct val="70000"/>
              <a:buFont typeface="Times New Roman"/>
              <a:buChar char="•"/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Aggregated isolation of stream classes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114120" indent="-114120">
              <a:lnSpc>
                <a:spcPct val="100000"/>
              </a:lnSpc>
              <a:buClr>
                <a:srgbClr val="000000"/>
              </a:buClr>
              <a:buSzPct val="70000"/>
              <a:buFont typeface="Times New Roman"/>
              <a:buChar char="•"/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Guarantees for stream classes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CustomShape 13" hidden="0"/>
          <p:cNvSpPr/>
          <p:nvPr isPhoto="0" userDrawn="0"/>
        </p:nvSpPr>
        <p:spPr bwMode="auto">
          <a:xfrm>
            <a:off x="4584960" y="3233880"/>
            <a:ext cx="2035270" cy="337787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6800" rIns="90000" bIns="46800"/>
          <a:lstStyle/>
          <a:p>
            <a:pPr marL="114120" indent="-114120">
              <a:lnSpc>
                <a:spcPct val="100000"/>
              </a:lnSpc>
              <a:buClr>
                <a:srgbClr val="000000"/>
              </a:buClr>
              <a:buSzPct val="70000"/>
              <a:buFont typeface="Times New Roman"/>
              <a:buChar char="•"/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works in the provider </a:t>
            </a:r>
            <a:br>
              <a:rPr lang="ru-RU" sz="1600" b="0" strike="noStrike" spc="-1">
                <a:solidFill>
                  <a:srgbClr val="000000"/>
                </a:solidFill>
                <a:latin typeface="Times New Roman"/>
              </a:rPr>
            </a:br>
            <a:r>
              <a:rPr lang="ru-RU" sz="1600" b="0" strike="noStrike" spc="0">
                <a:solidFill>
                  <a:srgbClr val="000000"/>
                </a:solidFill>
                <a:latin typeface="Times New Roman"/>
              </a:rPr>
              <a:t>domain</a:t>
            </a:r>
            <a:endParaRPr lang="ru-RU" sz="16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CustomShape 14" hidden="0"/>
          <p:cNvSpPr/>
          <p:nvPr isPhoto="0" userDrawn="0"/>
        </p:nvSpPr>
        <p:spPr bwMode="auto">
          <a:xfrm>
            <a:off x="4582440" y="3903840"/>
            <a:ext cx="1449092" cy="581292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6800" rIns="90000" bIns="46800"/>
          <a:lstStyle/>
          <a:p>
            <a:pPr marL="114120" indent="-114120">
              <a:lnSpc>
                <a:spcPct val="100000"/>
              </a:lnSpc>
              <a:buClr>
                <a:srgbClr val="000000"/>
              </a:buClr>
              <a:buSzPct val="70000"/>
              <a:buFont typeface="Times New Roman"/>
              <a:buChar char="•"/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settings for</a:t>
            </a:r>
            <a:br>
              <a:rPr lang="ru-RU" sz="1600" b="0" strike="noStrike" spc="-1">
                <a:solidFill>
                  <a:srgbClr val="000000"/>
                </a:solidFill>
                <a:latin typeface="Times New Roman"/>
              </a:rPr>
            </a:b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stream classes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CustomShape 15" hidden="0"/>
          <p:cNvSpPr/>
          <p:nvPr isPhoto="0" userDrawn="0"/>
        </p:nvSpPr>
        <p:spPr bwMode="auto">
          <a:xfrm>
            <a:off x="4429080" y="4734000"/>
            <a:ext cx="2276640" cy="1554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/>
          <a:lstStyle/>
          <a:p>
            <a:pPr marL="114120" indent="-114120">
              <a:lnSpc>
                <a:spcPct val="100000"/>
              </a:lnSpc>
              <a:buClr>
                <a:srgbClr val="000000"/>
              </a:buClr>
              <a:buSzPct val="70000"/>
              <a:buFont typeface="Times New Roman"/>
              <a:buChar char="•"/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Scaling up</a:t>
            </a:r>
            <a:r>
              <a:rPr lang="en-US" sz="16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 (border nodes store information about labeling, internal nodes store information about class priorities)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CustomShape 16" hidden="0"/>
          <p:cNvSpPr/>
          <p:nvPr isPhoto="0" userDrawn="0"/>
        </p:nvSpPr>
        <p:spPr bwMode="auto">
          <a:xfrm>
            <a:off x="4826160" y="1447920"/>
            <a:ext cx="1024920" cy="3988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</a:rPr>
              <a:t>Diffserv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CustomShape 17" hidden="0"/>
          <p:cNvSpPr/>
          <p:nvPr isPhoto="0" userDrawn="0"/>
        </p:nvSpPr>
        <p:spPr bwMode="auto">
          <a:xfrm>
            <a:off x="6642000" y="2106720"/>
            <a:ext cx="1854000" cy="82404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6800" rIns="90000" bIns="46800"/>
          <a:lstStyle/>
          <a:p>
            <a:pPr marL="114120" indent="-114120">
              <a:lnSpc>
                <a:spcPct val="100000"/>
              </a:lnSpc>
              <a:buClr>
                <a:srgbClr val="000000"/>
              </a:buClr>
              <a:buSzPct val="70000"/>
              <a:buFont typeface="Times New Roman"/>
              <a:buChar char="•"/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Thread isolation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114120" indent="-114120">
              <a:lnSpc>
                <a:spcPct val="100000"/>
              </a:lnSpc>
              <a:buClr>
                <a:srgbClr val="000000"/>
              </a:buClr>
              <a:buSzPct val="70000"/>
              <a:buFont typeface="Times New Roman"/>
              <a:buChar char="•"/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Guarantees for </a:t>
            </a:r>
            <a:br>
              <a:rPr lang="ru-RU" sz="1600" b="0" strike="noStrike" spc="-1">
                <a:solidFill>
                  <a:srgbClr val="000000"/>
                </a:solidFill>
                <a:latin typeface="Times New Roman"/>
              </a:rPr>
            </a:b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for each thread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CustomShape 18" hidden="0"/>
          <p:cNvSpPr/>
          <p:nvPr isPhoto="0" userDrawn="0"/>
        </p:nvSpPr>
        <p:spPr bwMode="auto">
          <a:xfrm>
            <a:off x="6642720" y="3233880"/>
            <a:ext cx="1764685" cy="580788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6800" rIns="90000" bIns="46800"/>
          <a:lstStyle/>
          <a:p>
            <a:pPr marL="114120" indent="-114120">
              <a:lnSpc>
                <a:spcPct val="100000"/>
              </a:lnSpc>
              <a:buClr>
                <a:srgbClr val="000000"/>
              </a:buClr>
              <a:buSzPct val="70000"/>
              <a:buFont typeface="Times New Roman"/>
              <a:buChar char="•"/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works for all</a:t>
            </a:r>
            <a:br>
              <a:rPr lang="ru-RU" sz="1600" b="0" strike="noStrike" spc="-1">
                <a:solidFill>
                  <a:srgbClr val="000000"/>
                </a:solidFill>
                <a:latin typeface="Times New Roman"/>
              </a:rPr>
            </a:b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nodes in the chain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CustomShape 19" hidden="0"/>
          <p:cNvSpPr/>
          <p:nvPr isPhoto="0" userDrawn="0"/>
        </p:nvSpPr>
        <p:spPr bwMode="auto">
          <a:xfrm flipH="0" flipV="0">
            <a:off x="6772680" y="3786120"/>
            <a:ext cx="1801472" cy="824148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6800" rIns="90000" bIns="46800"/>
          <a:lstStyle/>
          <a:p>
            <a:pPr marL="114120" indent="-114120">
              <a:lnSpc>
                <a:spcPct val="100000"/>
              </a:lnSpc>
              <a:buClr>
                <a:srgbClr val="000000"/>
              </a:buClr>
              <a:buSzPct val="70000"/>
              <a:buFont typeface="Times New Roman"/>
              <a:buChar char="•"/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settings for </a:t>
            </a:r>
            <a:br>
              <a:rPr lang="ru-RU" sz="1600" b="0" strike="noStrike" spc="-1">
                <a:solidFill>
                  <a:srgbClr val="000000"/>
                </a:solidFill>
                <a:latin typeface="Times New Roman"/>
              </a:rPr>
            </a:b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each stream </a:t>
            </a:r>
            <a:br>
              <a:rPr lang="ru-RU" sz="1600" b="0" strike="noStrike" spc="-1">
                <a:solidFill>
                  <a:srgbClr val="000000"/>
                </a:solidFill>
                <a:latin typeface="Times New Roman"/>
              </a:rPr>
            </a:b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separately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CustomShape 20" hidden="0"/>
          <p:cNvSpPr/>
          <p:nvPr isPhoto="0" userDrawn="0"/>
        </p:nvSpPr>
        <p:spPr bwMode="auto">
          <a:xfrm>
            <a:off x="6629400" y="4657680"/>
            <a:ext cx="2022480" cy="1554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/>
          <a:lstStyle/>
          <a:p>
            <a:pPr marL="114120" indent="-114120">
              <a:lnSpc>
                <a:spcPct val="100000"/>
              </a:lnSpc>
              <a:buClr>
                <a:srgbClr val="000000"/>
              </a:buClr>
              <a:buSzPct val="70000"/>
              <a:buFont typeface="Times New Roman"/>
              <a:buChar char="•"/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Don't scale</a:t>
            </a:r>
            <a:r>
              <a:rPr lang="en-US" sz="1600" b="0" strike="noStrike" spc="-1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each router stores information about each stream</a:t>
            </a:r>
            <a:r>
              <a:rPr lang="en-US" sz="1600" b="0" strike="noStrike" spc="-1">
                <a:solidFill>
                  <a:srgbClr val="000000"/>
                </a:solidFill>
                <a:latin typeface="Times New Roman"/>
              </a:rPr>
              <a:t>)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CustomShape 21" hidden="0"/>
          <p:cNvSpPr/>
          <p:nvPr isPhoto="0" userDrawn="0"/>
        </p:nvSpPr>
        <p:spPr bwMode="auto">
          <a:xfrm>
            <a:off x="7083720" y="1447920"/>
            <a:ext cx="889560" cy="3988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</a:rPr>
              <a:t>Intserv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Line 22" hidden="0"/>
          <p:cNvSpPr/>
          <p:nvPr isPhoto="0" userDrawn="0"/>
        </p:nvSpPr>
        <p:spPr bwMode="auto">
          <a:xfrm>
            <a:off x="533520" y="1905120"/>
            <a:ext cx="80769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6" name="Line 23" hidden="0"/>
          <p:cNvSpPr/>
          <p:nvPr isPhoto="0" userDrawn="0"/>
        </p:nvSpPr>
        <p:spPr bwMode="auto">
          <a:xfrm>
            <a:off x="6629400" y="1523880"/>
            <a:ext cx="0" cy="48006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7" name="Line 24" hidden="0"/>
          <p:cNvSpPr/>
          <p:nvPr isPhoto="0" userDrawn="0"/>
        </p:nvSpPr>
        <p:spPr bwMode="auto">
          <a:xfrm>
            <a:off x="4419720" y="1523880"/>
            <a:ext cx="0" cy="48006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8" name="Line 25" hidden="0"/>
          <p:cNvSpPr/>
          <p:nvPr isPhoto="0" userDrawn="0"/>
        </p:nvSpPr>
        <p:spPr bwMode="auto">
          <a:xfrm>
            <a:off x="2286000" y="1523880"/>
            <a:ext cx="0" cy="48006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9" name="Line 26" hidden="0"/>
          <p:cNvSpPr/>
          <p:nvPr isPhoto="0" userDrawn="0"/>
        </p:nvSpPr>
        <p:spPr bwMode="auto">
          <a:xfrm>
            <a:off x="533520" y="3200400"/>
            <a:ext cx="80769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0" name="Line 27" hidden="0"/>
          <p:cNvSpPr/>
          <p:nvPr isPhoto="0" userDrawn="0"/>
        </p:nvSpPr>
        <p:spPr bwMode="auto">
          <a:xfrm>
            <a:off x="533520" y="3809880"/>
            <a:ext cx="80769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1" name="Line 28" hidden="0"/>
          <p:cNvSpPr/>
          <p:nvPr isPhoto="0" userDrawn="0"/>
        </p:nvSpPr>
        <p:spPr bwMode="auto">
          <a:xfrm>
            <a:off x="533520" y="4572000"/>
            <a:ext cx="80769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 hidden="0"/>
          <p:cNvSpPr txBox="1"/>
          <p:nvPr isPhoto="0" userDrawn="0"/>
        </p:nvSpPr>
        <p:spPr bwMode="auto">
          <a:xfrm>
            <a:off x="468360" y="115560"/>
            <a:ext cx="7128000" cy="11523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Homework</a:t>
            </a: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5" name="TextShape 2" hidden="0"/>
          <p:cNvSpPr txBox="1"/>
          <p:nvPr isPhoto="0" userDrawn="0"/>
        </p:nvSpPr>
        <p:spPr bwMode="auto">
          <a:xfrm>
            <a:off x="457200" y="1719360"/>
            <a:ext cx="8229600" cy="4411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720"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Find out on the Internet what classes are usually assigned to different types of traffic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Find a match between common classes of 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 Cisco 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and 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AF (DSCP)</a:t>
            </a:r>
            <a:endParaRPr/>
          </a:p>
          <a:p>
            <a:pPr marL="342720" indent="-342720"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Managing channel width in Linux: </a:t>
            </a:r>
            <a:r>
              <a:rPr lang="arn-CL" sz="3000" b="0" u="sng" strike="noStrike" spc="-1">
                <a:solidFill>
                  <a:srgbClr val="7E9CE8"/>
                </a:solidFill>
                <a:latin typeface="Arial"/>
                <a:hlinkClick r:id="rId2" tooltip="https://habrahabr.ru/post/133076/"/>
              </a:rPr>
              <a:t>https://habrahabr.ru/post/133076/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  <a:defRPr/>
            </a:pPr>
            <a:fld id="{A2CEB54C-E79C-409F-B3DC-F5F587CBDA53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 hidden="0"/>
          <p:cNvSpPr txBox="1"/>
          <p:nvPr isPhoto="0" userDrawn="0"/>
        </p:nvSpPr>
        <p:spPr bwMode="auto">
          <a:xfrm>
            <a:off x="468360" y="115560"/>
            <a:ext cx="7128000" cy="11523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Types of applications</a:t>
            </a: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5" name="TextShape 2" hidden="0"/>
          <p:cNvSpPr txBox="1"/>
          <p:nvPr isPhoto="0" userDrawn="0"/>
        </p:nvSpPr>
        <p:spPr bwMode="auto">
          <a:xfrm>
            <a:off x="174080" y="1408320"/>
            <a:ext cx="8858160" cy="5357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720"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Elastic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691920" lvl="1" indent="-347760">
              <a:buClr>
                <a:srgbClr val="669999"/>
              </a:buClr>
              <a:buSzPct val="70000"/>
              <a:buFont typeface="Wingdings"/>
              <a:buChar char="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Support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a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wide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range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of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bandwidth values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although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of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course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the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higher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the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better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91920" lvl="1" indent="-347760">
              <a:buClr>
                <a:srgbClr val="669999"/>
              </a:buClr>
              <a:buSzPct val="70000"/>
              <a:buFont typeface="Wingdings"/>
              <a:buChar char="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Example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: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 FTP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torrent, HTTP, email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Streaming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apps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691920" lvl="1" indent="-347760">
              <a:buClr>
                <a:srgbClr val="669999"/>
              </a:buClr>
              <a:buSzPct val="70000"/>
              <a:buFont typeface="Wingdings"/>
              <a:buChar char="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the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bandwidth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may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vary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within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acceptable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limits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91920" lvl="1" indent="-347760">
              <a:buClr>
                <a:srgbClr val="669999"/>
              </a:buClr>
              <a:buSzPct val="70000"/>
              <a:buFont typeface="Wingdings"/>
              <a:buChar char="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they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can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adapt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to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moderate bandwidth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/ 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high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packet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loss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/ 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high ping time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for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example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by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changing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the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quality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of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the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transmitted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video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signal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 or increasing the buffer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Real-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time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applications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691920" lvl="1" indent="-347760">
              <a:buClr>
                <a:srgbClr val="669999"/>
              </a:buClr>
              <a:buSzPct val="70000"/>
              <a:buFont typeface="Wingdings"/>
              <a:buChar char="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Can't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adapt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to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 small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bandwidth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/ 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high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packet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loss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/ 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high ping time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91920" lvl="1" indent="-347760">
              <a:buClr>
                <a:srgbClr val="669999"/>
              </a:buClr>
              <a:buSzPct val="70000"/>
              <a:buFont typeface="Wingdings"/>
              <a:buChar char="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Example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: 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IP-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telephony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online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multiplayer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games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and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real-time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management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applications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  <a:defRPr/>
            </a:pPr>
            <a:fld id="{B4D0F7E5-62AB-4175-A76D-A076996AB456}" type="slidenum">
              <a:rPr lang="en-US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 hidden="0"/>
          <p:cNvSpPr txBox="1"/>
          <p:nvPr isPhoto="0" userDrawn="0"/>
        </p:nvSpPr>
        <p:spPr bwMode="auto">
          <a:xfrm>
            <a:off x="-214200" y="-572040"/>
            <a:ext cx="8184960" cy="21337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defRPr/>
            </a:pPr>
            <a:r>
              <a:rPr lang="ru-RU" sz="4800" b="1" strike="noStrike" spc="-1">
                <a:solidFill>
                  <a:srgbClr val="330066"/>
                </a:solidFill>
                <a:latin typeface="Arial"/>
              </a:rPr>
              <a:t>Content delivery networks</a:t>
            </a: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5" name="TextShape 2" hidden="0"/>
          <p:cNvSpPr txBox="1"/>
          <p:nvPr isPhoto="0" userDrawn="0"/>
        </p:nvSpPr>
        <p:spPr bwMode="auto">
          <a:xfrm>
            <a:off x="1680840" y="1571400"/>
            <a:ext cx="6248520" cy="2361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Content Delivery Networks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  <a:defRPr/>
            </a:pPr>
            <a:fld id="{95A7E4B1-D28C-4945-B579-D261C9BFFFD6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" name="Рисунок 6" descr="800px-NCDN_-_CDN.png" hidden="0"/>
          <p:cNvPicPr/>
          <p:nvPr isPhoto="0" userDrawn="0"/>
        </p:nvPicPr>
        <p:blipFill>
          <a:blip r:embed="rId2"/>
          <a:stretch/>
        </p:blipFill>
        <p:spPr bwMode="auto">
          <a:xfrm>
            <a:off x="714240" y="2500200"/>
            <a:ext cx="7620120" cy="326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 hidden="0"/>
          <p:cNvSpPr txBox="1"/>
          <p:nvPr isPhoto="0" userDrawn="0"/>
        </p:nvSpPr>
        <p:spPr bwMode="auto">
          <a:xfrm>
            <a:off x="468360" y="115560"/>
            <a:ext cx="7128000" cy="11523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Content delivery networks</a:t>
            </a: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  <a:defRPr/>
            </a:pPr>
            <a:fld id="{73D0215F-47B6-46BA-8012-6F7357871616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" name="Picture 2" hidden="0"/>
          <p:cNvPicPr/>
          <p:nvPr isPhoto="0" userDrawn="0"/>
        </p:nvPicPr>
        <p:blipFill>
          <a:blip r:embed="rId2"/>
          <a:stretch/>
        </p:blipFill>
        <p:spPr bwMode="auto">
          <a:xfrm>
            <a:off x="318960" y="1484280"/>
            <a:ext cx="8501040" cy="537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 hidden="0"/>
          <p:cNvSpPr txBox="1"/>
          <p:nvPr isPhoto="0" userDrawn="0"/>
        </p:nvSpPr>
        <p:spPr bwMode="auto">
          <a:xfrm>
            <a:off x="468360" y="115560"/>
            <a:ext cx="7128000" cy="11523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Classification </a:t>
            </a: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of CDN</a:t>
            </a:r>
            <a:endParaRPr/>
          </a:p>
        </p:txBody>
      </p:sp>
      <p:sp>
        <p:nvSpPr>
          <p:cNvPr id="5" name="TextShape 2" hidden="0"/>
          <p:cNvSpPr txBox="1"/>
          <p:nvPr isPhoto="0" userDrawn="0"/>
        </p:nvSpPr>
        <p:spPr bwMode="auto">
          <a:xfrm>
            <a:off x="356760" y="1500120"/>
            <a:ext cx="8572680" cy="5143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720">
              <a:lnSpc>
                <a:spcPct val="100000"/>
              </a:lnSpc>
              <a:spcAft>
                <a:spcPts val="1105"/>
              </a:spcAft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By network structure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: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691920" lvl="1" indent="-347760">
              <a:lnSpc>
                <a:spcPct val="100000"/>
              </a:lnSpc>
              <a:spcAft>
                <a:spcPts val="1105"/>
              </a:spcAft>
              <a:buClr>
                <a:srgbClr val="669999"/>
              </a:buClr>
              <a:buSzPct val="70000"/>
              <a:buFont typeface="Wingdings"/>
              <a:buChar char="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single-provider network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pPr marL="691920" lvl="1" indent="-347760">
              <a:lnSpc>
                <a:spcPct val="100000"/>
              </a:lnSpc>
              <a:spcAft>
                <a:spcPts val="1105"/>
              </a:spcAft>
              <a:buClr>
                <a:srgbClr val="669999"/>
              </a:buClr>
              <a:buSzPct val="70000"/>
              <a:buFont typeface="Wingdings"/>
              <a:buChar char="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overlay network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pPr lvl="1">
              <a:lnSpc>
                <a:spcPct val="100000"/>
              </a:lnSpc>
              <a:spcAft>
                <a:spcPts val="1105"/>
              </a:spcAft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Aft>
                <a:spcPts val="1105"/>
              </a:spcAft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By type of transmitted information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: 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691920" lvl="1" indent="-347760">
              <a:lnSpc>
                <a:spcPct val="100000"/>
              </a:lnSpc>
              <a:spcAft>
                <a:spcPts val="1105"/>
              </a:spcAft>
              <a:buClr>
                <a:srgbClr val="669999"/>
              </a:buClr>
              <a:buSzPct val="70000"/>
              <a:buFont typeface="Wingdings"/>
              <a:buChar char="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static files, images, and texts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pPr marL="691920" lvl="1" indent="-347760">
              <a:lnSpc>
                <a:spcPct val="100000"/>
              </a:lnSpc>
              <a:spcAft>
                <a:spcPts val="1105"/>
              </a:spcAft>
              <a:buClr>
                <a:srgbClr val="669999"/>
              </a:buClr>
              <a:buSzPct val="70000"/>
              <a:buFont typeface="Wingdings"/>
              <a:buChar char="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multimedia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: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audio and video streams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pPr marL="691920" lvl="1" indent="-347760">
              <a:lnSpc>
                <a:spcPct val="100000"/>
              </a:lnSpc>
              <a:spcAft>
                <a:spcPts val="1105"/>
              </a:spcAft>
              <a:buClr>
                <a:srgbClr val="669999"/>
              </a:buClr>
              <a:buSzPct val="70000"/>
              <a:buFont typeface="Wingdings"/>
              <a:buChar char="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dynamically generated HTML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105"/>
              </a:spcAft>
              <a:defRPr/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 hidden="0"/>
          <p:cNvSpPr txBox="1"/>
          <p:nvPr isPhoto="0" userDrawn="0"/>
        </p:nvSpPr>
        <p:spPr bwMode="auto">
          <a:xfrm>
            <a:off x="468360" y="115560"/>
            <a:ext cx="7128000" cy="11523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Tasks</a:t>
            </a: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5" name="TextShape 2" hidden="0"/>
          <p:cNvSpPr txBox="1"/>
          <p:nvPr isPhoto="0" userDrawn="0"/>
        </p:nvSpPr>
        <p:spPr bwMode="auto">
          <a:xfrm>
            <a:off x="457200" y="1719360"/>
            <a:ext cx="8229600" cy="4411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720"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Distributed data storage (close to clients)</a:t>
            </a:r>
            <a:br>
              <a:rPr lang="ru-RU" sz="2800" b="0" strike="noStrike" spc="-1">
                <a:solidFill>
                  <a:srgbClr val="000000"/>
                </a:solidFill>
                <a:latin typeface="Arial"/>
              </a:rPr>
            </a:b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Routing to the nearest server</a:t>
            </a:r>
            <a:br>
              <a:rPr lang="ru-RU" sz="2800" b="0" strike="noStrike" spc="-1">
                <a:solidFill>
                  <a:srgbClr val="000000"/>
                </a:solidFill>
                <a:latin typeface="Arial"/>
              </a:rPr>
            </a:b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Data delivery</a:t>
            </a:r>
            <a:br>
              <a:rPr lang="ru-RU" sz="2800" b="0" strike="noStrike" spc="-1">
                <a:solidFill>
                  <a:srgbClr val="000000"/>
                </a:solidFill>
                <a:latin typeface="Arial"/>
              </a:rPr>
            </a:b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Calculating statistics (for invoicing)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 hidden="0"/>
          <p:cNvSpPr txBox="1"/>
          <p:nvPr isPhoto="0" userDrawn="0"/>
        </p:nvSpPr>
        <p:spPr bwMode="auto">
          <a:xfrm>
            <a:off x="468360" y="115560"/>
            <a:ext cx="7128000" cy="11523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Distributed data storage</a:t>
            </a: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5" name="TextShape 2" hidden="0"/>
          <p:cNvSpPr txBox="1"/>
          <p:nvPr isPhoto="0" userDrawn="0"/>
        </p:nvSpPr>
        <p:spPr bwMode="auto">
          <a:xfrm>
            <a:off x="457200" y="1719360"/>
            <a:ext cx="8229600" cy="4411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720"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Static images, texts, and javascript libraries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: </a:t>
            </a:r>
            <a:endParaRPr/>
          </a:p>
          <a:p>
            <a:pPr marL="691920" lvl="1" indent="-347760">
              <a:buClr>
                <a:srgbClr val="669999"/>
              </a:buClr>
              <a:buSzPct val="70000"/>
              <a:buFont typeface="Wingdings"/>
              <a:buChar char=""/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download from the main server and cache it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pPr marL="691920" lvl="1" indent="-347760">
              <a:buClr>
                <a:srgbClr val="669999"/>
              </a:buClr>
              <a:buSzPct val="70000"/>
              <a:buFont typeface="Wingdings"/>
              <a:buChar char=""/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when you change it, sync across all servers on the network 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Multimedia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: 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distributed across servers in advance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Dynamically generated pages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they need to be pre-configured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 hidden="0"/>
          <p:cNvSpPr txBox="1"/>
          <p:nvPr isPhoto="0" userDrawn="0"/>
        </p:nvSpPr>
        <p:spPr bwMode="auto">
          <a:xfrm>
            <a:off x="468360" y="115560"/>
            <a:ext cx="7128000" cy="11523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Routing and delivery</a:t>
            </a: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5" name="TextShape 2" hidden="0"/>
          <p:cNvSpPr txBox="1"/>
          <p:nvPr isPhoto="0" userDrawn="0"/>
        </p:nvSpPr>
        <p:spPr bwMode="auto">
          <a:xfrm>
            <a:off x="457200" y="1719360"/>
            <a:ext cx="8229600" cy="4411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720">
              <a:lnSpc>
                <a:spcPct val="150000"/>
              </a:lnSpc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IP-anycast, IP-multicast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50000"/>
              </a:lnSpc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DNS-selection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691920" lvl="1" indent="-347760">
              <a:lnSpc>
                <a:spcPct val="150000"/>
              </a:lnSpc>
              <a:buClr>
                <a:srgbClr val="669999"/>
              </a:buClr>
              <a:buSzPct val="70000"/>
              <a:buFont typeface="Wingdings"/>
              <a:buChar char=""/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Map-based</a:t>
            </a:r>
            <a:endParaRPr/>
          </a:p>
          <a:p>
            <a:pPr marL="691920" lvl="1" indent="-347760">
              <a:lnSpc>
                <a:spcPct val="150000"/>
              </a:lnSpc>
              <a:buClr>
                <a:srgbClr val="669999"/>
              </a:buClr>
              <a:buSzPct val="70000"/>
              <a:buFont typeface="Wingdings"/>
              <a:buChar char=""/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Racing-based</a:t>
            </a:r>
            <a:endParaRPr/>
          </a:p>
          <a:p>
            <a:pPr marL="342720" indent="-342720">
              <a:lnSpc>
                <a:spcPct val="150000"/>
              </a:lnSpc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HTTP redirection</a:t>
            </a:r>
            <a:endParaRPr/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  <a:defRPr/>
            </a:pPr>
            <a:fld id="{72E18418-C5AE-40D0-B9A4-A4D26A4E4AAC}" type="slidenum">
              <a:rPr lang="ru-RU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 hidden="0"/>
          <p:cNvSpPr txBox="1"/>
          <p:nvPr isPhoto="0" userDrawn="0"/>
        </p:nvSpPr>
        <p:spPr bwMode="auto">
          <a:xfrm>
            <a:off x="468360" y="115560"/>
            <a:ext cx="7128000" cy="11523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defRPr/>
            </a:pPr>
            <a:r>
              <a:rPr lang="en-US" sz="3900" b="1" spc="-1">
                <a:solidFill>
                  <a:srgbClr val="330066"/>
                </a:solidFill>
                <a:latin typeface="Arial"/>
              </a:rPr>
              <a:t>Q</a:t>
            </a: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uality</a:t>
            </a: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 </a:t>
            </a: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of </a:t>
            </a: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Service </a:t>
            </a: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(QoS</a:t>
            </a: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)</a:t>
            </a: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5" name="TextShape 2" hidden="0"/>
          <p:cNvSpPr txBox="1"/>
          <p:nvPr isPhoto="0" userDrawn="0"/>
        </p:nvSpPr>
        <p:spPr bwMode="auto">
          <a:xfrm>
            <a:off x="-360" y="1390320"/>
            <a:ext cx="8327880" cy="5467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Data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transfer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takes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place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on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the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principle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of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"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best effort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"-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as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soon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as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possible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according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to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the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available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capabilities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IETF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works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on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standards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that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provide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quality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assurance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for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network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connections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691920" lvl="1" indent="-347760">
              <a:lnSpc>
                <a:spcPct val="90000"/>
              </a:lnSpc>
              <a:buClr>
                <a:srgbClr val="669999"/>
              </a:buClr>
              <a:buSzPct val="70000"/>
              <a:buFont typeface="Wingdings"/>
              <a:buChar char="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IntServ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, RSVP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pPr marL="691920" lvl="1" indent="-347760">
              <a:lnSpc>
                <a:spcPct val="90000"/>
              </a:lnSpc>
              <a:buClr>
                <a:srgbClr val="669999"/>
              </a:buClr>
              <a:buSzPct val="70000"/>
              <a:buFont typeface="Wingdings"/>
              <a:buChar char="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DiffServ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Model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for</a:t>
            </a:r>
            <a:r>
              <a:rPr lang="en-US" sz="2800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congestion</a:t>
            </a:r>
            <a:br>
              <a:rPr lang="en-US" sz="2800" b="0" strike="noStrike" spc="-1">
                <a:solidFill>
                  <a:srgbClr val="000000"/>
                </a:solidFill>
                <a:latin typeface="Arial"/>
              </a:rPr>
            </a:b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analysis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when </a:t>
            </a:r>
            <a:br>
              <a:rPr lang="en-US" sz="2800" b="0" strike="noStrike" spc="-1">
                <a:solidFill>
                  <a:srgbClr val="000000"/>
                </a:solidFill>
                <a:latin typeface="Arial"/>
              </a:rPr>
            </a:b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multiple hosts share</a:t>
            </a:r>
            <a:br>
              <a:rPr lang="en-US" sz="2800" b="0" strike="noStrike" spc="-1">
                <a:solidFill>
                  <a:srgbClr val="000000"/>
                </a:solidFill>
                <a:latin typeface="Arial"/>
              </a:rPr>
            </a:b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the same connection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  <a:defRPr/>
            </a:pPr>
            <a:fld id="{D38461FF-55C8-4ADE-8C88-494E5E550CED}" type="slidenum">
              <a:rPr lang="en-US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" name="Picture 4" descr="C:\Medy\cs118\Notes\TopDown Fall 99\Pictures\651 Sharing and congestion model.gif" hidden="0"/>
          <p:cNvPicPr/>
          <p:nvPr isPhoto="0" userDrawn="0"/>
        </p:nvPicPr>
        <p:blipFill>
          <a:blip r:embed="rId2"/>
          <a:stretch/>
        </p:blipFill>
        <p:spPr bwMode="auto">
          <a:xfrm>
            <a:off x="3799040" y="3857760"/>
            <a:ext cx="5334120" cy="2666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 hidden="0"/>
          <p:cNvSpPr txBox="1"/>
          <p:nvPr isPhoto="0" userDrawn="0"/>
        </p:nvSpPr>
        <p:spPr bwMode="auto">
          <a:xfrm>
            <a:off x="468360" y="115560"/>
            <a:ext cx="7128000" cy="11523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defRPr/>
            </a:pP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QoS </a:t>
            </a: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Principles</a:t>
            </a: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5" name="TextShape 2" hidden="0"/>
          <p:cNvSpPr txBox="1"/>
          <p:nvPr isPhoto="0" userDrawn="0"/>
        </p:nvSpPr>
        <p:spPr bwMode="auto">
          <a:xfrm>
            <a:off x="0" y="1523520"/>
            <a:ext cx="8933040" cy="5334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Consider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the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VoIP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app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1Mbps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)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and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 uTorrent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use the common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channel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1.5 Mbps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691920" lvl="1" indent="-347760">
              <a:lnSpc>
                <a:spcPct val="90000"/>
              </a:lnSpc>
              <a:buClr>
                <a:srgbClr val="669999"/>
              </a:buClr>
              <a:buSzPct val="70000"/>
              <a:buFont typeface="Wingdings"/>
              <a:buChar char="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downloading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the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file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may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cause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the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router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to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discard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audio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data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pPr marL="691920" lvl="1" indent="-347760">
              <a:lnSpc>
                <a:spcPct val="90000"/>
              </a:lnSpc>
              <a:buClr>
                <a:srgbClr val="669999"/>
              </a:buClr>
              <a:buSzPct val="70000"/>
              <a:buFont typeface="Wingdings"/>
              <a:buChar char="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we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would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like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to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provide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VoIP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priority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over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uTorrent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en-US" sz="2800" b="1" spc="-1">
                <a:solidFill>
                  <a:srgbClr val="669999"/>
                </a:solidFill>
                <a:latin typeface="Arial"/>
              </a:rPr>
              <a:t>P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rinciple</a:t>
            </a:r>
            <a:r>
              <a:rPr lang="en-US" sz="2800" b="1" strike="noStrike" spc="-1">
                <a:solidFill>
                  <a:srgbClr val="669999"/>
                </a:solidFill>
                <a:latin typeface="Arial"/>
              </a:rPr>
              <a:t> 1: We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need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to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en-US" sz="2800" b="1" strike="noStrike" spc="-1">
                <a:solidFill>
                  <a:srgbClr val="669999"/>
                </a:solidFill>
                <a:latin typeface="Arial"/>
              </a:rPr>
              <a:t>define the packet 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classes</a:t>
            </a:r>
            <a:r>
              <a:rPr lang="en-US" sz="2800" b="1" strike="noStrike" spc="-1">
                <a:solidFill>
                  <a:srgbClr val="669999"/>
                </a:solidFill>
                <a:latin typeface="Arial"/>
              </a:rPr>
              <a:t>,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en-US" sz="2800" b="1" strike="noStrike" spc="-1">
                <a:solidFill>
                  <a:srgbClr val="669999"/>
                </a:solidFill>
                <a:latin typeface="Arial"/>
              </a:rPr>
              <a:t>make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router</a:t>
            </a:r>
            <a:r>
              <a:rPr lang="en-US" sz="2800" b="1" strike="noStrike" spc="-1">
                <a:solidFill>
                  <a:srgbClr val="669999"/>
                </a:solidFill>
                <a:latin typeface="Arial"/>
              </a:rPr>
              <a:t>s to distinguish them and process correctly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 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  <a:defRPr/>
            </a:pPr>
            <a:fld id="{98AA5C35-857F-4618-A01C-6AF2388EB9A5}" type="slidenum">
              <a:rPr lang="en-US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" name="Picture 4" descr="C:\Medy\cs118\Notes\TopDown Fall 99\Pictures\652 Audio and FTP Apps.gif" hidden="0"/>
          <p:cNvPicPr/>
          <p:nvPr isPhoto="0" userDrawn="0"/>
        </p:nvPicPr>
        <p:blipFill>
          <a:blip r:embed="rId2"/>
          <a:stretch/>
        </p:blipFill>
        <p:spPr bwMode="auto">
          <a:xfrm>
            <a:off x="3745080" y="4429080"/>
            <a:ext cx="5327640" cy="175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 hidden="0"/>
          <p:cNvSpPr txBox="1"/>
          <p:nvPr isPhoto="0" userDrawn="0"/>
        </p:nvSpPr>
        <p:spPr bwMode="auto">
          <a:xfrm>
            <a:off x="468360" y="115560"/>
            <a:ext cx="7128000" cy="11523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defRPr/>
            </a:pP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QoS </a:t>
            </a: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Principles</a:t>
            </a: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5" name="TextShape 2" hidden="0"/>
          <p:cNvSpPr txBox="1"/>
          <p:nvPr isPhoto="0" userDrawn="0"/>
        </p:nvSpPr>
        <p:spPr bwMode="auto">
          <a:xfrm>
            <a:off x="0" y="1428480"/>
            <a:ext cx="8933040" cy="5429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720">
              <a:lnSpc>
                <a:spcPct val="120000"/>
              </a:lnSpc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High </a:t>
            </a:r>
            <a:r>
              <a:rPr lang="en-US" sz="2400" spc="-1">
                <a:solidFill>
                  <a:srgbClr val="000000"/>
                </a:solidFill>
                <a:latin typeface="Arial"/>
              </a:rPr>
              <a:t>p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riority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VoIP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app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may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try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to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take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over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the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entire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channel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20000"/>
              </a:lnSpc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en-US" sz="2400" b="1" spc="-1">
                <a:solidFill>
                  <a:srgbClr val="669999"/>
                </a:solidFill>
                <a:latin typeface="Arial"/>
              </a:rPr>
              <a:t>P</a:t>
            </a:r>
            <a:r>
              <a:rPr lang="ru-RU" sz="2400" b="1" strike="noStrike" spc="-1">
                <a:solidFill>
                  <a:srgbClr val="669999"/>
                </a:solidFill>
                <a:latin typeface="Arial"/>
              </a:rPr>
              <a:t>rinciple</a:t>
            </a:r>
            <a:r>
              <a:rPr lang="en-US" sz="2400" b="1" strike="noStrike" spc="-1">
                <a:solidFill>
                  <a:srgbClr val="669999"/>
                </a:solidFill>
                <a:latin typeface="Arial"/>
              </a:rPr>
              <a:t> 2: </a:t>
            </a:r>
            <a:r>
              <a:rPr lang="ru-RU" sz="2400" b="1" strike="noStrike" spc="-1">
                <a:solidFill>
                  <a:srgbClr val="669999"/>
                </a:solidFill>
                <a:latin typeface="Arial"/>
              </a:rPr>
              <a:t>Classes</a:t>
            </a:r>
            <a:r>
              <a:rPr lang="ru-RU" sz="24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400" b="1" strike="noStrike" spc="-1">
                <a:solidFill>
                  <a:srgbClr val="669999"/>
                </a:solidFill>
                <a:latin typeface="Arial"/>
              </a:rPr>
              <a:t>should</a:t>
            </a:r>
            <a:r>
              <a:rPr lang="ru-RU" sz="24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400" b="1" strike="noStrike" spc="-1">
                <a:solidFill>
                  <a:srgbClr val="669999"/>
                </a:solidFill>
                <a:latin typeface="Arial"/>
              </a:rPr>
              <a:t>not</a:t>
            </a:r>
            <a:r>
              <a:rPr lang="ru-RU" sz="24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en-US" sz="2400" b="1" strike="noStrike" spc="-1">
                <a:solidFill>
                  <a:srgbClr val="669999"/>
                </a:solidFill>
                <a:latin typeface="Arial"/>
              </a:rPr>
              <a:t>oust</a:t>
            </a:r>
            <a:r>
              <a:rPr lang="ru-RU" sz="24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400" b="1" strike="noStrike" spc="-1">
                <a:solidFill>
                  <a:srgbClr val="669999"/>
                </a:solidFill>
                <a:latin typeface="Arial"/>
              </a:rPr>
              <a:t>each</a:t>
            </a:r>
            <a:r>
              <a:rPr lang="ru-RU" sz="24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400" b="1" strike="noStrike" spc="-1">
                <a:solidFill>
                  <a:srgbClr val="669999"/>
                </a:solidFill>
                <a:latin typeface="Arial"/>
              </a:rPr>
              <a:t>other</a:t>
            </a:r>
            <a:r>
              <a:rPr lang="ru-RU" sz="2400" b="1" strike="noStrike" spc="-1">
                <a:solidFill>
                  <a:srgbClr val="669999"/>
                </a:solidFill>
                <a:latin typeface="Arial"/>
              </a:rPr>
              <a:t>, </a:t>
            </a:r>
            <a:r>
              <a:rPr lang="ru-RU" sz="2400" b="1" strike="noStrike" spc="-1">
                <a:solidFill>
                  <a:srgbClr val="669999"/>
                </a:solidFill>
                <a:latin typeface="Arial"/>
              </a:rPr>
              <a:t>reducing</a:t>
            </a:r>
            <a:r>
              <a:rPr lang="ru-RU" sz="24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400" b="1" strike="noStrike" spc="-1">
                <a:solidFill>
                  <a:srgbClr val="669999"/>
                </a:solidFill>
                <a:latin typeface="Arial"/>
              </a:rPr>
              <a:t>the</a:t>
            </a:r>
            <a:r>
              <a:rPr lang="ru-RU" sz="24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400" b="1" strike="noStrike" spc="-1">
                <a:solidFill>
                  <a:srgbClr val="669999"/>
                </a:solidFill>
                <a:latin typeface="Arial"/>
              </a:rPr>
              <a:t>throughput</a:t>
            </a:r>
            <a:r>
              <a:rPr lang="ru-RU" sz="24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400" b="1" strike="noStrike" spc="-1">
                <a:solidFill>
                  <a:srgbClr val="669999"/>
                </a:solidFill>
                <a:latin typeface="Arial"/>
              </a:rPr>
              <a:t>of</a:t>
            </a:r>
            <a:r>
              <a:rPr lang="ru-RU" sz="24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400" b="1" strike="noStrike" spc="-1">
                <a:solidFill>
                  <a:srgbClr val="669999"/>
                </a:solidFill>
                <a:latin typeface="Arial"/>
              </a:rPr>
              <a:t>other</a:t>
            </a:r>
            <a:r>
              <a:rPr lang="ru-RU" sz="24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400" b="1" strike="noStrike" spc="-1">
                <a:solidFill>
                  <a:srgbClr val="669999"/>
                </a:solidFill>
                <a:latin typeface="Arial"/>
              </a:rPr>
              <a:t>classes</a:t>
            </a:r>
            <a:r>
              <a:rPr lang="ru-RU" sz="24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400" b="1" strike="noStrike" spc="-1">
                <a:solidFill>
                  <a:srgbClr val="669999"/>
                </a:solidFill>
                <a:latin typeface="Arial"/>
              </a:rPr>
              <a:t>below</a:t>
            </a:r>
            <a:r>
              <a:rPr lang="ru-RU" sz="24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400" b="1" strike="noStrike" spc="-1">
                <a:solidFill>
                  <a:srgbClr val="669999"/>
                </a:solidFill>
                <a:latin typeface="Arial"/>
              </a:rPr>
              <a:t>the</a:t>
            </a:r>
            <a:r>
              <a:rPr lang="ru-RU" sz="24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400" b="1" strike="noStrike" spc="-1">
                <a:solidFill>
                  <a:srgbClr val="669999"/>
                </a:solidFill>
                <a:latin typeface="Arial"/>
              </a:rPr>
              <a:t>specified</a:t>
            </a:r>
            <a:r>
              <a:rPr lang="ru-RU" sz="24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400" b="1" strike="noStrike" spc="-1">
                <a:solidFill>
                  <a:srgbClr val="669999"/>
                </a:solidFill>
                <a:latin typeface="Arial"/>
              </a:rPr>
              <a:t>one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20000"/>
              </a:lnSpc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A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simple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solution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-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to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reserve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a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permanent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part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of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the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channel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for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each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type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of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traffic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 -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is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inefficient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20000"/>
              </a:lnSpc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  <a:defRPr/>
            </a:pPr>
            <a:fld id="{EEC78B81-13D9-4362-9DAD-27CA46E4913A}" type="slidenum">
              <a:rPr lang="en-US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" name="Picture 4" descr="C:\Medy\cs118\Notes\TopDown Fall 99\Pictures\654 Logical Isolation Through Bandwidth Allocation.gif" hidden="0"/>
          <p:cNvPicPr/>
          <p:nvPr isPhoto="0" userDrawn="0"/>
        </p:nvPicPr>
        <p:blipFill>
          <a:blip r:embed="rId2"/>
          <a:stretch/>
        </p:blipFill>
        <p:spPr bwMode="auto">
          <a:xfrm>
            <a:off x="3075120" y="4071960"/>
            <a:ext cx="5568840" cy="2217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 hidden="0"/>
          <p:cNvSpPr txBox="1"/>
          <p:nvPr isPhoto="0" userDrawn="0"/>
        </p:nvSpPr>
        <p:spPr bwMode="auto">
          <a:xfrm>
            <a:off x="468360" y="115560"/>
            <a:ext cx="7128000" cy="11523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defRPr/>
            </a:pP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QoS </a:t>
            </a: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Principles</a:t>
            </a: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5" name="TextShape 2" hidden="0"/>
          <p:cNvSpPr txBox="1"/>
          <p:nvPr isPhoto="0" userDrawn="0"/>
        </p:nvSpPr>
        <p:spPr bwMode="auto">
          <a:xfrm>
            <a:off x="457200" y="1523880"/>
            <a:ext cx="8475840" cy="5119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720">
              <a:lnSpc>
                <a:spcPct val="120000"/>
              </a:lnSpc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en-US" sz="2800" b="1" spc="-1">
                <a:solidFill>
                  <a:srgbClr val="669999"/>
                </a:solidFill>
                <a:latin typeface="Arial"/>
              </a:rPr>
              <a:t>P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rinciple</a:t>
            </a:r>
            <a:r>
              <a:rPr lang="en-US" sz="2800" b="1" strike="noStrike" spc="-1">
                <a:solidFill>
                  <a:srgbClr val="669999"/>
                </a:solidFill>
                <a:latin typeface="Arial"/>
              </a:rPr>
              <a:t> 3: 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By 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isolating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en-US" sz="2800" b="1" strike="noStrike" spc="-1">
                <a:solidFill>
                  <a:srgbClr val="669999"/>
                </a:solidFill>
                <a:latin typeface="Arial"/>
              </a:rPr>
              <a:t>the 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traffic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classes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, </a:t>
            </a:r>
            <a:r>
              <a:rPr lang="en-US" sz="2800" b="1" strike="noStrike" spc="-1">
                <a:solidFill>
                  <a:srgbClr val="669999"/>
                </a:solidFill>
                <a:latin typeface="Arial"/>
              </a:rPr>
              <a:t>we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need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to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ensure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that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the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channel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is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used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efficiently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20000"/>
              </a:lnSpc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Possible solution: Weighted fair </a:t>
            </a:r>
            <a:r>
              <a:rPr lang="en-US" sz="2800" spc="-1">
                <a:solidFill>
                  <a:srgbClr val="000000"/>
                </a:solidFill>
                <a:latin typeface="Arial"/>
              </a:rPr>
              <a:t>q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ueuing, WFQ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  <a:defRPr/>
            </a:pPr>
            <a:fld id="{3078566C-654E-4F03-9DC5-A4BCAD972E27}" type="slidenum">
              <a:rPr lang="en-US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" name="Picture 4" descr="C:\Medy\cs118\Notes\TopDown Fall 99\Pictures\653 Policing and Marking at Edges.gif" hidden="0"/>
          <p:cNvPicPr/>
          <p:nvPr isPhoto="0" userDrawn="0"/>
        </p:nvPicPr>
        <p:blipFill>
          <a:blip r:embed="rId2"/>
          <a:stretch/>
        </p:blipFill>
        <p:spPr bwMode="auto">
          <a:xfrm>
            <a:off x="3071880" y="4214880"/>
            <a:ext cx="5584680" cy="2027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 hidden="0"/>
          <p:cNvSpPr txBox="1"/>
          <p:nvPr isPhoto="0" userDrawn="0"/>
        </p:nvSpPr>
        <p:spPr bwMode="auto">
          <a:xfrm>
            <a:off x="468360" y="115560"/>
            <a:ext cx="7128000" cy="11523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defRPr/>
            </a:pP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QoS </a:t>
            </a: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Principles</a:t>
            </a: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5" name="TextShape 2" hidden="0"/>
          <p:cNvSpPr txBox="1"/>
          <p:nvPr isPhoto="0" userDrawn="0"/>
        </p:nvSpPr>
        <p:spPr bwMode="auto">
          <a:xfrm>
            <a:off x="0" y="1523880"/>
            <a:ext cx="8933040" cy="5119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720"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Problem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: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given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all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the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priorities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the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band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width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may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not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be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sufficient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for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this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type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of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traffic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en-US" sz="2800" b="1" spc="-1">
                <a:solidFill>
                  <a:srgbClr val="669999"/>
                </a:solidFill>
                <a:latin typeface="Arial"/>
              </a:rPr>
              <a:t>P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rinciple</a:t>
            </a:r>
            <a:r>
              <a:rPr lang="en-US" sz="2800" b="1" strike="noStrike" spc="-1">
                <a:solidFill>
                  <a:srgbClr val="669999"/>
                </a:solidFill>
                <a:latin typeface="Arial"/>
              </a:rPr>
              <a:t> 4: Tools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are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needed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to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check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the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availability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of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the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necessary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resources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. The 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application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asks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the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network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if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the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necessary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en-US" sz="2800" b="1" strike="noStrike" spc="-1">
                <a:solidFill>
                  <a:srgbClr val="669999"/>
                </a:solidFill>
                <a:latin typeface="Arial"/>
              </a:rPr>
              <a:t>resources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en-US" sz="2800" b="1" strike="noStrike" spc="-1">
                <a:solidFill>
                  <a:srgbClr val="669999"/>
                </a:solidFill>
                <a:latin typeface="Arial"/>
              </a:rPr>
              <a:t>are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 </a:t>
            </a:r>
            <a:r>
              <a:rPr lang="ru-RU" sz="2800" b="1" strike="noStrike" spc="-1">
                <a:solidFill>
                  <a:srgbClr val="669999"/>
                </a:solidFill>
                <a:latin typeface="Arial"/>
              </a:rPr>
              <a:t>available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  <a:defRPr/>
            </a:pPr>
            <a:fld id="{22145272-C03C-47E4-B90B-66EB1A9575B9}" type="slidenum">
              <a:rPr lang="en-US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" name="Picture 4" descr="C:\Medy\cs118\Notes\TopDown Fall 99\Pictures\655 Overloaded Link.gif" hidden="0"/>
          <p:cNvPicPr/>
          <p:nvPr isPhoto="0" userDrawn="0"/>
        </p:nvPicPr>
        <p:blipFill>
          <a:blip r:embed="rId2"/>
          <a:stretch/>
        </p:blipFill>
        <p:spPr bwMode="auto">
          <a:xfrm>
            <a:off x="4050960" y="4153080"/>
            <a:ext cx="5022720" cy="2643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 hidden="0"/>
          <p:cNvSpPr txBox="1"/>
          <p:nvPr isPhoto="0" userDrawn="0"/>
        </p:nvSpPr>
        <p:spPr bwMode="auto">
          <a:xfrm>
            <a:off x="468360" y="115560"/>
            <a:ext cx="7128000" cy="11523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Total</a:t>
            </a:r>
            <a:endParaRPr lang="en-US" sz="3900" b="1" strike="noStrike" spc="-1">
              <a:solidFill>
                <a:srgbClr val="330066"/>
              </a:solidFill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  <a:defRPr/>
            </a:pPr>
            <a:fld id="{0EBC481E-79A0-4F0A-9466-0943C042C429}" type="slidenum">
              <a:rPr lang="en-US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1214280" y="1900080"/>
            <a:ext cx="7643880" cy="43437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buClr>
                <a:srgbClr val="000000"/>
              </a:buClr>
              <a:buSzPct val="70000"/>
              <a:buFont typeface="Times New Roman"/>
              <a:buAutoNum type="arabicPeriod"/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Times New Roman"/>
              </a:rPr>
              <a:t>Marking</a:t>
            </a:r>
            <a:r>
              <a:rPr lang="ru-RU" sz="4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400" b="0" strike="noStrike" spc="-1">
                <a:solidFill>
                  <a:srgbClr val="000000"/>
                </a:solidFill>
                <a:latin typeface="Times New Roman"/>
              </a:rPr>
              <a:t>network packets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SzPct val="70000"/>
              <a:buFont typeface="Times New Roman"/>
              <a:buAutoNum type="arabicPeriod"/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Times New Roman"/>
              </a:rPr>
              <a:t>Class </a:t>
            </a:r>
            <a:r>
              <a:rPr lang="en-US" sz="4400" spc="-1">
                <a:solidFill>
                  <a:srgbClr val="000000"/>
                </a:solidFill>
                <a:latin typeface="Times New Roman"/>
              </a:rPr>
              <a:t>i</a:t>
            </a:r>
            <a:r>
              <a:rPr lang="ru-RU" sz="4400" b="0" strike="noStrike" spc="-1">
                <a:solidFill>
                  <a:srgbClr val="000000"/>
                </a:solidFill>
                <a:latin typeface="Times New Roman"/>
              </a:rPr>
              <a:t>solation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SzPct val="70000"/>
              <a:buFont typeface="Times New Roman"/>
              <a:buAutoNum type="arabicPeriod"/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Times New Roman"/>
              </a:rPr>
              <a:t>C</a:t>
            </a:r>
            <a:r>
              <a:rPr lang="ru-RU" sz="4400" b="0" strike="noStrike" spc="-1">
                <a:solidFill>
                  <a:srgbClr val="000000"/>
                </a:solidFill>
                <a:latin typeface="Times New Roman"/>
              </a:rPr>
              <a:t>hannel</a:t>
            </a:r>
            <a:r>
              <a:rPr lang="en-US" sz="4400" b="0" strike="noStrike" spc="-1">
                <a:solidFill>
                  <a:srgbClr val="000000"/>
                </a:solidFill>
                <a:latin typeface="Times New Roman"/>
              </a:rPr>
              <a:t> utilization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SzPct val="70000"/>
              <a:buFont typeface="Times New Roman"/>
              <a:buAutoNum type="arabicPeriod"/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Times New Roman"/>
              </a:rPr>
              <a:t>Checking</a:t>
            </a:r>
            <a:r>
              <a:rPr lang="ru-RU" sz="4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4400" b="0" strike="noStrike" spc="-1">
                <a:solidFill>
                  <a:srgbClr val="000000"/>
                </a:solidFill>
                <a:latin typeface="Times New Roman"/>
              </a:rPr>
              <a:t>the</a:t>
            </a:r>
            <a:r>
              <a:rPr lang="ru-RU" sz="4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400" b="0" strike="noStrike" spc="-1">
                <a:solidFill>
                  <a:srgbClr val="000000"/>
                </a:solidFill>
                <a:latin typeface="Times New Roman"/>
              </a:rPr>
              <a:t>available resources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1" hidden="0"/>
          <p:cNvSpPr txBox="1"/>
          <p:nvPr isPhoto="0" userDrawn="0"/>
        </p:nvSpPr>
        <p:spPr bwMode="auto">
          <a:xfrm rot="16199998">
            <a:off x="-1518854" y="3566333"/>
            <a:ext cx="4343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/>
              <a:t>Quality of Service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  <a:defRPr/>
            </a:pPr>
            <a:fld id="{2DE7E4A9-3240-4B43-A068-D7FB202E070E}" type="slidenum">
              <a:rPr lang="en-US" sz="10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TextShape 2" hidden="0"/>
          <p:cNvSpPr txBox="1"/>
          <p:nvPr isPhoto="0" userDrawn="0"/>
        </p:nvSpPr>
        <p:spPr bwMode="auto">
          <a:xfrm>
            <a:off x="468360" y="115560"/>
            <a:ext cx="7128000" cy="11523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</a:rPr>
              <a:t>History</a:t>
            </a:r>
            <a:r>
              <a:rPr lang="en-US" sz="3900" b="1" strike="noStrike" spc="-1">
                <a:solidFill>
                  <a:srgbClr val="330066"/>
                </a:solidFill>
                <a:latin typeface="Arial"/>
              </a:rPr>
              <a:t> of the QoS</a:t>
            </a:r>
            <a:endParaRPr/>
          </a:p>
        </p:txBody>
      </p:sp>
      <p:sp>
        <p:nvSpPr>
          <p:cNvPr id="6" name="TextShape 3" hidden="0"/>
          <p:cNvSpPr txBox="1"/>
          <p:nvPr isPhoto="0" userDrawn="0"/>
        </p:nvSpPr>
        <p:spPr bwMode="auto">
          <a:xfrm>
            <a:off x="457200" y="1571400"/>
            <a:ext cx="8229600" cy="4857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720"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Research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in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the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80s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and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early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90s </a:t>
            </a:r>
            <a:r>
              <a:rPr lang="en-US" sz="2800" spc="-1">
                <a:solidFill>
                  <a:srgbClr val="000000"/>
                </a:solidFill>
                <a:latin typeface="Arial"/>
              </a:rPr>
              <a:t>was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based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on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circuit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switching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QoS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in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ATM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networks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 and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IntServ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 technology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w</a:t>
            </a:r>
            <a:r>
              <a:rPr lang="en-US" sz="2800" spc="-1">
                <a:solidFill>
                  <a:srgbClr val="000000"/>
                </a:solidFill>
                <a:latin typeface="Arial"/>
              </a:rPr>
              <a:t>ere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developed</a:t>
            </a:r>
            <a:br>
              <a:rPr lang="ru-RU" sz="2800" b="0" strike="noStrike" spc="-1">
                <a:solidFill>
                  <a:srgbClr val="000000"/>
                </a:solidFill>
                <a:latin typeface="Arial"/>
              </a:rPr>
            </a:b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Features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: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691920" lvl="1" indent="-347760">
              <a:buClr>
                <a:srgbClr val="669999"/>
              </a:buClr>
              <a:buSzPct val="70000"/>
              <a:buFont typeface="Wingdings"/>
              <a:buChar char="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strict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quality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control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of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the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connection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from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end to end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pPr marL="691920" lvl="1" indent="-347760">
              <a:buClr>
                <a:srgbClr val="669999"/>
              </a:buClr>
              <a:buSzPct val="70000"/>
              <a:buFont typeface="Wingdings"/>
              <a:buChar char="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standards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meet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ed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the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needs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of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streaming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and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real-time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applications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buClr>
                <a:srgbClr val="330066"/>
              </a:buClr>
              <a:buSzPct val="70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In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recent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years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another scalable technology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ha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gained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popularity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: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Differentiated services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691920" lvl="1" indent="-347760">
              <a:buClr>
                <a:srgbClr val="669999"/>
              </a:buClr>
              <a:buSzPct val="70000"/>
              <a:buFont typeface="Wingdings"/>
              <a:buChar char="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DiffServ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based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on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processing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aggregated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traffic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classes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rather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than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individual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streams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ONLYOFFICE/6.3.1.56</Application>
  <DocSecurity>0</DocSecurity>
  <PresentationFormat>Экран (4:3)</PresentationFormat>
  <Paragraphs>0</Paragraphs>
  <Slides>25</Slides>
  <Notes>25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Yandex.Translate</dc:creator>
  <cp:keywords/>
  <dc:description>Translated with Yandex.Translate</dc:description>
  <dc:identifier/>
  <dc:language>en-US</dc:language>
  <cp:lastModifiedBy/>
  <cp:revision>822</cp:revision>
  <dcterms:modified xsi:type="dcterms:W3CDTF">2022-03-31T10:47:05Z</dcterms:modified>
  <cp:category/>
  <cp:contentStatus/>
  <cp:version/>
</cp:coreProperties>
</file>