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notesMasterIdLst>
    <p:notesMasterId r:id="rId43"/>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0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5" name="Rectangle 1"/>
          <p:cNvSpPr/>
          <p:nvPr/>
        </p:nvSpPr>
        <p:spPr>
          <a:xfrm>
            <a:off x="0" y="0"/>
            <a:ext cx="6858000" cy="9144000"/>
          </a:xfrm>
          <a:prstGeom prst="rect">
            <a:avLst/>
          </a:prstGeom>
          <a:solidFill>
            <a:srgbClr val="FFFFFF"/>
          </a:solidFill>
          <a:ln w="9360">
            <a:noFill/>
          </a:ln>
        </p:spPr>
      </p:sp>
      <p:sp>
        <p:nvSpPr>
          <p:cNvPr id="406" name="CustomShape 2"/>
          <p:cNvSpPr/>
          <p:nvPr/>
        </p:nvSpPr>
        <p:spPr>
          <a:xfrm>
            <a:off x="0" y="0"/>
            <a:ext cx="6858000" cy="9144000"/>
          </a:xfrm>
          <a:custGeom>
            <a:avLst/>
            <a:gdLst/>
            <a:ahLst/>
            <a:cxnLst/>
            <a:rect l="0" t="0" r="r" b="b"/>
            <a:pathLst>
              <a:path w="19052" h="25401">
                <a:moveTo>
                  <a:pt x="4" y="0"/>
                </a:moveTo>
                <a:cubicBezTo>
                  <a:pt x="2" y="0"/>
                  <a:pt x="0" y="2"/>
                  <a:pt x="0" y="4"/>
                </a:cubicBezTo>
                <a:lnTo>
                  <a:pt x="0" y="25396"/>
                </a:lnTo>
                <a:cubicBezTo>
                  <a:pt x="0" y="25398"/>
                  <a:pt x="2" y="25400"/>
                  <a:pt x="4" y="25400"/>
                </a:cubicBezTo>
                <a:lnTo>
                  <a:pt x="19046" y="25400"/>
                </a:lnTo>
                <a:cubicBezTo>
                  <a:pt x="19048" y="25400"/>
                  <a:pt x="19051" y="25398"/>
                  <a:pt x="19051" y="25396"/>
                </a:cubicBezTo>
                <a:lnTo>
                  <a:pt x="19051" y="4"/>
                </a:lnTo>
                <a:cubicBezTo>
                  <a:pt x="19051" y="2"/>
                  <a:pt x="19048" y="0"/>
                  <a:pt x="19046" y="0"/>
                </a:cubicBezTo>
                <a:lnTo>
                  <a:pt x="4"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407" name="PlaceHolder 3"/>
          <p:cNvSpPr>
            <a:spLocks noGrp="1"/>
          </p:cNvSpPr>
          <p:nvPr>
            <p:ph type="body"/>
          </p:nvPr>
        </p:nvSpPr>
        <p:spPr>
          <a:xfrm>
            <a:off x="914400" y="4343400"/>
            <a:ext cx="5027760" cy="4113360"/>
          </a:xfrm>
          <a:prstGeom prst="rect">
            <a:avLst/>
          </a:prstGeom>
        </p:spPr>
        <p:txBody>
          <a:bodyPr lIns="90360" tIns="44280" rIns="90360" bIns="44280"/>
          <a:lstStyle/>
          <a:p>
            <a:r>
              <a:rPr lang="en-US" sz="1200" b="0" strike="noStrike" spc="-1">
                <a:solidFill>
                  <a:srgbClr val="000000"/>
                </a:solidFill>
                <a:uFill>
                  <a:solidFill>
                    <a:srgbClr val="FFFFFF"/>
                  </a:solidFill>
                </a:uFill>
                <a:latin typeface="Times New Roman"/>
              </a:rPr>
              <a:t>Click to edit the notes format</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TextShape 1"/>
          <p:cNvSpPr txBox="1"/>
          <p:nvPr/>
        </p:nvSpPr>
        <p:spPr>
          <a:xfrm>
            <a:off x="914400" y="4343400"/>
            <a:ext cx="5029200" cy="4114800"/>
          </a:xfrm>
          <a:prstGeom prst="rect">
            <a:avLst/>
          </a:prstGeom>
          <a:noFill/>
          <a:ln>
            <a:noFill/>
          </a:ln>
        </p:spPr>
        <p:txBody>
          <a:bodyPr lIns="90360" tIns="44280" rIns="90360" bIns="44280"/>
          <a:lstStyle/>
          <a:p>
            <a:pPr>
              <a:lnSpc>
                <a:spcPct val="80000"/>
              </a:lnSpc>
            </a:pPr>
            <a:r>
              <a:rPr lang="ru-RU" sz="1200" b="0" strike="noStrike" spc="-1">
                <a:solidFill>
                  <a:srgbClr val="000000"/>
                </a:solidFill>
                <a:uFill>
                  <a:solidFill>
                    <a:srgbClr val="FFFFFF"/>
                  </a:solidFill>
                </a:uFill>
                <a:latin typeface="Times New Roman"/>
                <a:ea typeface="Noto Sans CJK SC"/>
              </a:rPr>
              <a:t>Потоковое – это радио, телевидение. Не потоковое – книги, видеокассеты, </a:t>
            </a:r>
            <a:r>
              <a:rPr lang="en-US" sz="1200" b="0" strike="noStrike" spc="-1">
                <a:solidFill>
                  <a:srgbClr val="000000"/>
                </a:solidFill>
                <a:uFill>
                  <a:solidFill>
                    <a:srgbClr val="FFFFFF"/>
                  </a:solidFill>
                </a:uFill>
                <a:latin typeface="Times New Roman"/>
                <a:ea typeface="Noto Sans CJK SC"/>
              </a:rPr>
              <a:t>DVD-</a:t>
            </a:r>
            <a:r>
              <a:rPr lang="ru-RU" sz="1200" b="0" strike="noStrike" spc="-1">
                <a:solidFill>
                  <a:srgbClr val="000000"/>
                </a:solidFill>
                <a:uFill>
                  <a:solidFill>
                    <a:srgbClr val="FFFFFF"/>
                  </a:solidFill>
                </a:uFill>
                <a:latin typeface="Times New Roman"/>
                <a:ea typeface="Noto Sans CJK SC"/>
              </a:rPr>
              <a:t>диски.</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Attempts to display media on computers date back to the earliest days of computing, in the mid-20th century. However, little progress was made for several decades, primarily due to the high cost and limited capabilities of computer hardware.</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From the late 1980's through the 1990's, consumer-grade personal computers became powerful enough to display various media. The primary technical issues with streaming were:</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having enough CPU power and bus bandwidth to support the required data rates</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creating low-latency interrupt paths in the OS to prevent buffer underrun</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However, computer networks were still limited, and media was usually delivered over non-streaming channels, such as CD-ROMs.</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The late 1990's and 2000's, internet users saw:</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greater network bandwidth, especially in the last mile</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increased access to networks, especially the Internet</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use of standard protocols and formats, such as TCP/IP, HTTP, and HTML</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commercialization of the Internet</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These advances in computer networking combined with powerful home computers and modern operating systems made streaming media practical and affordable for ordinary consumers. Stand-alone Internet radio devices are offering listeners a "no-computer" option for listening to audio streams.</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In general, multimedia content is large, so media storage and transmission costs are still significant; to offset this somewhat, media is generally compressed for both storage and streaming.</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A media stream can be on demand or live. On demand streams are stored on a server for a long period of time, and are available to be transmitted at a user's request. Live streams are only available at one particular time, as in a video stream of a live sporting event.</a:t>
            </a:r>
            <a:endParaRPr lang="en-US" sz="1200" b="0" strike="noStrike" spc="-1">
              <a:solidFill>
                <a:srgbClr val="000000"/>
              </a:solidFill>
              <a:uFill>
                <a:solidFill>
                  <a:srgbClr val="FFFFFF"/>
                </a:solidFill>
              </a:uFill>
              <a:latin typeface="Times New Roman"/>
            </a:endParaRPr>
          </a:p>
          <a:p>
            <a:pPr>
              <a:lnSpc>
                <a:spcPct val="80000"/>
              </a:lnSpc>
            </a:pPr>
            <a:r>
              <a:rPr lang="en-US" sz="1200" b="0" strike="noStrike" spc="-1">
                <a:solidFill>
                  <a:srgbClr val="000000"/>
                </a:solidFill>
                <a:uFill>
                  <a:solidFill>
                    <a:srgbClr val="FFFFFF"/>
                  </a:solidFill>
                </a:uFill>
                <a:latin typeface="Times New Roman"/>
                <a:ea typeface="Noto Sans CJK SC"/>
              </a:rPr>
              <a:t>Research in streaming media is ongoing and representative research can be found at the Journal of Multimedia</a:t>
            </a:r>
            <a:r>
              <a:rPr lang="ru-RU" sz="1200" b="0" strike="noStrike" spc="-1">
                <a:solidFill>
                  <a:srgbClr val="000000"/>
                </a:solidFill>
                <a:uFill>
                  <a:solidFill>
                    <a:srgbClr val="FFFFFF"/>
                  </a:solidFill>
                </a:uFill>
                <a:latin typeface="Times New Roman"/>
                <a:ea typeface="Noto Sans CJK SC"/>
              </a:rPr>
              <a:t> (http://www.academypublisher.com/jmm/index.html)</a:t>
            </a:r>
            <a:r>
              <a:rPr lang="en-US" sz="1200" b="0" strike="noStrike" spc="-1">
                <a:solidFill>
                  <a:srgbClr val="000000"/>
                </a:solidFill>
                <a:uFill>
                  <a:solidFill>
                    <a:srgbClr val="FFFFFF"/>
                  </a:solidFill>
                </a:uFill>
                <a:latin typeface="Times New Roman"/>
                <a:ea typeface="Noto Sans CJK SC"/>
              </a:rPr>
              <a:t>.</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При передаче музыки</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и видео в реальном времени редко используется протокол </a:t>
            </a:r>
            <a:r>
              <a:rPr lang="en-US" sz="1200" b="0" strike="noStrike" spc="-1">
                <a:solidFill>
                  <a:srgbClr val="000000"/>
                </a:solidFill>
                <a:uFill>
                  <a:solidFill>
                    <a:srgbClr val="FFFFFF"/>
                  </a:solidFill>
                </a:uFill>
                <a:latin typeface="Times New Roman"/>
                <a:ea typeface="Noto Sans CJK SC"/>
              </a:rPr>
              <a:t>TCP, </a:t>
            </a:r>
            <a:r>
              <a:rPr lang="ru-RU" sz="1200" b="0" strike="noStrike" spc="-1">
                <a:solidFill>
                  <a:srgbClr val="000000"/>
                </a:solidFill>
                <a:uFill>
                  <a:solidFill>
                    <a:srgbClr val="FFFFFF"/>
                  </a:solidFill>
                </a:uFill>
                <a:latin typeface="Times New Roman"/>
                <a:ea typeface="Noto Sans CJK SC"/>
              </a:rPr>
              <a:t>так как ошибки и повторные передачи могут приводить к недопустимо долгим паузам. Вместо этого передача осуществляется по протоколу типа </a:t>
            </a:r>
            <a:r>
              <a:rPr lang="en-US" sz="1200" b="0" strike="noStrike" spc="-1">
                <a:solidFill>
                  <a:srgbClr val="000000"/>
                </a:solidFill>
                <a:uFill>
                  <a:solidFill>
                    <a:srgbClr val="FFFFFF"/>
                  </a:solidFill>
                </a:uFill>
                <a:latin typeface="Times New Roman"/>
                <a:ea typeface="Noto Sans CJK SC"/>
              </a:rPr>
              <a:t>RTP</a:t>
            </a:r>
            <a:r>
              <a:rPr lang="ru-RU" sz="1200" b="0" strike="noStrike" spc="-1">
                <a:solidFill>
                  <a:srgbClr val="000000"/>
                </a:solidFill>
                <a:uFill>
                  <a:solidFill>
                    <a:srgbClr val="FFFFFF"/>
                  </a:solidFill>
                </a:uFill>
                <a:latin typeface="Times New Roman"/>
                <a:ea typeface="Noto Sans CJK SC"/>
              </a:rPr>
              <a:t>. Подобно большинству протоколов реального времени, </a:t>
            </a:r>
            <a:r>
              <a:rPr lang="en-US" sz="1200" b="0" strike="noStrike" spc="-1">
                <a:solidFill>
                  <a:srgbClr val="000000"/>
                </a:solidFill>
                <a:uFill>
                  <a:solidFill>
                    <a:srgbClr val="FFFFFF"/>
                  </a:solidFill>
                </a:uFill>
                <a:latin typeface="Times New Roman"/>
                <a:ea typeface="Noto Sans CJK SC"/>
              </a:rPr>
              <a:t>RTP </a:t>
            </a:r>
            <a:r>
              <a:rPr lang="ru-RU" sz="1200" b="0" strike="noStrike" spc="-1">
                <a:solidFill>
                  <a:srgbClr val="000000"/>
                </a:solidFill>
                <a:uFill>
                  <a:solidFill>
                    <a:srgbClr val="FFFFFF"/>
                  </a:solidFill>
                </a:uFill>
                <a:latin typeface="Times New Roman"/>
                <a:ea typeface="Noto Sans CJK SC"/>
              </a:rPr>
              <a:t>работает поверх </a:t>
            </a:r>
            <a:r>
              <a:rPr lang="en-US" sz="1200" b="0" strike="noStrike" spc="-1">
                <a:solidFill>
                  <a:srgbClr val="000000"/>
                </a:solidFill>
                <a:uFill>
                  <a:solidFill>
                    <a:srgbClr val="FFFFFF"/>
                  </a:solidFill>
                </a:uFill>
                <a:latin typeface="Times New Roman"/>
                <a:ea typeface="Noto Sans CJK SC"/>
              </a:rPr>
              <a:t>UDP, </a:t>
            </a:r>
            <a:r>
              <a:rPr lang="ru-RU" sz="1200" b="0" strike="noStrike" spc="-1">
                <a:solidFill>
                  <a:srgbClr val="000000"/>
                </a:solidFill>
                <a:uFill>
                  <a:solidFill>
                    <a:srgbClr val="FFFFFF"/>
                  </a:solidFill>
                </a:uFill>
                <a:latin typeface="Times New Roman"/>
                <a:ea typeface="Noto Sans CJK SC"/>
              </a:rPr>
              <a:t>то есть пакеты могут теряться по пути. Проблему потерянных пакетов решает проигрыватель.</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Иногда для упрощения обработки ошибок при передаче музыки применяется принцип чередования. Например, пакет может содержать 220 стереоотсчетов, каждый из которых содержит пару 16-разрядных чисел. Этого вполне достаточно для 5 мс звучания музыки. Однако протокол может посылать в одном пакете все нечетные отсчеты для 10 мс звучания, а в следующем — все четные отсчеты для того же интервала. Таким образом, потеря одного пакета не приведет к возникновению паузы длиной 5 мс, вместо этого будет потерян каждый второй отсчет 10-миллисекундного интервала. Эта утрата может быть восполнена, если проигрыватель произведет интерполяцию, используя предыдущий и следующий отсчеты (относительно каждого потерянного). Таким образом, примерные значения будут восстановлены.</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Принцип чередования, используемый для восстановления ошибок, показан на рис. 7.29. Здесь видно, что каждый пакет содержит чередующиеся отсчеты для 10-миллисекундного интервала. В результате потери пакета 3 (см. рисунок) не возникает паузы, а только лишь на некоторое время снижается частота следования отсчетов. Утерянные значения путем интерполяции могут быть восстановлены; это обеспечит непрерывность звучания. Данная конкретная схема работает только с несжатыми отсчетами, однако она показывает, как при помощи хитрого алгоритма кодирования превращать потерянные пакеты не в раздражающие паузы, а в непрерывные интервалы с пониженным качеством. Между тем в </a:t>
            </a:r>
            <a:r>
              <a:rPr lang="en-US" sz="1200" b="0" strike="noStrike" spc="-1">
                <a:solidFill>
                  <a:srgbClr val="000000"/>
                </a:solidFill>
                <a:uFill>
                  <a:solidFill>
                    <a:srgbClr val="FFFFFF"/>
                  </a:solidFill>
                </a:uFill>
                <a:latin typeface="Times New Roman"/>
                <a:ea typeface="Noto Sans CJK SC"/>
              </a:rPr>
              <a:t>RFC </a:t>
            </a:r>
            <a:r>
              <a:rPr lang="ru-RU" sz="1200" b="0" strike="noStrike" spc="-1">
                <a:solidFill>
                  <a:srgbClr val="000000"/>
                </a:solidFill>
                <a:uFill>
                  <a:solidFill>
                    <a:srgbClr val="FFFFFF"/>
                  </a:solidFill>
                </a:uFill>
                <a:latin typeface="Times New Roman"/>
                <a:ea typeface="Noto Sans CJK SC"/>
              </a:rPr>
              <a:t>3119 описан метод, позволяющий применять аналогичную процедуру к сжатым аудиоданным.</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В компьютерных сетях, даже если сервер отправляет пакеты регулярно через строго соблюдаемые интервалы времени, надеятся, что клиент будет получать данные с такой же частотой, нельзя. На практике из-за очередей на маршрутизаторах частота получения данных клиентом плавает, иногда в широких диапазонах. Например, если сервер отправляет пакеты каждую 0.1с, клиент может получать пакеты иногда через 0.2-0.3с, а иногда приходит сразу несколько пакетов вместе. Такое явление называют джиттером. Чтобы нормально проигрывать видео/аудио, плейер несколько секунд буферизирует принимаемые пакеты. В системах IP-телефонии и видеоконференций, где долго буферизировать нельзя, джиттер может сделать невозможным нормальное общение.</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Для контроля количества потерянных пакетов и величины джиттера (т.е. QoS) в стандарте протокола RTP также описан сопряженный протокол RTCP (RTP Control Protocol - протокол контроля RTP). Обычно сервер RTP запускают на четном номере порта, а RTCP - на следующем нечетном. С некоторой периодичностью отправитель и получатель мультимедиа потока посылают RTCP-пакеты отчета: SR - Sender report и RR - Receiver report. Отправитель сообщает статистику посланных пакетов, временную метку для синхронизации потоков. Получатель - количество потерянных пакетов и величину джиттера.</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Протокол RTP в одиночку можно использовать только для передачи мультимедиа в режиме многоадресной рассылки (multicast). Обычно более сложные сетевые службы используют RTP в качестве своей составной части. Например, протоколы IP-телефонии, описанные в параграфе 7.11, потоковый протокол реального времени RTSP, коммуникациях в реальном времени между браузерами (WebRTC).</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Разработанный в 1998 году протокол RTSP (Real Time Streaming Protocol) предназначен для удаленного управления потоком данных с сервера. RTSP - текстовый протокол, очень похожий на HTTP. Аналогом HTTP-методов здесь являются команды PLAY, PAUSE, TEARDOWN (остановить), DESCRIBE (получить информацию о мультимедиа), и другие. Многие популярные плееры поддерживают RTSP и позволяют открывать ссылки вида rtsp://сервер/поток. Камеры видеонаблюдения зачастую требуют авторизации для просмотра видео. В таком случае URL может принимать более сложную форму:</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rtsp://логин:пароль@сервер/поток?параметры</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Аналогичной RTP/RTSP функциональностью обладает популярный проприетарный протокол RTMP (Real Time Messaging Protocol - протокол передачи сообщений в реальном времени), разработанный фирмой Adobe, открывшей его спецификацию в 2009 году. Кроме платных серверов, поддерживающих RTMP, Flash Media Server и Wowza Media Server, существует также модуль nginx-rtmp-module к веб-серверу Nginx, распространяемый по свободной лицензии BSD.</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Интернет-Телефония частный случай IP-Телефонии, здесь в качестве линий передачи используются обычные каналы Internet. В чистом виде IP-Телефония, в качестве линий передачи телефонного трафика использует выделенные цифровые каналы;</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fld id="{D81BD7A7-0924-4D19-9BFD-6CE2D70C01E2}" type="slidenum">
              <a:rPr lang="ru-RU" sz="2400" b="0" strike="noStrike" spc="-1">
                <a:solidFill>
                  <a:srgbClr val="000000"/>
                </a:solidFill>
                <a:uFill>
                  <a:solidFill>
                    <a:srgbClr val="FFFFFF"/>
                  </a:solidFill>
                </a:uFill>
                <a:latin typeface="Times New Roman"/>
              </a:rPr>
              <a:t>16</a:t>
            </a:fld>
            <a:endParaRPr lang="en-US" sz="2400" b="0" strike="noStrike" spc="-1">
              <a:solidFill>
                <a:srgbClr val="000000"/>
              </a:solidFill>
              <a:uFill>
                <a:solidFill>
                  <a:srgbClr val="FFFFFF"/>
                </a:solidFill>
              </a:uFill>
              <a:latin typeface="Times New Roman"/>
            </a:endParaRPr>
          </a:p>
        </p:txBody>
      </p:sp>
      <p:sp>
        <p:nvSpPr>
          <p:cNvPr id="662" name="TextShape 2"/>
          <p:cNvSpPr txBox="1"/>
          <p:nvPr/>
        </p:nvSpPr>
        <p:spPr>
          <a:xfrm>
            <a:off x="914400" y="4363560"/>
            <a:ext cx="5027760" cy="4064040"/>
          </a:xfrm>
          <a:prstGeom prst="rect">
            <a:avLst/>
          </a:pr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TextShape 1"/>
          <p:cNvSpPr txBox="1"/>
          <p:nvPr/>
        </p:nvSpPr>
        <p:spPr>
          <a:xfrm>
            <a:off x="914400" y="4343400"/>
            <a:ext cx="5029200" cy="4114800"/>
          </a:xfrm>
          <a:prstGeom prst="rect">
            <a:avLst/>
          </a:prstGeom>
          <a:noFill/>
          <a:ln>
            <a:noFill/>
          </a:ln>
        </p:spPr>
        <p:txBody>
          <a:bodyPr lIns="90360" tIns="44280" rIns="90360" bIns="44280"/>
          <a:lstStyle/>
          <a:p>
            <a:r>
              <a:rPr lang="arn-CL" sz="1200" b="0" strike="noStrike" spc="-1">
                <a:solidFill>
                  <a:srgbClr val="000000"/>
                </a:solidFill>
                <a:uFill>
                  <a:solidFill>
                    <a:srgbClr val="FFFFFF"/>
                  </a:solidFill>
                </a:uFill>
                <a:latin typeface="Times New Roman"/>
                <a:ea typeface="Noto Sans CJK SC"/>
              </a:rPr>
              <a:t>FXS – Foreign eXchange Subscriber</a:t>
            </a:r>
            <a:endParaRPr lang="en-US" sz="1200" b="0" strike="noStrike" spc="-1">
              <a:solidFill>
                <a:srgbClr val="000000"/>
              </a:solidFill>
              <a:uFill>
                <a:solidFill>
                  <a:srgbClr val="FFFFFF"/>
                </a:solidFill>
              </a:uFill>
              <a:latin typeface="Times New Roman"/>
            </a:endParaRPr>
          </a:p>
          <a:p>
            <a:r>
              <a:rPr lang="arn-CL" sz="1200" b="0" strike="noStrike" spc="-1">
                <a:solidFill>
                  <a:srgbClr val="000000"/>
                </a:solidFill>
                <a:uFill>
                  <a:solidFill>
                    <a:srgbClr val="FFFFFF"/>
                  </a:solidFill>
                </a:uFill>
                <a:latin typeface="Times New Roman"/>
                <a:ea typeface="Noto Sans CJK SC"/>
              </a:rPr>
              <a:t>FXO – Foreign eXchange Office</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PBX – Private Branch eXchange</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fld id="{E84A8B80-BC91-4DA2-AAD8-0CBE5BED684C}" type="slidenum">
              <a:rPr lang="ru-RU" sz="2400" b="0" strike="noStrike" spc="-1">
                <a:solidFill>
                  <a:srgbClr val="000000"/>
                </a:solidFill>
                <a:uFill>
                  <a:solidFill>
                    <a:srgbClr val="FFFFFF"/>
                  </a:solidFill>
                </a:uFill>
                <a:latin typeface="Times New Roman"/>
              </a:rPr>
              <a:t>18</a:t>
            </a:fld>
            <a:endParaRPr lang="en-US" sz="2400" b="0" strike="noStrike" spc="-1">
              <a:solidFill>
                <a:srgbClr val="000000"/>
              </a:solidFill>
              <a:uFill>
                <a:solidFill>
                  <a:srgbClr val="FFFFFF"/>
                </a:solidFill>
              </a:uFill>
              <a:latin typeface="Times New Roman"/>
            </a:endParaRPr>
          </a:p>
        </p:txBody>
      </p:sp>
      <p:sp>
        <p:nvSpPr>
          <p:cNvPr id="665" name="CustomShape 2"/>
          <p:cNvSpPr/>
          <p:nvPr/>
        </p:nvSpPr>
        <p:spPr>
          <a:xfrm>
            <a:off x="3886200" y="-1440"/>
            <a:ext cx="2971800" cy="458640"/>
          </a:xfrm>
          <a:prstGeom prst="rect">
            <a:avLst/>
          </a:prstGeom>
          <a:noFill/>
          <a:ln>
            <a:noFill/>
          </a:ln>
        </p:spPr>
        <p:style>
          <a:lnRef idx="0">
            <a:scrgbClr r="0" g="0" b="0"/>
          </a:lnRef>
          <a:fillRef idx="0">
            <a:scrgbClr r="0" g="0" b="0"/>
          </a:fillRef>
          <a:effectRef idx="0">
            <a:scrgbClr r="0" g="0" b="0"/>
          </a:effectRef>
          <a:fontRef idx="minor"/>
        </p:style>
      </p:sp>
      <p:sp>
        <p:nvSpPr>
          <p:cNvPr id="666" name="CustomShape 3"/>
          <p:cNvSpPr/>
          <p:nvPr/>
        </p:nvSpPr>
        <p:spPr>
          <a:xfrm>
            <a:off x="3886200" y="8682120"/>
            <a:ext cx="2971800" cy="46188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r>
              <a:rPr lang="en-US" sz="1000" b="0" i="1" strike="noStrike" spc="-1">
                <a:solidFill>
                  <a:srgbClr val="000000"/>
                </a:solidFill>
                <a:uFill>
                  <a:solidFill>
                    <a:srgbClr val="FFFFFF"/>
                  </a:solidFill>
                </a:uFill>
                <a:latin typeface="Times New Roman"/>
                <a:ea typeface="新細明體"/>
              </a:rPr>
              <a:t>4</a:t>
            </a:r>
            <a:endParaRPr lang="en-US" sz="2400" b="0" strike="noStrike" spc="-1">
              <a:solidFill>
                <a:srgbClr val="000000"/>
              </a:solidFill>
              <a:uFill>
                <a:solidFill>
                  <a:srgbClr val="FFFFFF"/>
                </a:solidFill>
              </a:uFill>
              <a:latin typeface="Times New Roman"/>
            </a:endParaRPr>
          </a:p>
        </p:txBody>
      </p:sp>
      <p:sp>
        <p:nvSpPr>
          <p:cNvPr id="667" name="CustomShape 4"/>
          <p:cNvSpPr/>
          <p:nvPr/>
        </p:nvSpPr>
        <p:spPr>
          <a:xfrm>
            <a:off x="0" y="8682120"/>
            <a:ext cx="2971800" cy="461880"/>
          </a:xfrm>
          <a:prstGeom prst="rect">
            <a:avLst/>
          </a:prstGeom>
          <a:noFill/>
          <a:ln>
            <a:noFill/>
          </a:ln>
        </p:spPr>
        <p:style>
          <a:lnRef idx="0">
            <a:scrgbClr r="0" g="0" b="0"/>
          </a:lnRef>
          <a:fillRef idx="0">
            <a:scrgbClr r="0" g="0" b="0"/>
          </a:fillRef>
          <a:effectRef idx="0">
            <a:scrgbClr r="0" g="0" b="0"/>
          </a:effectRef>
          <a:fontRef idx="minor"/>
        </p:style>
      </p:sp>
      <p:sp>
        <p:nvSpPr>
          <p:cNvPr id="668" name="CustomShape 5"/>
          <p:cNvSpPr/>
          <p:nvPr/>
        </p:nvSpPr>
        <p:spPr>
          <a:xfrm>
            <a:off x="0" y="-1440"/>
            <a:ext cx="2971800" cy="458640"/>
          </a:xfrm>
          <a:prstGeom prst="rect">
            <a:avLst/>
          </a:prstGeom>
          <a:noFill/>
          <a:ln>
            <a:noFill/>
          </a:ln>
        </p:spPr>
        <p:style>
          <a:lnRef idx="0">
            <a:scrgbClr r="0" g="0" b="0"/>
          </a:lnRef>
          <a:fillRef idx="0">
            <a:scrgbClr r="0" g="0" b="0"/>
          </a:fillRef>
          <a:effectRef idx="0">
            <a:scrgbClr r="0" g="0" b="0"/>
          </a:effectRef>
          <a:fontRef idx="minor"/>
        </p:style>
      </p:sp>
      <p:sp>
        <p:nvSpPr>
          <p:cNvPr id="669" name="TextShape 6"/>
          <p:cNvSpPr txBox="1"/>
          <p:nvPr/>
        </p:nvSpPr>
        <p:spPr>
          <a:xfrm>
            <a:off x="912960" y="4341960"/>
            <a:ext cx="5032080" cy="4116240"/>
          </a:xfrm>
          <a:prstGeom prst="rect">
            <a:avLst/>
          </a:pr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TextShape 1"/>
          <p:cNvSpPr txBox="1"/>
          <p:nvPr/>
        </p:nvSpPr>
        <p:spPr>
          <a:xfrm>
            <a:off x="914400" y="4343400"/>
            <a:ext cx="5029200" cy="4114800"/>
          </a:xfrm>
          <a:prstGeom prst="rect">
            <a:avLst/>
          </a:prstGeom>
          <a:noFill/>
          <a:ln>
            <a:noFill/>
          </a:ln>
        </p:spPr>
        <p:txBody>
          <a:bodyPr lIns="90360" tIns="44280" rIns="90360" bIns="44280"/>
          <a:lstStyle/>
          <a:p>
            <a:pPr>
              <a:lnSpc>
                <a:spcPct val="90000"/>
              </a:lnSpc>
            </a:pPr>
            <a:r>
              <a:rPr lang="en-US" sz="1000" b="0" strike="noStrike" spc="-1">
                <a:solidFill>
                  <a:srgbClr val="000000"/>
                </a:solidFill>
                <a:uFill>
                  <a:solidFill>
                    <a:srgbClr val="FFFFFF"/>
                  </a:solidFill>
                </a:uFill>
                <a:latin typeface="Times New Roman"/>
                <a:ea typeface="Noto Sans CJK SC"/>
              </a:rPr>
              <a:t>SIP - Session Initiation Protocol - </a:t>
            </a:r>
            <a:r>
              <a:rPr lang="ru-RU" sz="1000" b="0" strike="noStrike" spc="-1">
                <a:solidFill>
                  <a:srgbClr val="000000"/>
                </a:solidFill>
                <a:uFill>
                  <a:solidFill>
                    <a:srgbClr val="FFFFFF"/>
                  </a:solidFill>
                </a:uFill>
                <a:latin typeface="Times New Roman"/>
                <a:ea typeface="Noto Sans CJK SC"/>
              </a:rPr>
              <a:t>протокол установления сессии</a:t>
            </a:r>
            <a:endParaRPr lang="en-US" sz="1200" b="0" strike="noStrike" spc="-1">
              <a:solidFill>
                <a:srgbClr val="000000"/>
              </a:solidFill>
              <a:uFill>
                <a:solidFill>
                  <a:srgbClr val="FFFFFF"/>
                </a:solidFill>
              </a:uFill>
              <a:latin typeface="Times New Roman"/>
            </a:endParaRPr>
          </a:p>
          <a:p>
            <a:pPr>
              <a:lnSpc>
                <a:spcPct val="90000"/>
              </a:lnSpc>
            </a:pPr>
            <a:r>
              <a:rPr lang="ru-RU" sz="1000" b="0" strike="noStrike" spc="-1">
                <a:solidFill>
                  <a:srgbClr val="000000"/>
                </a:solidFill>
                <a:uFill>
                  <a:solidFill>
                    <a:srgbClr val="FFFFFF"/>
                  </a:solidFill>
                </a:uFill>
                <a:latin typeface="Times New Roman"/>
                <a:ea typeface="Noto Sans CJK SC"/>
              </a:rPr>
              <a:t>Протокол оговаривает способ установки телефонных соединений через Интернет, технологию организации систем для видеоконференций и способы создания других мультимедийных приложений. В отличие от Н.323, представляющего собой целый набор протоколов, </a:t>
            </a:r>
            <a:r>
              <a:rPr lang="en-US" sz="1000" b="0"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 это единый модуль, способный взаимодействовать с разнообразными интернет-приложениями. Например, номера телефонов определяются в виде </a:t>
            </a:r>
            <a:r>
              <a:rPr lang="en-US" sz="1000" b="0" strike="noStrike" spc="-1">
                <a:solidFill>
                  <a:srgbClr val="000000"/>
                </a:solidFill>
                <a:uFill>
                  <a:solidFill>
                    <a:srgbClr val="FFFFFF"/>
                  </a:solidFill>
                </a:uFill>
                <a:latin typeface="Times New Roman"/>
                <a:ea typeface="Noto Sans CJK SC"/>
              </a:rPr>
              <a:t>URL, </a:t>
            </a:r>
            <a:r>
              <a:rPr lang="ru-RU" sz="1000" b="0" strike="noStrike" spc="-1">
                <a:solidFill>
                  <a:srgbClr val="000000"/>
                </a:solidFill>
                <a:uFill>
                  <a:solidFill>
                    <a:srgbClr val="FFFFFF"/>
                  </a:solidFill>
                </a:uFill>
                <a:latin typeface="Times New Roman"/>
                <a:ea typeface="Noto Sans CJK SC"/>
              </a:rPr>
              <a:t>то есть на веб-страницах можно размещать гиперссылки, щелкнув на которых, пользователь сможет установить телефонное соединение (примерно так же схема </a:t>
            </a:r>
            <a:r>
              <a:rPr lang="en-US" sz="1000" b="0" i="1" strike="noStrike" spc="-1">
                <a:solidFill>
                  <a:srgbClr val="000000"/>
                </a:solidFill>
                <a:uFill>
                  <a:solidFill>
                    <a:srgbClr val="FFFFFF"/>
                  </a:solidFill>
                </a:uFill>
                <a:latin typeface="Times New Roman"/>
                <a:ea typeface="Noto Sans CJK SC"/>
              </a:rPr>
              <a:t>mailto </a:t>
            </a:r>
            <a:r>
              <a:rPr lang="ru-RU" sz="1000" b="0" strike="noStrike" spc="-1">
                <a:solidFill>
                  <a:srgbClr val="000000"/>
                </a:solidFill>
                <a:uFill>
                  <a:solidFill>
                    <a:srgbClr val="FFFFFF"/>
                  </a:solidFill>
                </a:uFill>
                <a:latin typeface="Times New Roman"/>
                <a:ea typeface="Noto Sans CJK SC"/>
              </a:rPr>
              <a:t>позволяет написать электронное письмо и отправить его по указанному в ссылке адресу).</a:t>
            </a:r>
            <a:endParaRPr lang="en-US" sz="1200" b="0" strike="noStrike" spc="-1">
              <a:solidFill>
                <a:srgbClr val="000000"/>
              </a:solidFill>
              <a:uFill>
                <a:solidFill>
                  <a:srgbClr val="FFFFFF"/>
                </a:solidFill>
              </a:uFill>
              <a:latin typeface="Times New Roman"/>
            </a:endParaRPr>
          </a:p>
          <a:p>
            <a:pPr>
              <a:lnSpc>
                <a:spcPct val="90000"/>
              </a:lnSpc>
            </a:pPr>
            <a:r>
              <a:rPr lang="ru-RU" sz="1000" b="0" strike="noStrike" spc="-1">
                <a:solidFill>
                  <a:srgbClr val="000000"/>
                </a:solidFill>
                <a:uFill>
                  <a:solidFill>
                    <a:srgbClr val="FFFFFF"/>
                  </a:solidFill>
                </a:uFill>
                <a:latin typeface="Times New Roman"/>
                <a:ea typeface="Noto Sans CJK SC"/>
              </a:rPr>
              <a:t>Протокол </a:t>
            </a:r>
            <a:r>
              <a:rPr lang="en-US" sz="1000" b="0"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позволяет устанавливать и двухсторонние соединения (то есть обычные телефонные соединения), и многосторонние (когда каждый из участников может как слушать собеседников, так и говорить), и широковещательные (когда один из участников говорит, а остальные могут только слушать). Во время сеанса связи могут передаваться аудио-, видео- или другие данные. Эта возможность используется, например, при организации сетевых игр с большим количеством участников в реальном времени. </a:t>
            </a:r>
            <a:r>
              <a:rPr lang="en-US" sz="1000" b="0"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занимается только установкой, управлением и разрывом соединений. Для передачи данных используются другие протоколы, например, </a:t>
            </a:r>
            <a:r>
              <a:rPr lang="en-US" sz="1000" b="0" strike="noStrike" spc="-1">
                <a:solidFill>
                  <a:srgbClr val="000000"/>
                </a:solidFill>
                <a:uFill>
                  <a:solidFill>
                    <a:srgbClr val="FFFFFF"/>
                  </a:solidFill>
                </a:uFill>
                <a:latin typeface="Times New Roman"/>
                <a:ea typeface="Noto Sans CJK SC"/>
              </a:rPr>
              <a:t>RTP/RTCP.</a:t>
            </a:r>
            <a:endParaRPr lang="en-US" sz="1200" b="0" strike="noStrike" spc="-1">
              <a:solidFill>
                <a:srgbClr val="000000"/>
              </a:solidFill>
              <a:uFill>
                <a:solidFill>
                  <a:srgbClr val="FFFFFF"/>
                </a:solidFill>
              </a:uFill>
              <a:latin typeface="Times New Roman"/>
            </a:endParaRPr>
          </a:p>
          <a:p>
            <a:pPr>
              <a:lnSpc>
                <a:spcPct val="90000"/>
              </a:lnSpc>
            </a:pPr>
            <a:r>
              <a:rPr lang="ru-RU" sz="1000" b="0" strike="noStrike" spc="-1">
                <a:solidFill>
                  <a:srgbClr val="000000"/>
                </a:solidFill>
                <a:uFill>
                  <a:solidFill>
                    <a:srgbClr val="FFFFFF"/>
                  </a:solidFill>
                </a:uFill>
                <a:latin typeface="Times New Roman"/>
                <a:ea typeface="Noto Sans CJK SC"/>
              </a:rPr>
              <a:t>Телефонные номера в </a:t>
            </a:r>
            <a:r>
              <a:rPr lang="en-US" sz="1000" b="0"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представляются в виде </a:t>
            </a:r>
            <a:r>
              <a:rPr lang="en-US" sz="1000" b="0" strike="noStrike" spc="-1">
                <a:solidFill>
                  <a:srgbClr val="000000"/>
                </a:solidFill>
                <a:uFill>
                  <a:solidFill>
                    <a:srgbClr val="FFFFFF"/>
                  </a:solidFill>
                </a:uFill>
                <a:latin typeface="Times New Roman"/>
                <a:ea typeface="Noto Sans CJK SC"/>
              </a:rPr>
              <a:t>URL </a:t>
            </a:r>
            <a:r>
              <a:rPr lang="ru-RU" sz="1000" b="0" strike="noStrike" spc="-1">
                <a:solidFill>
                  <a:srgbClr val="000000"/>
                </a:solidFill>
                <a:uFill>
                  <a:solidFill>
                    <a:srgbClr val="FFFFFF"/>
                  </a:solidFill>
                </a:uFill>
                <a:latin typeface="Times New Roman"/>
                <a:ea typeface="Noto Sans CJK SC"/>
              </a:rPr>
              <a:t>со схемой </a:t>
            </a:r>
            <a:r>
              <a:rPr lang="en-US" sz="1000" b="0" i="1"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Например, </a:t>
            </a:r>
            <a:r>
              <a:rPr lang="en-US" sz="1000" b="0" i="1" strike="noStrike" spc="-1">
                <a:solidFill>
                  <a:srgbClr val="000000"/>
                </a:solidFill>
                <a:uFill>
                  <a:solidFill>
                    <a:srgbClr val="FFFFFF"/>
                  </a:solidFill>
                </a:uFill>
                <a:latin typeface="Times New Roman"/>
                <a:ea typeface="Noto Sans CJK SC"/>
              </a:rPr>
              <a:t>sip:ilse@cs.university.edu </a:t>
            </a:r>
            <a:r>
              <a:rPr lang="ru-RU" sz="1000" b="0" strike="noStrike" spc="-1">
                <a:solidFill>
                  <a:srgbClr val="000000"/>
                </a:solidFill>
                <a:uFill>
                  <a:solidFill>
                    <a:srgbClr val="FFFFFF"/>
                  </a:solidFill>
                </a:uFill>
                <a:latin typeface="Times New Roman"/>
                <a:ea typeface="Noto Sans CJK SC"/>
              </a:rPr>
              <a:t>свяжет вас с пользователем по имени </a:t>
            </a:r>
            <a:r>
              <a:rPr lang="en-US" sz="1000" b="0" strike="noStrike" spc="-1">
                <a:solidFill>
                  <a:srgbClr val="000000"/>
                </a:solidFill>
                <a:uFill>
                  <a:solidFill>
                    <a:srgbClr val="FFFFFF"/>
                  </a:solidFill>
                </a:uFill>
                <a:latin typeface="Times New Roman"/>
                <a:ea typeface="Noto Sans CJK SC"/>
              </a:rPr>
              <a:t>Use, </a:t>
            </a:r>
            <a:r>
              <a:rPr lang="ru-RU" sz="1000" b="0" strike="noStrike" spc="-1">
                <a:solidFill>
                  <a:srgbClr val="000000"/>
                </a:solidFill>
                <a:uFill>
                  <a:solidFill>
                    <a:srgbClr val="FFFFFF"/>
                  </a:solidFill>
                </a:uFill>
                <a:latin typeface="Times New Roman"/>
                <a:ea typeface="Noto Sans CJK SC"/>
              </a:rPr>
              <a:t>хост которого определяется </a:t>
            </a:r>
            <a:r>
              <a:rPr lang="en-US" sz="1000" b="0" strike="noStrike" spc="-1">
                <a:solidFill>
                  <a:srgbClr val="000000"/>
                </a:solidFill>
                <a:uFill>
                  <a:solidFill>
                    <a:srgbClr val="FFFFFF"/>
                  </a:solidFill>
                </a:uFill>
                <a:latin typeface="Times New Roman"/>
                <a:ea typeface="Noto Sans CJK SC"/>
              </a:rPr>
              <a:t>DNS</a:t>
            </a:r>
            <a:r>
              <a:rPr lang="ru-RU" sz="1000" b="0" strike="noStrike" spc="-1">
                <a:solidFill>
                  <a:srgbClr val="000000"/>
                </a:solidFill>
                <a:uFill>
                  <a:solidFill>
                    <a:srgbClr val="FFFFFF"/>
                  </a:solidFill>
                </a:uFill>
                <a:latin typeface="Times New Roman"/>
                <a:ea typeface="Noto Sans CJK SC"/>
              </a:rPr>
              <a:t>-именем </a:t>
            </a:r>
            <a:r>
              <a:rPr lang="en-US" sz="1000" b="0" i="1" strike="noStrike" spc="-1">
                <a:solidFill>
                  <a:srgbClr val="000000"/>
                </a:solidFill>
                <a:uFill>
                  <a:solidFill>
                    <a:srgbClr val="FFFFFF"/>
                  </a:solidFill>
                </a:uFill>
                <a:latin typeface="Times New Roman"/>
                <a:ea typeface="Noto Sans CJK SC"/>
              </a:rPr>
              <a:t>cs.university.edu. </a:t>
            </a:r>
            <a:r>
              <a:rPr lang="en-US" sz="1000" b="0" strike="noStrike" spc="-1">
                <a:solidFill>
                  <a:srgbClr val="000000"/>
                </a:solidFill>
                <a:uFill>
                  <a:solidFill>
                    <a:srgbClr val="FFFFFF"/>
                  </a:solidFill>
                </a:uFill>
                <a:latin typeface="Times New Roman"/>
                <a:ea typeface="Noto Sans CJK SC"/>
              </a:rPr>
              <a:t>SIP URL </a:t>
            </a:r>
            <a:r>
              <a:rPr lang="ru-RU" sz="1000" b="0" strike="noStrike" spc="-1">
                <a:solidFill>
                  <a:srgbClr val="000000"/>
                </a:solidFill>
                <a:uFill>
                  <a:solidFill>
                    <a:srgbClr val="FFFFFF"/>
                  </a:solidFill>
                </a:uFill>
                <a:latin typeface="Times New Roman"/>
                <a:ea typeface="Noto Sans CJK SC"/>
              </a:rPr>
              <a:t>могут содержать также адреса формата IPv4, IPv6 или реальные номера телефонов.</a:t>
            </a:r>
            <a:r>
              <a:rPr lang="en-US" sz="1000" b="0" strike="noStrike" spc="-1">
                <a:solidFill>
                  <a:srgbClr val="000000"/>
                </a:solidFill>
                <a:uFill>
                  <a:solidFill>
                    <a:srgbClr val="FFFFFF"/>
                  </a:solidFill>
                </a:uFill>
                <a:latin typeface="Times New Roman"/>
                <a:ea typeface="Noto Sans CJK SC"/>
              </a:rPr>
              <a:t> </a:t>
            </a:r>
            <a:r>
              <a:rPr lang="ru-RU" sz="1000" b="0" strike="noStrike" spc="-1">
                <a:solidFill>
                  <a:srgbClr val="000000"/>
                </a:solidFill>
                <a:uFill>
                  <a:solidFill>
                    <a:srgbClr val="FFFFFF"/>
                  </a:solidFill>
                </a:uFill>
                <a:latin typeface="Times New Roman"/>
                <a:ea typeface="Noto Sans CJK SC"/>
              </a:rPr>
              <a:t>Клиенты SIP традиционно используют порт 5060 TCP и UDP для соединения серверов и других элементов SIP.</a:t>
            </a:r>
            <a:endParaRPr lang="en-US" sz="1200" b="0" strike="noStrike" spc="-1">
              <a:solidFill>
                <a:srgbClr val="000000"/>
              </a:solidFill>
              <a:uFill>
                <a:solidFill>
                  <a:srgbClr val="FFFFFF"/>
                </a:solidFill>
              </a:uFill>
              <a:latin typeface="Times New Roman"/>
            </a:endParaRPr>
          </a:p>
          <a:p>
            <a:pPr>
              <a:lnSpc>
                <a:spcPct val="90000"/>
              </a:lnSpc>
            </a:pPr>
            <a:r>
              <a:rPr lang="ru-RU" sz="1000" b="0" strike="noStrike" spc="-1">
                <a:solidFill>
                  <a:srgbClr val="000000"/>
                </a:solidFill>
                <a:uFill>
                  <a:solidFill>
                    <a:srgbClr val="FFFFFF"/>
                  </a:solidFill>
                </a:uFill>
                <a:latin typeface="Times New Roman"/>
                <a:ea typeface="Noto Sans CJK SC"/>
              </a:rPr>
              <a:t>Протокол </a:t>
            </a:r>
            <a:r>
              <a:rPr lang="en-US" sz="1000" b="0"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является текстовым, он построен по модели </a:t>
            </a:r>
            <a:r>
              <a:rPr lang="en-US" sz="1000" b="0" strike="noStrike" spc="-1">
                <a:solidFill>
                  <a:srgbClr val="000000"/>
                </a:solidFill>
                <a:uFill>
                  <a:solidFill>
                    <a:srgbClr val="FFFFFF"/>
                  </a:solidFill>
                </a:uFill>
                <a:latin typeface="Times New Roman"/>
                <a:ea typeface="Noto Sans CJK SC"/>
              </a:rPr>
              <a:t>HTTP. </a:t>
            </a:r>
            <a:r>
              <a:rPr lang="ru-RU" sz="1000" b="0" strike="noStrike" spc="-1">
                <a:solidFill>
                  <a:srgbClr val="000000"/>
                </a:solidFill>
                <a:uFill>
                  <a:solidFill>
                    <a:srgbClr val="FFFFFF"/>
                  </a:solidFill>
                </a:uFill>
                <a:latin typeface="Times New Roman"/>
                <a:ea typeface="Noto Sans CJK SC"/>
              </a:rPr>
              <a:t>Одна из сторон посылает </a:t>
            </a:r>
            <a:r>
              <a:rPr lang="en-US" sz="1000" b="0" strike="noStrike" spc="-1">
                <a:solidFill>
                  <a:srgbClr val="000000"/>
                </a:solidFill>
                <a:uFill>
                  <a:solidFill>
                    <a:srgbClr val="FFFFFF"/>
                  </a:solidFill>
                </a:uFill>
                <a:latin typeface="Times New Roman"/>
                <a:ea typeface="Noto Sans CJK SC"/>
              </a:rPr>
              <a:t>ASCII</a:t>
            </a:r>
            <a:r>
              <a:rPr lang="ru-RU" sz="1000" b="0" strike="noStrike" spc="-1">
                <a:solidFill>
                  <a:srgbClr val="000000"/>
                </a:solidFill>
                <a:uFill>
                  <a:solidFill>
                    <a:srgbClr val="FFFFFF"/>
                  </a:solidFill>
                </a:uFill>
                <a:latin typeface="Times New Roman"/>
                <a:ea typeface="Noto Sans CJK SC"/>
              </a:rPr>
              <a:t>-сообщение, в котором первая строка содержит имя метода, а ниже следуют дополнительные строки, содержащие заголовки для передачи параметров. Многие заголовки взяты из стандарта </a:t>
            </a:r>
            <a:r>
              <a:rPr lang="en-US" sz="1000" b="0" strike="noStrike" spc="-1">
                <a:solidFill>
                  <a:srgbClr val="000000"/>
                </a:solidFill>
                <a:uFill>
                  <a:solidFill>
                    <a:srgbClr val="FFFFFF"/>
                  </a:solidFill>
                </a:uFill>
                <a:latin typeface="Times New Roman"/>
                <a:ea typeface="Noto Sans CJK SC"/>
              </a:rPr>
              <a:t>MIME, </a:t>
            </a:r>
            <a:r>
              <a:rPr lang="ru-RU" sz="1000" b="0" strike="noStrike" spc="-1">
                <a:solidFill>
                  <a:srgbClr val="000000"/>
                </a:solidFill>
                <a:uFill>
                  <a:solidFill>
                    <a:srgbClr val="FFFFFF"/>
                  </a:solidFill>
                </a:uFill>
                <a:latin typeface="Times New Roman"/>
                <a:ea typeface="Noto Sans CJK SC"/>
              </a:rPr>
              <a:t>что позволяет </a:t>
            </a:r>
            <a:r>
              <a:rPr lang="en-US" sz="1000" b="0" strike="noStrike" spc="-1">
                <a:solidFill>
                  <a:srgbClr val="000000"/>
                </a:solidFill>
                <a:uFill>
                  <a:solidFill>
                    <a:srgbClr val="FFFFFF"/>
                  </a:solidFill>
                </a:uFill>
                <a:latin typeface="Times New Roman"/>
                <a:ea typeface="Noto Sans CJK SC"/>
              </a:rPr>
              <a:t>SIP </a:t>
            </a:r>
            <a:r>
              <a:rPr lang="ru-RU" sz="1000" b="0" strike="noStrike" spc="-1">
                <a:solidFill>
                  <a:srgbClr val="000000"/>
                </a:solidFill>
                <a:uFill>
                  <a:solidFill>
                    <a:srgbClr val="FFFFFF"/>
                  </a:solidFill>
                </a:uFill>
                <a:latin typeface="Times New Roman"/>
                <a:ea typeface="Noto Sans CJK SC"/>
              </a:rPr>
              <a:t>взаимодействовать с существующими интернет-приложениями. </a:t>
            </a:r>
            <a:endParaRPr lang="en-US" sz="1200" b="0" strike="noStrike" spc="-1">
              <a:solidFill>
                <a:srgbClr val="000000"/>
              </a:solidFill>
              <a:uFill>
                <a:solidFill>
                  <a:srgbClr val="FFFFFF"/>
                </a:solidFill>
              </a:uFill>
              <a:latin typeface="Times New Roman"/>
            </a:endParaRPr>
          </a:p>
          <a:p>
            <a:pPr>
              <a:lnSpc>
                <a:spcPct val="90000"/>
              </a:lnSpc>
            </a:pPr>
            <a:r>
              <a:rPr lang="ru-RU" sz="10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TextShape 1"/>
          <p:cNvSpPr txBox="1"/>
          <p:nvPr/>
        </p:nvSpPr>
        <p:spPr>
          <a:xfrm>
            <a:off x="914400" y="4343400"/>
            <a:ext cx="5029200" cy="4114800"/>
          </a:xfrm>
          <a:prstGeom prst="rect">
            <a:avLst/>
          </a:prstGeom>
          <a:noFill/>
          <a:ln>
            <a:noFill/>
          </a:ln>
        </p:spPr>
        <p:txBody>
          <a:bodyPr lIns="90360" tIns="44280" rIns="90360" bIns="44280"/>
          <a:lstStyle/>
          <a:p>
            <a:r>
              <a:rPr lang="ru-RU" sz="1200" b="1"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TextShape 1"/>
          <p:cNvSpPr txBox="1"/>
          <p:nvPr/>
        </p:nvSpPr>
        <p:spPr>
          <a:xfrm>
            <a:off x="914400" y="4343400"/>
            <a:ext cx="5029200" cy="4114800"/>
          </a:xfrm>
          <a:prstGeom prst="rect">
            <a:avLst/>
          </a:prstGeom>
          <a:noFill/>
          <a:ln>
            <a:noFill/>
          </a:ln>
        </p:spPr>
        <p:txBody>
          <a:bodyPr lIns="90360" tIns="44280" rIns="90360" bIns="44280"/>
          <a:lstStyle/>
          <a:p>
            <a:r>
              <a:rPr lang="arn-CL" sz="1200" b="0" strike="noStrike" spc="-1">
                <a:solidFill>
                  <a:srgbClr val="000000"/>
                </a:solidFill>
                <a:uFill>
                  <a:solidFill>
                    <a:srgbClr val="FFFFFF"/>
                  </a:solidFill>
                </a:uFill>
                <a:latin typeface="Times New Roman"/>
                <a:ea typeface="Noto Sans CJK SC"/>
              </a:rPr>
              <a:t>http://ru.wikipedia.org/wiki/ENUM</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http://en.wikipedia.org/wiki/Telephone_number_mapping</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TextShape 1"/>
          <p:cNvSpPr txBox="1"/>
          <p:nvPr/>
        </p:nvSpPr>
        <p:spPr>
          <a:xfrm>
            <a:off x="914400" y="4343400"/>
            <a:ext cx="5029200" cy="4114800"/>
          </a:xfrm>
          <a:prstGeom prst="rect">
            <a:avLst/>
          </a:prstGeom>
          <a:noFill/>
          <a:ln>
            <a:noFill/>
          </a:ln>
        </p:spPr>
        <p:txBody>
          <a:bodyPr lIns="90360" tIns="44280" rIns="90360" bIns="44280"/>
          <a:lstStyle/>
          <a:p>
            <a:r>
              <a:rPr lang="en-US" sz="1200" b="0" strike="noStrike" spc="-1">
                <a:solidFill>
                  <a:srgbClr val="000000"/>
                </a:solidFill>
                <a:uFill>
                  <a:solidFill>
                    <a:srgbClr val="FFFFFF"/>
                  </a:solidFill>
                </a:uFill>
                <a:latin typeface="Times New Roman"/>
                <a:ea typeface="Noto Sans CJK SC"/>
              </a:rPr>
              <a:t>http://en.wikipedia.org/wiki/Comparison_of_VoIP_software</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MGCP или Media Gateway Control Protocol дословно — Протокол контроля медиа-шлюзов является протоколом связи в распределённых VoIP системах передачи голоса по протоколу IP.</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TextShape 1"/>
          <p:cNvSpPr txBox="1"/>
          <p:nvPr/>
        </p:nvSpPr>
        <p:spPr>
          <a:xfrm>
            <a:off x="685800" y="4343400"/>
            <a:ext cx="5486400" cy="4114800"/>
          </a:xfrm>
          <a:prstGeom prst="rect">
            <a:avLst/>
          </a:prstGeom>
          <a:noFill/>
          <a:ln>
            <a:noFill/>
          </a:ln>
        </p:spPr>
        <p:txBody>
          <a:bodyPr lIns="90360" tIns="44280" rIns="90360" bIns="44280"/>
          <a:lstStyle/>
          <a:p>
            <a:r>
              <a:rPr lang="ru-RU" sz="1200" b="1" strike="noStrike" spc="-1">
                <a:solidFill>
                  <a:srgbClr val="000000"/>
                </a:solidFill>
                <a:uFill>
                  <a:solidFill>
                    <a:srgbClr val="FFFFFF"/>
                  </a:solidFill>
                </a:uFill>
                <a:latin typeface="Times New Roman"/>
                <a:ea typeface="Noto Sans CJK SC"/>
              </a:rPr>
              <a:t>Записанное потоковое аудио и видео</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К этому классу приложений относятся приложения, в которых клиент отправляет запрос на просмотр хранящегося на сервере аудио- или видеофайла, который передается ему, как правило, в сжатом виде и тут же воспроизводится.</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Этот класс приложений обладает тремя ключевыми характеристиками.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a:t>
            </a:r>
            <a:r>
              <a:rPr lang="ru-RU" sz="1200" b="0" i="1" strike="noStrike" spc="-1">
                <a:solidFill>
                  <a:srgbClr val="000000"/>
                </a:solidFill>
                <a:uFill>
                  <a:solidFill>
                    <a:srgbClr val="FFFFFF"/>
                  </a:solidFill>
                </a:uFill>
                <a:latin typeface="Times New Roman"/>
                <a:ea typeface="Noto Sans CJK SC"/>
              </a:rPr>
              <a:t>Сохранение мультимедийных данных на запоминающем устройстве. </a:t>
            </a:r>
            <a:r>
              <a:rPr lang="ru-RU" sz="1200" b="0" strike="noStrike" spc="-1">
                <a:solidFill>
                  <a:srgbClr val="000000"/>
                </a:solidFill>
                <a:uFill>
                  <a:solidFill>
                    <a:srgbClr val="FFFFFF"/>
                  </a:solidFill>
                </a:uFill>
                <a:latin typeface="Times New Roman"/>
                <a:ea typeface="Noto Sans CJK SC"/>
              </a:rPr>
              <a:t>Аудио- или видеоданные заранее записываются и сохраняются на сервере в виде файлов. В результате пользователь может остановить, перемотать фильм вперед или назад, а также начать воспроизведение с начала любой части фильма. Время отклика системы на подобные команды пользователя не должно превышать десяти секунд.</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a:t>
            </a:r>
            <a:r>
              <a:rPr lang="ru-RU" sz="1200" b="0" i="1" strike="noStrike" spc="-1">
                <a:solidFill>
                  <a:srgbClr val="000000"/>
                </a:solidFill>
                <a:uFill>
                  <a:solidFill>
                    <a:srgbClr val="FFFFFF"/>
                  </a:solidFill>
                </a:uFill>
                <a:latin typeface="Times New Roman"/>
                <a:ea typeface="Noto Sans CJK SC"/>
              </a:rPr>
              <a:t>Потоковое воспроизведение. </a:t>
            </a:r>
            <a:r>
              <a:rPr lang="ru-RU" sz="1200" b="0" strike="noStrike" spc="-1">
                <a:solidFill>
                  <a:srgbClr val="000000"/>
                </a:solidFill>
                <a:uFill>
                  <a:solidFill>
                    <a:srgbClr val="FFFFFF"/>
                  </a:solidFill>
                </a:uFill>
                <a:latin typeface="Times New Roman"/>
                <a:ea typeface="Noto Sans CJK SC"/>
              </a:rPr>
              <a:t>В приложениях записанного потокового аудио/ видео клиент может воспроизводить аудио- и видеоданные уже через несколько секунд после того, как данные начнут поступать с сервера. Это означает, что клиент воспроизводит одну часть файла, в то же время принимая по сети следующие его части. Такой метод воспроизведения, называемый потоковым, позволяет не ждать загрузки всего файла (для чего может потребоваться довольно много времени) перед его воспроизведением.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r>
              <a:rPr lang="ru-RU" sz="1200" b="0" i="1" strike="noStrike" spc="-1">
                <a:solidFill>
                  <a:srgbClr val="000000"/>
                </a:solidFill>
                <a:uFill>
                  <a:solidFill>
                    <a:srgbClr val="FFFFFF"/>
                  </a:solidFill>
                </a:uFill>
                <a:latin typeface="Times New Roman"/>
                <a:ea typeface="Noto Sans CJK SC"/>
              </a:rPr>
              <a:t>Непрерывное воспроизведение. </a:t>
            </a:r>
            <a:r>
              <a:rPr lang="ru-RU" sz="1200" b="0" strike="noStrike" spc="-1">
                <a:solidFill>
                  <a:srgbClr val="000000"/>
                </a:solidFill>
                <a:uFill>
                  <a:solidFill>
                    <a:srgbClr val="FFFFFF"/>
                  </a:solidFill>
                </a:uFill>
                <a:latin typeface="Times New Roman"/>
                <a:ea typeface="Noto Sans CJK SC"/>
              </a:rPr>
              <a:t>Начавшись, воспроизведение мультимедиа должно продолжаться столько времени, сколько длится оригинальная запись. Это требование накладывает строгие ограничения на значение задержки в доставке данных. Данные с сервера должны доставляться вовремя. Хотя приложения записанного потокового мультимедиа предъявляют довольно высокие требования к службе доставки данных, накладываемые ими ограничения на сквозную задержку не столь строги, как для интерактивных приложений реального времени, например Интернет-телефонии или видеоконференций.</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1" strike="noStrike" spc="-1">
                <a:solidFill>
                  <a:srgbClr val="000000"/>
                </a:solidFill>
                <a:uFill>
                  <a:solidFill>
                    <a:srgbClr val="FFFFFF"/>
                  </a:solidFill>
                </a:uFill>
                <a:latin typeface="Times New Roman"/>
                <a:ea typeface="Noto Sans CJK SC"/>
              </a:rPr>
              <a:t>Потоковое аудио и видео реального времени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Этот класс приложений схож с традиционной трансляцией радио- и телепередач с той лишь разницей, что передача ведется не в эфире и не по специальному кабелю, а через Интернет. Эти приложения позволяют пользователю получать теле- или радиопрограммы из любого уголка мира.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Поскольку «живое» потоковое аудио и видео не сохраняется на запоминающих устройствах, клиент не может осуществлять перемотку вперед. Однако некоторые приложения позволяют пользователю локально сохранять полученные данные и выполнять такие действия, как остановка и перемотка назад. Довольно часто у подобных радио- или телепередач бывает весьма широкая аудитория. Доставка данных сразу многим клиентам, принимающим в этот момент передачу одной и той же станции, может эффективно осуществляться путем групповой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-маршрутизации. Однако чаще доставка мультимедийных данных выполняется путем выборочной рассылки нескольких отдельных потоков. Как и в случае записанного потокового мультимедиа, здесь требуется непрерывное воспроизведение, хотя временные ограничения не столь строги, как для интерактивных приложений реального времени. Допустимыми считаются задержки в десятки секунд от момента запроса пользователя до начала воспроизведения.</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1" strike="noStrike" spc="-1">
                <a:solidFill>
                  <a:srgbClr val="000000"/>
                </a:solidFill>
                <a:uFill>
                  <a:solidFill>
                    <a:srgbClr val="FFFFFF"/>
                  </a:solidFill>
                </a:uFill>
                <a:latin typeface="Times New Roman"/>
                <a:ea typeface="Noto Sans CJK SC"/>
              </a:rPr>
              <a:t>Интерактивное аудио и видео реального времени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Этот класс приложений дает возможность пользователям общаться друг с другом в режиме реального времени. Службу интерактивного аудио реального времени с передачей данных через Интернет часто называют </a:t>
            </a:r>
            <a:r>
              <a:rPr lang="ru-RU" sz="1200" b="0" i="1" strike="noStrike" spc="-1">
                <a:solidFill>
                  <a:srgbClr val="000000"/>
                </a:solidFill>
                <a:uFill>
                  <a:solidFill>
                    <a:srgbClr val="FFFFFF"/>
                  </a:solidFill>
                </a:uFill>
                <a:latin typeface="Times New Roman"/>
                <a:ea typeface="Noto Sans CJK SC"/>
              </a:rPr>
              <a:t>Интернет-телефонией, </a:t>
            </a:r>
            <a:r>
              <a:rPr lang="ru-RU" sz="1200" b="0" strike="noStrike" spc="-1">
                <a:solidFill>
                  <a:srgbClr val="000000"/>
                </a:solidFill>
                <a:uFill>
                  <a:solidFill>
                    <a:srgbClr val="FFFFFF"/>
                  </a:solidFill>
                </a:uFill>
                <a:latin typeface="Times New Roman"/>
                <a:ea typeface="Noto Sans CJK SC"/>
              </a:rPr>
              <a:t>поскольку с точки зрения пользователя она напоминает традиционную телефонную службу с коммутацией каналов. Интернет-телефония может использоваться для локальной и междугородной телефонной связи по очень низкой цене. Кроме того, Интернет-телефония позволяет упростить развертывание новых служб, которые плохо поддерживаются традиционными сетями с коммутацией каналов, таких как службы интеграции телефонии в </a:t>
            </a:r>
            <a:r>
              <a:rPr lang="en-US" sz="1200" b="0" strike="noStrike" spc="-1">
                <a:solidFill>
                  <a:srgbClr val="000000"/>
                </a:solidFill>
                <a:uFill>
                  <a:solidFill>
                    <a:srgbClr val="FFFFFF"/>
                  </a:solidFill>
                </a:uFill>
                <a:latin typeface="Times New Roman"/>
                <a:ea typeface="Noto Sans CJK SC"/>
              </a:rPr>
              <a:t>web, </a:t>
            </a:r>
            <a:r>
              <a:rPr lang="ru-RU" sz="1200" b="0" strike="noStrike" spc="-1">
                <a:solidFill>
                  <a:srgbClr val="000000"/>
                </a:solidFill>
                <a:uFill>
                  <a:solidFill>
                    <a:srgbClr val="FFFFFF"/>
                  </a:solidFill>
                </a:uFill>
                <a:latin typeface="Times New Roman"/>
                <a:ea typeface="Noto Sans CJK SC"/>
              </a:rPr>
              <a:t>видеоконференции, службы каталогов, службы фильтрации абонентов и т. д. На сегодняшний день созданы сотни программ поддержки Интернет-телефонии </a:t>
            </a:r>
            <a:r>
              <a:rPr lang="en-US" sz="1200" b="0" strike="noStrike" spc="-1">
                <a:solidFill>
                  <a:srgbClr val="000000"/>
                </a:solidFill>
                <a:uFill>
                  <a:solidFill>
                    <a:srgbClr val="FFFFFF"/>
                  </a:solidFill>
                </a:uFill>
                <a:latin typeface="Times New Roman"/>
                <a:ea typeface="Noto Sans CJK SC"/>
              </a:rPr>
              <a:t>(http://www.von.com). </a:t>
            </a:r>
            <a:r>
              <a:rPr lang="ru-RU" sz="1200" b="0" strike="noStrike" spc="-1">
                <a:solidFill>
                  <a:srgbClr val="000000"/>
                </a:solidFill>
                <a:uFill>
                  <a:solidFill>
                    <a:srgbClr val="FFFFFF"/>
                  </a:solidFill>
                </a:uFill>
                <a:latin typeface="Times New Roman"/>
                <a:ea typeface="Noto Sans CJK SC"/>
              </a:rPr>
              <a:t>Например, пользователи программы </a:t>
            </a:r>
            <a:r>
              <a:rPr lang="en-US" sz="1200" b="0" strike="noStrike" spc="-1">
                <a:solidFill>
                  <a:srgbClr val="000000"/>
                </a:solidFill>
                <a:uFill>
                  <a:solidFill>
                    <a:srgbClr val="FFFFFF"/>
                  </a:solidFill>
                </a:uFill>
                <a:latin typeface="Times New Roman"/>
                <a:ea typeface="Noto Sans CJK SC"/>
              </a:rPr>
              <a:t>Instant Messenger </a:t>
            </a:r>
            <a:r>
              <a:rPr lang="ru-RU" sz="1200" b="0" strike="noStrike" spc="-1">
                <a:solidFill>
                  <a:srgbClr val="000000"/>
                </a:solidFill>
                <a:uFill>
                  <a:solidFill>
                    <a:srgbClr val="FFFFFF"/>
                  </a:solidFill>
                </a:uFill>
                <a:latin typeface="Times New Roman"/>
                <a:ea typeface="Noto Sans CJK SC"/>
              </a:rPr>
              <a:t>компании </a:t>
            </a:r>
            <a:r>
              <a:rPr lang="en-US" sz="1200" b="0" strike="noStrike" spc="-1">
                <a:solidFill>
                  <a:srgbClr val="000000"/>
                </a:solidFill>
                <a:uFill>
                  <a:solidFill>
                    <a:srgbClr val="FFFFFF"/>
                  </a:solidFill>
                </a:uFill>
                <a:latin typeface="Times New Roman"/>
                <a:ea typeface="Noto Sans CJK SC"/>
              </a:rPr>
              <a:t>Microsoft </a:t>
            </a:r>
            <a:r>
              <a:rPr lang="ru-RU" sz="1200" b="0" strike="noStrike" spc="-1">
                <a:solidFill>
                  <a:srgbClr val="000000"/>
                </a:solidFill>
                <a:uFill>
                  <a:solidFill>
                    <a:srgbClr val="FFFFFF"/>
                  </a:solidFill>
                </a:uFill>
                <a:latin typeface="Times New Roman"/>
                <a:ea typeface="Noto Sans CJK SC"/>
              </a:rPr>
              <a:t>могут звонить с персонального компьютера на обычный телефон или с одного персонального компьютера на другой. Интерактивная видеосвязь в реальном времени (видеоконференции) позволяет пользователям не только слышать, но и видеть друг друга. Сегодня на рынке предлагается множество программных продуктов, обеспечивающих интерактивную видеосвязь через Интернет в реальном времени, включая программу </a:t>
            </a:r>
            <a:r>
              <a:rPr lang="en-US" sz="1200" b="0" strike="noStrike" spc="-1">
                <a:solidFill>
                  <a:srgbClr val="000000"/>
                </a:solidFill>
                <a:uFill>
                  <a:solidFill>
                    <a:srgbClr val="FFFFFF"/>
                  </a:solidFill>
                </a:uFill>
                <a:latin typeface="Times New Roman"/>
                <a:ea typeface="Noto Sans CJK SC"/>
              </a:rPr>
              <a:t>NetMeeting </a:t>
            </a:r>
            <a:r>
              <a:rPr lang="ru-RU" sz="1200" b="0" strike="noStrike" spc="-1">
                <a:solidFill>
                  <a:srgbClr val="000000"/>
                </a:solidFill>
                <a:uFill>
                  <a:solidFill>
                    <a:srgbClr val="FFFFFF"/>
                  </a:solidFill>
                </a:uFill>
                <a:latin typeface="Times New Roman"/>
                <a:ea typeface="Noto Sans CJK SC"/>
              </a:rPr>
              <a:t>корпорации </a:t>
            </a:r>
            <a:r>
              <a:rPr lang="en-US" sz="1200" b="0" strike="noStrike" spc="-1">
                <a:solidFill>
                  <a:srgbClr val="000000"/>
                </a:solidFill>
                <a:uFill>
                  <a:solidFill>
                    <a:srgbClr val="FFFFFF"/>
                  </a:solidFill>
                </a:uFill>
                <a:latin typeface="Times New Roman"/>
                <a:ea typeface="Noto Sans CJK SC"/>
              </a:rPr>
              <a:t>Microsoft. </a:t>
            </a:r>
            <a:r>
              <a:rPr lang="ru-RU" sz="1200" b="0" strike="noStrike" spc="-1">
                <a:solidFill>
                  <a:srgbClr val="000000"/>
                </a:solidFill>
                <a:uFill>
                  <a:solidFill>
                    <a:srgbClr val="FFFFFF"/>
                  </a:solidFill>
                </a:uFill>
                <a:latin typeface="Times New Roman"/>
                <a:ea typeface="Noto Sans CJK SC"/>
              </a:rPr>
              <a:t>Обратите внимание, что в интерактивных аудио- и видеоприложениях реального времени пользователь может двигаться и говорить. Для подобных приложений задержка в доставке данных не должна превышать нескольких десятых долей секунды. При передаче голоса задержки менее 150 мс не воспринимаются слушателем, задержки в пределах от 150 мс до 400 мс считаются приемлемыми, а задержки, превышающие 400 мс, могут восприниматься как существенные искажения и вести к неразборчивости речи.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VoIP-шлюз (Voice over IP-шлюз) — устройство, предназначенное для подключения телефонных аппаратов или офисных АТС к IP-сети для передачи через неё голосового трафика.</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VoIP-шлюз — это межсетевой шлюз, предназначенный для перевода голосового трафика между сетями традиционной телефонии и сетью передачи данных.</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VoIP-шлюзы можно разделить по типу телефонного стыка на цифровые (E1/T1, ISDN) и аналоговые (FXO, FXS).</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VoIP-шлюзы могут иметь различную емкость (число телефонных интерфейсов), отличаться конструкцией (настольное исполнение или в 19" стойку) и блоком питания (встроенный или внешний).</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VoIP-шлюз как правило имеет встроенный маршрутизатор, поддерживающий широкий набор протоколов маршрутизации, авторизацию пользователей с возможностью автоматического получения и раздачи IP-адресов (как сервер и как клиент), установления приоритетов для различных видов трафика (QoS, Quality of Service) и имеющий достаточный набор функций управления полосой пропускания, сетевой безопасности, учета/анализа трафика и администрирования.</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VoIP-шлюзы подключаются к аналоговым и цифровым офисным АТС практически любых производителей (Panasonic, LG, Samsung, Siemens и др.). Способ подключения VoIP-шлюза определяется возможностями телефонной станции (наличие свободных портов, возможности по маршрутизации вызовов) и задачами, которые предстоит решать шлюзу.</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Функции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поддержка протоколов SIP, H.323;</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расширенные функции QoS;</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функции безопасности (авторизация пользователей, списки доступа и т. п.);</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прием/передача факсов (FAX over IP);</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конфигурирование через web-интерфейс;</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сменная прошивка.</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Применение</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Снижение расходов на междугородную и международную связь</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Как обычно совершается междугородный или международный телефонный звонок из офиса? Сотрудник набирает на своем рабочем телефоне номер, при этом звонок поступает на офисную АТС. Через АТС звонок попадает к оператору местной телефонной связи (например, МГТС), затем через оператора зоновой и оператора междугородной/международной связи (например, Ростелеком или МТТ) вызов поступает в другой город. И там уже через другого оператора местной связи попадает к нужному абоненту.</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В силу традиционно высоких тарифов операторов дальней связи компании с большим объёмом междугородного/международного трафика всегда искали пути снижения расходов. Выходом стала технология VoIP, позволяющая перевести голосовой трафик из традиционных телефонных сетей в IP-сети (Интернет). При этом для перевода трафика стали применяться VoIP-шлюзы.</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VoIP-шлюз подключают к офисной АТС и конфигурируют его на работу с одним или несколькими операторами IP-телефонии. Стоимость звонков у операторов IP-телефонии по России в 3-5 раз дешевле чем у операторов дальней связи. Звонки в другие страны обходятся через операторов IP-телефонии в 10-30 раз дешевле.</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После подключения VoIP-шлюза на офисной АТС настраивается переадресация вызовов по следующему правилу: все вызовы со стационарных офисных телефонов, начинающиеся на цифру «8» (переадресация по префиксу), автоматически перенаправляются на VoIP-шлюз. VoIP-шлюз, в свою очередь, направляет звонки адресатам через операторов IP-телефонии.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Организация дешевой междугородной связи между филиалами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Второе по популярности применение VoIP-шлюзов — организация дешевой связи между филиалами компании, расположенными в различных городах.</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Преимущество использования VoIP-шлюзов в данном случае довольно очевидно. Классическая дорогая связь между филиалами через операторов дальней связи, заменяется дешевой IP-телефонией. При этом не требуются даже услуги операторов IP-телефонии. VoIP-шлюзы в каждом филиале конфигурируются на прямую работу друг с другом, соответственно компания оплачивает такие телефонные разговоры по цене обычного Интернет трафика.</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Другие приложения VoIP-шлюзов:</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подключение новых филиалов компании к телефонной сети общего пользования;</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организация связи с надомными сотрудниками.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TextShape 1"/>
          <p:cNvSpPr txBox="1"/>
          <p:nvPr/>
        </p:nvSpPr>
        <p:spPr>
          <a:xfrm>
            <a:off x="914400" y="4343400"/>
            <a:ext cx="5029200" cy="4114800"/>
          </a:xfrm>
          <a:prstGeom prst="rect">
            <a:avLst/>
          </a:prstGeom>
          <a:noFill/>
          <a:ln>
            <a:noFill/>
          </a:ln>
        </p:spPr>
        <p:txBody>
          <a:bodyPr lIns="90360" tIns="44280" rIns="90360" bIns="44280"/>
          <a:lstStyle/>
          <a:p>
            <a:pPr>
              <a:lnSpc>
                <a:spcPct val="80000"/>
              </a:lnSpc>
            </a:pPr>
            <a:r>
              <a:rPr lang="ru-RU" sz="1200" b="0" strike="noStrike" spc="-1">
                <a:solidFill>
                  <a:srgbClr val="000000"/>
                </a:solidFill>
                <a:uFill>
                  <a:solidFill>
                    <a:srgbClr val="FFFFFF"/>
                  </a:solidFill>
                </a:uFill>
                <a:latin typeface="Times New Roman"/>
                <a:ea typeface="Noto Sans CJK SC"/>
              </a:rPr>
              <a:t>Вспомним, что развернутый сегодня в Интернете протокол </a:t>
            </a:r>
            <a:r>
              <a:rPr lang="en-US" sz="1200" b="0" strike="noStrike" spc="-1">
                <a:solidFill>
                  <a:srgbClr val="000000"/>
                </a:solidFill>
                <a:uFill>
                  <a:solidFill>
                    <a:srgbClr val="FFFFFF"/>
                  </a:solidFill>
                </a:uFill>
                <a:latin typeface="Times New Roman"/>
                <a:ea typeface="Noto Sans CJK SC"/>
              </a:rPr>
              <a:t>IP </a:t>
            </a:r>
            <a:r>
              <a:rPr lang="ru-RU" sz="1200" b="0" strike="noStrike" spc="-1">
                <a:solidFill>
                  <a:srgbClr val="000000"/>
                </a:solidFill>
                <a:uFill>
                  <a:solidFill>
                    <a:srgbClr val="FFFFFF"/>
                  </a:solidFill>
                </a:uFill>
                <a:latin typeface="Times New Roman"/>
                <a:ea typeface="Noto Sans CJK SC"/>
              </a:rPr>
              <a:t>предоставляет всем переносимым им дейтаграммам </a:t>
            </a:r>
            <a:r>
              <a:rPr lang="ru-RU" sz="1200" b="0" i="1" strike="noStrike" spc="-1">
                <a:solidFill>
                  <a:srgbClr val="000000"/>
                </a:solidFill>
                <a:uFill>
                  <a:solidFill>
                    <a:srgbClr val="FFFFFF"/>
                  </a:solidFill>
                </a:uFill>
                <a:latin typeface="Times New Roman"/>
                <a:ea typeface="Noto Sans CJK SC"/>
              </a:rPr>
              <a:t>обслуживание по остаточному принципу. </a:t>
            </a:r>
            <a:r>
              <a:rPr lang="ru-RU" sz="1200" b="0" strike="noStrike" spc="-1">
                <a:solidFill>
                  <a:srgbClr val="000000"/>
                </a:solidFill>
                <a:uFill>
                  <a:solidFill>
                    <a:srgbClr val="FFFFFF"/>
                  </a:solidFill>
                </a:uFill>
                <a:latin typeface="Times New Roman"/>
                <a:ea typeface="Noto Sans CJK SC"/>
              </a:rPr>
              <a:t>Другими словами, Интернет прилагает максимум усилий по перемещению каждой дейтаграммы от отправителя к получателю за минимальное время, но не предоставляет никаких гарантий относительно величины сквозной задержки для отдельных пакетов. Также никаких гарантий не предоставляется относительно изменений величины задержки доставки пакета в потоке пакетов. Поскольку в Интернете нет службы, предпринимающей специальные усилия по доставке пакетов в жесткие сроки, разработка успешно работающих мультимедийных сетевых приложений для Интернета представляет собой крайне сложную задачу. На сегодняшний день мультимедийные приложения в Интернете достигли значительного, но ограниченного успеха. Так, в приложениях для воспроизведения записанного потокового аудио и видео задержка, как правило, может составлять от 5 до 10 с. Однако в периоды пиковой нагрузки производительность таких приложений может стать неудовлетворительной, особенно если линии связи, по которым передаются мультимедийные данные (например, кабели, проложенные по дну океанов), оказываются перегруженными.</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Сегодня ведутся яростные дебаты о том, как должен развиваться Интернет, чтобы лучше приноровиться к мультимедийному трафику с его строгими временными ограничениями. На одном конце находятся исследователи, утверждающие, что в Интернете должны быть сделаны радикальные изменения, что позволило бы приложениям явным образом резервировать сквозную пропускную способность. Эти исследователи полагают, что пользователь, желающий, например, позвонить по телефону с хоста А на хост В, должен иметь возможность явно зарезервировать пропускную способность в каждой линии на всем маршруте. Но для реализации подобного подхода требуется сделать очень много. Во-первых, нужен протокол, резервирующий от имени приложений пропускную способность на маршруте от отправителя до получателя. Во-вторых, необходимо модифицировать политику планирования очередей на маршрутизаторах, чтобы те поддерживали резервирование пропускной способности. </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Другую крайнюю точку зрения представляют исследователи, утверждающие, что нет необходимости производить какие бы то ни было фундаментальные изменения в предоставляемых на сегодняшний день Интернетом услугах, а также в протоколах Интернета. Вместо этого они отстаивают политику невмешательства.</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□По мере увеличения требований Интернет-провайдеры (как верхнего, так и нижнего звеньев) будут наращивать свои сети, чтобы удовлетворить эти новые требования. Для обработки живого потокового трафика (например, сообщений о спортивных событиях), одновременно посылаемого миллионам пользователей, могут быть развернуты </a:t>
            </a:r>
            <a:r>
              <a:rPr lang="ru-RU" sz="1200" b="0" i="1" strike="noStrike" spc="-1">
                <a:solidFill>
                  <a:srgbClr val="000000"/>
                </a:solidFill>
                <a:uFill>
                  <a:solidFill>
                    <a:srgbClr val="FFFFFF"/>
                  </a:solidFill>
                </a:uFill>
                <a:latin typeface="Times New Roman"/>
                <a:ea typeface="Noto Sans CJK SC"/>
              </a:rPr>
              <a:t>групповые оверлейные сети. </a:t>
            </a:r>
            <a:r>
              <a:rPr lang="ru-RU" sz="1200" b="0" strike="noStrike" spc="-1">
                <a:solidFill>
                  <a:srgbClr val="000000"/>
                </a:solidFill>
                <a:uFill>
                  <a:solidFill>
                    <a:srgbClr val="FFFFFF"/>
                  </a:solidFill>
                </a:uFill>
                <a:latin typeface="Times New Roman"/>
                <a:ea typeface="Noto Sans CJK SC"/>
              </a:rPr>
              <a:t>Групповая оверлейная сеть состоит из серверов, разбросанных по сети (и, возможно, по всему Интернету). Эти серверы и логические линии между ними образуют вместе оверлейную сеть, предназначенную для групповой рассылки данных (см. раздел «Групповая маршрутизация» в главе 4) от отправителя к миллионам пользователей. В отличие от группового протокола </a:t>
            </a:r>
            <a:r>
              <a:rPr lang="en-US" sz="1200" b="0" strike="noStrike" spc="-1">
                <a:solidFill>
                  <a:srgbClr val="000000"/>
                </a:solidFill>
                <a:uFill>
                  <a:solidFill>
                    <a:srgbClr val="FFFFFF"/>
                  </a:solidFill>
                </a:uFill>
                <a:latin typeface="Times New Roman"/>
                <a:ea typeface="Noto Sans CJK SC"/>
              </a:rPr>
              <a:t>IP, </a:t>
            </a:r>
            <a:r>
              <a:rPr lang="ru-RU" sz="1200" b="0" strike="noStrike" spc="-1">
                <a:solidFill>
                  <a:srgbClr val="000000"/>
                </a:solidFill>
                <a:uFill>
                  <a:solidFill>
                    <a:srgbClr val="FFFFFF"/>
                  </a:solidFill>
                </a:uFill>
                <a:latin typeface="Times New Roman"/>
                <a:ea typeface="Noto Sans CJK SC"/>
              </a:rPr>
              <a:t>в котором функции групповой рассылки выполняют маршрутизаторы на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-уровне, оверлейные сети осуществляют групповую рассылку на прикладном уровне. Например, хост-источник может отправить поток трем или более оверлейным серверам; этот процесс продолжается, создавая дерево распределения поверх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-сети с ее маршрутизаторами и хостами. Путем групповой рассылки популярного трафика по оверлейным сетям можно снизить суммарную нагрузку на Интернет еще больше.</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Между этими двумя крайними точками зрения располагаются сторонники так называемого дифференцированного обслуживания. Эти исследователи предлагают произвести в Интернете относительно небольшие изменения на сетевом и транспортном уровнях, а также добавить на периферию сети (то есть в интерфейс между пользователем и Интернет-провайдером) простые схемы ценообразования и мониторинга. Идея заключается в том, чтобы использовать небольшое количество классов трафика (возможно, будет достаточно двух классов), отмечать класс трафика в каждой дейтаграмме и предоставлять дейтаграммам различных классов разные уровни обслуживания в очередях маршрутизаторов. Разумеется, обслуживание более высокого класса будет стоить пользователю дороже.</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pPr>
              <a:lnSpc>
                <a:spcPct val="80000"/>
              </a:lnSpc>
            </a:pPr>
            <a:r>
              <a:rPr lang="ru-RU" sz="1200" b="1" strike="noStrike" spc="-1">
                <a:solidFill>
                  <a:srgbClr val="000000"/>
                </a:solidFill>
                <a:uFill>
                  <a:solidFill>
                    <a:srgbClr val="FFFFFF"/>
                  </a:solidFill>
                </a:uFill>
                <a:latin typeface="Times New Roman"/>
                <a:ea typeface="Noto Sans CJK SC"/>
              </a:rPr>
              <a:t>Джиттер:</a:t>
            </a:r>
            <a:r>
              <a:rPr lang="ru-RU" sz="1200" b="0" strike="noStrike" spc="-1">
                <a:solidFill>
                  <a:srgbClr val="000000"/>
                </a:solidFill>
                <a:uFill>
                  <a:solidFill>
                    <a:srgbClr val="FFFFFF"/>
                  </a:solidFill>
                </a:uFill>
                <a:latin typeface="Times New Roman"/>
                <a:ea typeface="Noto Sans CJK SC"/>
              </a:rPr>
              <a:t> В области телекоммуникаций джиттером называется первая производная задержки прохождения данных по времени.</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Это - бич всех систем реального времени. Все системы воспроизведения потокового аудио перед началом проигрывания буферизируют около 10-15 с звучания. В идеале — сервер должен продолжать заполнять буфер со скоростью, необходимой для проигрывателя, однако в реальности это может и не происходить, поэтому всегда полезно иметь постоянную обратную связь.</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Возникает повсеместно т.к. провайдеры ограничивают скорость абонентов – пакеты копятся, а потом валом быстро приходят, потом опять копятся и т.д.</a:t>
            </a:r>
            <a:endParaRPr lang="en-US" sz="1200" b="0" strike="noStrike" spc="-1">
              <a:solidFill>
                <a:srgbClr val="000000"/>
              </a:solidFill>
              <a:uFill>
                <a:solidFill>
                  <a:srgbClr val="FFFFFF"/>
                </a:solidFill>
              </a:uFill>
              <a:latin typeface="Times New Roman"/>
            </a:endParaRPr>
          </a:p>
          <a:p>
            <a:pPr>
              <a:lnSpc>
                <a:spcPct val="80000"/>
              </a:lnSpc>
            </a:pP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Долгое время между крупными интернет компаниями шли споры по поводу кодирования видео. Дело в том, что алгоритмы, лежащие в основе популярного кодека H.264 запатентованы. Компании, распространяющие видео, закодированное данным кодеком, например, Google через Youtube, производители видеоредакторов, видеокамер, фотоаппаратов, телефонов, сохраняющих закодированное H.264 видео, вынуждены платить отчисления альянсу коммерческих фирм MPEG LA, иногда достигающие нескольких миллионов долларов. В принципе, MPEG LA может установить плату и за декодирование H.264. Тогда это напрямую коснется всех интернет пользователей, так как просмотр видео в интернете станет платным. Спасибо, что они до сих пор этого не сделали. Сообществом борцов за бесплатное ПО предпринимались попытки создать свободный от патентных отчислений видео кодек. Так в результате соглашения с организацией Xiph.Org, защищающей интересы свободного ПО, компания On2 Technologies открыла исходный код своего кодека VP3 и сделала его свободным от лицензионных отчислений под именем Theora. К сожалению, некоторые части алгоритма, используемого в Theora, попадали под действие патентов MPEG LA. Компания Google, купившая On2 Technologies, финансировала переработку кодека так, чтобы он стал таким же по качеству, что и H.264 и не попадал под действующие патенты MPEG LA. В итоге в 2010 году был опубликован новый свободный кодек VP8, который сегодня используется во всех браузерах в технологии WebRTC.</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Для того, чтобы подстроиться под всевозможные размеры пропускной способности канала подключения к интернету клиента, была изобретена технология Adaptive bitrate streaming - автоматического переключения качества передаваемого потока мультимедийных данных в зависимости от пропускной способности сети. Ее суть заключается в наличии на сервере нескольких вариантов медиа данных, закодированных с разным качеством (битрейтом). Каждый вариант медиа данных разбивается на небольшие кусочки размером от 1 до 15 секунд. Плеер в браузере с помощью Javascript измеряет пропускную способность сети и переключает проигрыватель на соответствующее качество медиа. Благодаря разбиению на кусочки такое переключение может происходить в любом месте медиа потока.</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Чтобы реализовать адаптивную передачу, нужно сначала подготовить медиаданные. Для файлов используют специальные программы, например, DASHEncoder, или плагины к веб-серверу, которые разбивают медиа-файлы автоматически, например, nginx-vod-module для Nginx. Медиа потоки тоже конвертируются “на лету”. Это умеет делать, например, плагин nginx-rtmp-module для Nginx. Многие видеохостинги автоматически реализуют перечисленные функции, в частности популярный Youtube.</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Протокол RTP (Real-time Transport Protocol - протокол передачи реального времени) - один из первых протоколов пересылки мультимедийной информации в интернете. Он разрабатывался в начале 90-х годов Инженерным советом интернета (IETF). По сравнению с современным состоянием, в те годы сети обладали небольшой пропускной способностью, были возможны потери пакетов и нередко встречалась большая задержка передачи (время пинга). Протокол TCP в таких условиях тратит много времени на восстановление потерянных пакетов, поэтому RTP предназначался для использования поверх UDP. Хотя, при желании, его можно использовать поверх TCP и даже HTTP.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Аудио и видео потоки отправляются в RTP отдельными отдельными пакетами. В видеоконференции таких потоков может оказаться несколько - от разных участников. Для синхронизации потоков в каждый RTP пакет записывается идентификатор источника потока (Synchronization Source - SSRC) и временная метка (Timestamp).</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Для борьбы с возможными потерями пакетов в RTP используются специальные кодеки для аудио и видео потоков. Потеря нескольких сегментов приводит к ухудшению качества, а не к промежуткам тишины.</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extShape 1"/>
          <p:cNvSpPr txBox="1"/>
          <p:nvPr/>
        </p:nvSpPr>
        <p:spPr>
          <a:xfrm>
            <a:off x="914400" y="4343400"/>
            <a:ext cx="5029200" cy="4114800"/>
          </a:xfrm>
          <a:prstGeom prst="rect">
            <a:avLst/>
          </a:pr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0"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37"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38"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0"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42"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43"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44"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46"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4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48"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50"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1"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2"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54"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5"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57"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8"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9"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60"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62"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63"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364" name="Рисунок 363"/>
          <p:cNvPicPr/>
          <p:nvPr/>
        </p:nvPicPr>
        <p:blipFill>
          <a:blip r:embed="rId2"/>
          <a:stretch/>
        </p:blipFill>
        <p:spPr>
          <a:xfrm>
            <a:off x="1807560" y="1719360"/>
            <a:ext cx="5527080" cy="4410000"/>
          </a:xfrm>
          <a:prstGeom prst="rect">
            <a:avLst/>
          </a:prstGeom>
          <a:ln>
            <a:noFill/>
          </a:ln>
        </p:spPr>
      </p:pic>
      <p:pic>
        <p:nvPicPr>
          <p:cNvPr id="365" name="Рисунок 364"/>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3"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72"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74"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76"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77"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9"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81"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82"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83"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85"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86"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87"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89"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0"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1"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93"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4"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96"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8"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9"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8"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40" name="Рисунок 39"/>
          <p:cNvPicPr/>
          <p:nvPr/>
        </p:nvPicPr>
        <p:blipFill>
          <a:blip r:embed="rId2"/>
          <a:stretch/>
        </p:blipFill>
        <p:spPr>
          <a:xfrm>
            <a:off x="1807560" y="1719360"/>
            <a:ext cx="5527080" cy="4410000"/>
          </a:xfrm>
          <a:prstGeom prst="rect">
            <a:avLst/>
          </a:prstGeom>
          <a:ln>
            <a:noFill/>
          </a:ln>
        </p:spPr>
      </p:pic>
      <p:pic>
        <p:nvPicPr>
          <p:cNvPr id="41" name="Рисунок 40"/>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401"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402"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403" name="Рисунок 402"/>
          <p:cNvPicPr/>
          <p:nvPr/>
        </p:nvPicPr>
        <p:blipFill>
          <a:blip r:embed="rId2"/>
          <a:stretch/>
        </p:blipFill>
        <p:spPr>
          <a:xfrm>
            <a:off x="1807560" y="1719360"/>
            <a:ext cx="5527080" cy="4410000"/>
          </a:xfrm>
          <a:prstGeom prst="rect">
            <a:avLst/>
          </a:prstGeom>
          <a:ln>
            <a:noFill/>
          </a:ln>
        </p:spPr>
      </p:pic>
      <p:pic>
        <p:nvPicPr>
          <p:cNvPr id="404" name="Рисунок 403"/>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51"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53"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55"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60"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64"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6"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68"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0"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72"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75"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6"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7"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80"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81"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82" name="Рисунок 81"/>
          <p:cNvPicPr/>
          <p:nvPr/>
        </p:nvPicPr>
        <p:blipFill>
          <a:blip r:embed="rId2"/>
          <a:stretch/>
        </p:blipFill>
        <p:spPr>
          <a:xfrm>
            <a:off x="1807560" y="1719360"/>
            <a:ext cx="5527080" cy="4410000"/>
          </a:xfrm>
          <a:prstGeom prst="rect">
            <a:avLst/>
          </a:prstGeom>
          <a:ln>
            <a:noFill/>
          </a:ln>
        </p:spPr>
      </p:pic>
      <p:pic>
        <p:nvPicPr>
          <p:cNvPr id="83" name="Рисунок 82"/>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3"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5"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7"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98"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02"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4"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06"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8"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0"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1"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2"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4"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5"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7"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8"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9"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20"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22"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23"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124" name="Рисунок 123"/>
          <p:cNvPicPr/>
          <p:nvPr/>
        </p:nvPicPr>
        <p:blipFill>
          <a:blip r:embed="rId2"/>
          <a:stretch/>
        </p:blipFill>
        <p:spPr>
          <a:xfrm>
            <a:off x="1807560" y="1719360"/>
            <a:ext cx="5527080" cy="4410000"/>
          </a:xfrm>
          <a:prstGeom prst="rect">
            <a:avLst/>
          </a:prstGeom>
          <a:ln>
            <a:noFill/>
          </a:ln>
        </p:spPr>
      </p:pic>
      <p:pic>
        <p:nvPicPr>
          <p:cNvPr id="125" name="Рисунок 124"/>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5"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7"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9"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0"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44"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5"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6"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48"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9"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0"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52"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3"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4"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56"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7"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59"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60"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61"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62"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64"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166" name="Рисунок 165"/>
          <p:cNvPicPr/>
          <p:nvPr/>
        </p:nvPicPr>
        <p:blipFill>
          <a:blip r:embed="rId2"/>
          <a:stretch/>
        </p:blipFill>
        <p:spPr>
          <a:xfrm>
            <a:off x="1807560" y="1719360"/>
            <a:ext cx="5527080" cy="4410000"/>
          </a:xfrm>
          <a:prstGeom prst="rect">
            <a:avLst/>
          </a:prstGeom>
          <a:ln>
            <a:noFill/>
          </a:ln>
        </p:spPr>
      </p:pic>
      <p:pic>
        <p:nvPicPr>
          <p:cNvPr id="167" name="Рисунок 166"/>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77"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79"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81"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82"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86"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87"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88"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90"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1"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2"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94"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5"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6"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98"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9"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01"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02"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03"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04"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06"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07"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208" name="Рисунок 207"/>
          <p:cNvPicPr/>
          <p:nvPr/>
        </p:nvPicPr>
        <p:blipFill>
          <a:blip r:embed="rId2"/>
          <a:stretch/>
        </p:blipFill>
        <p:spPr>
          <a:xfrm>
            <a:off x="1807560" y="1719360"/>
            <a:ext cx="5527080" cy="4410000"/>
          </a:xfrm>
          <a:prstGeom prst="rect">
            <a:avLst/>
          </a:prstGeom>
          <a:ln>
            <a:noFill/>
          </a:ln>
        </p:spPr>
      </p:pic>
      <p:pic>
        <p:nvPicPr>
          <p:cNvPr id="209" name="Рисунок 208"/>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16"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18"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20"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21"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25"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26"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27"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29"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0"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1"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33"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4"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5"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8"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37"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8"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40"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41"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42"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43"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45"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46"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247" name="Рисунок 246"/>
          <p:cNvPicPr/>
          <p:nvPr/>
        </p:nvPicPr>
        <p:blipFill>
          <a:blip r:embed="rId2"/>
          <a:stretch/>
        </p:blipFill>
        <p:spPr>
          <a:xfrm>
            <a:off x="1807560" y="1719360"/>
            <a:ext cx="5527080" cy="4410000"/>
          </a:xfrm>
          <a:prstGeom prst="rect">
            <a:avLst/>
          </a:prstGeom>
          <a:ln>
            <a:noFill/>
          </a:ln>
        </p:spPr>
      </p:pic>
      <p:pic>
        <p:nvPicPr>
          <p:cNvPr id="248" name="Рисунок 247"/>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55"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57"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59"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60"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2"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64"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65"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66"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2"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68"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69"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70"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72"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73"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74"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76"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77"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79"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80"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81"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82"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84"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85"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286" name="Рисунок 285"/>
          <p:cNvPicPr/>
          <p:nvPr/>
        </p:nvPicPr>
        <p:blipFill>
          <a:blip r:embed="rId2"/>
          <a:stretch/>
        </p:blipFill>
        <p:spPr>
          <a:xfrm>
            <a:off x="1807560" y="1719360"/>
            <a:ext cx="5527080" cy="4410000"/>
          </a:xfrm>
          <a:prstGeom prst="rect">
            <a:avLst/>
          </a:prstGeom>
          <a:ln>
            <a:noFill/>
          </a:ln>
        </p:spPr>
      </p:pic>
      <p:pic>
        <p:nvPicPr>
          <p:cNvPr id="287" name="Рисунок 286"/>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3"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94"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96"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98"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99"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6"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1" name="PlaceHolder 1"/>
          <p:cNvSpPr>
            <a:spLocks noGrp="1"/>
          </p:cNvSpPr>
          <p:nvPr>
            <p:ph type="subTitle"/>
          </p:nvPr>
        </p:nvSpPr>
        <p:spPr>
          <a:xfrm>
            <a:off x="468000" y="115560"/>
            <a:ext cx="712620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03"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04"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05"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07"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08"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09"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11"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12"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13"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15"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16"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18"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19"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20"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21"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23"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24"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325" name="Рисунок 324"/>
          <p:cNvPicPr/>
          <p:nvPr/>
        </p:nvPicPr>
        <p:blipFill>
          <a:blip r:embed="rId2"/>
          <a:stretch/>
        </p:blipFill>
        <p:spPr>
          <a:xfrm>
            <a:off x="1807560" y="1719360"/>
            <a:ext cx="5527080" cy="4410000"/>
          </a:xfrm>
          <a:prstGeom prst="rect">
            <a:avLst/>
          </a:prstGeom>
          <a:ln>
            <a:noFill/>
          </a:ln>
        </p:spPr>
      </p:pic>
      <p:pic>
        <p:nvPicPr>
          <p:cNvPr id="326" name="Рисунок 325"/>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33"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68000" y="115560"/>
            <a:ext cx="712620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35"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9"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2"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 name="PlaceHolder 5"/>
          <p:cNvSpPr>
            <a:spLocks noGrp="1"/>
          </p:cNvSpPr>
          <p:nvPr>
            <p:ph type="sldNum"/>
          </p:nvPr>
        </p:nvSpPr>
        <p:spPr>
          <a:xfrm>
            <a:off x="6552720" y="6248160"/>
            <a:ext cx="2132280" cy="455400"/>
          </a:xfrm>
          <a:prstGeom prst="rect">
            <a:avLst/>
          </a:prstGeom>
        </p:spPr>
        <p:txBody>
          <a:bodyPr lIns="90000" tIns="46800" rIns="90000" bIns="46800"/>
          <a:lstStyle/>
          <a:p>
            <a:fld id="{6F090652-A7A8-485F-95B7-9416FEA612C0}" type="slidenum">
              <a:rPr lang="ru-RU" sz="2400" b="0" strike="noStrike" spc="-1">
                <a:solidFill>
                  <a:srgbClr val="000000"/>
                </a:solidFill>
                <a:uFill>
                  <a:solidFill>
                    <a:srgbClr val="FFFFFF"/>
                  </a:solidFill>
                </a:uFill>
                <a:latin typeface="Times New Roman"/>
              </a:rPr>
              <a:t>‹#›</a:t>
            </a:fld>
            <a:endParaRPr lang="en-US" sz="2400" b="0" strike="noStrike" spc="-1">
              <a:solidFill>
                <a:srgbClr val="000000"/>
              </a:solidFill>
              <a:uFill>
                <a:solidFill>
                  <a:srgbClr val="FFFFFF"/>
                </a:solidFill>
              </a:uFill>
              <a:latin typeface="Times New Roman"/>
            </a:endParaRPr>
          </a:p>
        </p:txBody>
      </p:sp>
      <p:sp>
        <p:nvSpPr>
          <p:cNvPr id="5" name="Line 6"/>
          <p:cNvSpPr/>
          <p:nvPr/>
        </p:nvSpPr>
        <p:spPr>
          <a:xfrm>
            <a:off x="7596360" y="166680"/>
            <a:ext cx="144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6" name="Line 7"/>
          <p:cNvSpPr/>
          <p:nvPr/>
        </p:nvSpPr>
        <p:spPr>
          <a:xfrm>
            <a:off x="468360" y="1413000"/>
            <a:ext cx="712800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7" name="Рисунок 6"/>
          <p:cNvPicPr/>
          <p:nvPr/>
        </p:nvPicPr>
        <p:blipFill>
          <a:blip r:embed="rId14"/>
          <a:stretch/>
        </p:blipFill>
        <p:spPr>
          <a:xfrm>
            <a:off x="7812000" y="189000"/>
            <a:ext cx="1079640" cy="107928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367"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368"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69"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70"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9D3C1F3D-1656-4C74-AF34-30094E060750}"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43"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44"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5"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6"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2F91E575-EAEF-417E-B976-05136CD3A16F}"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
        <p:nvSpPr>
          <p:cNvPr id="47" name="Line 6"/>
          <p:cNvSpPr/>
          <p:nvPr/>
        </p:nvSpPr>
        <p:spPr>
          <a:xfrm>
            <a:off x="7596360" y="166680"/>
            <a:ext cx="144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 name="Line 7"/>
          <p:cNvSpPr/>
          <p:nvPr/>
        </p:nvSpPr>
        <p:spPr>
          <a:xfrm>
            <a:off x="468360" y="1413000"/>
            <a:ext cx="712800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49" name="Рисунок 48"/>
          <p:cNvPicPr/>
          <p:nvPr/>
        </p:nvPicPr>
        <p:blipFill>
          <a:blip r:embed="rId14"/>
          <a:stretch/>
        </p:blipFill>
        <p:spPr>
          <a:xfrm>
            <a:off x="7812000" y="189000"/>
            <a:ext cx="1111320" cy="11113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85"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86"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7"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8"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B712464A-EB56-4D41-B783-347249107A5C}"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
        <p:nvSpPr>
          <p:cNvPr id="89" name="Line 6"/>
          <p:cNvSpPr/>
          <p:nvPr/>
        </p:nvSpPr>
        <p:spPr>
          <a:xfrm>
            <a:off x="7596360" y="166680"/>
            <a:ext cx="144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90" name="Line 7"/>
          <p:cNvSpPr/>
          <p:nvPr/>
        </p:nvSpPr>
        <p:spPr>
          <a:xfrm>
            <a:off x="468360" y="1413000"/>
            <a:ext cx="712800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91" name="Рисунок 90"/>
          <p:cNvPicPr/>
          <p:nvPr/>
        </p:nvPicPr>
        <p:blipFill>
          <a:blip r:embed="rId14"/>
          <a:stretch/>
        </p:blipFill>
        <p:spPr>
          <a:xfrm>
            <a:off x="7635960" y="476280"/>
            <a:ext cx="1508040" cy="67464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127"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128"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29"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0"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E2EF8582-2744-4E49-A5CB-24681D7249F5}"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
        <p:nvSpPr>
          <p:cNvPr id="131" name="Line 6"/>
          <p:cNvSpPr/>
          <p:nvPr/>
        </p:nvSpPr>
        <p:spPr>
          <a:xfrm>
            <a:off x="7596360" y="166680"/>
            <a:ext cx="144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132" name="Line 7"/>
          <p:cNvSpPr/>
          <p:nvPr/>
        </p:nvSpPr>
        <p:spPr>
          <a:xfrm>
            <a:off x="468360" y="1413000"/>
            <a:ext cx="712800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133" name="Рисунок 132"/>
          <p:cNvPicPr/>
          <p:nvPr/>
        </p:nvPicPr>
        <p:blipFill>
          <a:blip r:embed="rId14"/>
          <a:stretch/>
        </p:blipFill>
        <p:spPr>
          <a:xfrm>
            <a:off x="7812000" y="189000"/>
            <a:ext cx="1133640" cy="1019160"/>
          </a:xfrm>
          <a:prstGeom prst="rect">
            <a:avLst/>
          </a:prstGeom>
          <a:ln>
            <a:noFill/>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169"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170"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1"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2"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648E8CD2-60BB-4317-9393-71DFDB27BE99}"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
        <p:nvSpPr>
          <p:cNvPr id="173" name="Line 6"/>
          <p:cNvSpPr/>
          <p:nvPr/>
        </p:nvSpPr>
        <p:spPr>
          <a:xfrm>
            <a:off x="7596360" y="166680"/>
            <a:ext cx="144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174" name="Line 7"/>
          <p:cNvSpPr/>
          <p:nvPr/>
        </p:nvSpPr>
        <p:spPr>
          <a:xfrm>
            <a:off x="468360" y="1413000"/>
            <a:ext cx="712800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175" name="Рисунок 174"/>
          <p:cNvPicPr/>
          <p:nvPr/>
        </p:nvPicPr>
        <p:blipFill>
          <a:blip r:embed="rId14"/>
          <a:stretch/>
        </p:blipFill>
        <p:spPr>
          <a:xfrm>
            <a:off x="7632720" y="285840"/>
            <a:ext cx="1511280" cy="1000080"/>
          </a:xfrm>
          <a:prstGeom prst="rect">
            <a:avLst/>
          </a:prstGeom>
          <a:ln>
            <a:noFill/>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211"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212"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13"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14"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9AC7F9A4-89FD-4A5F-857B-CD32BC370C8A}"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250"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251"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52"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53"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3739DC6D-738A-4934-94B8-A8FAF33A9953}"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289"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290"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91"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92"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7FFC6870-9AA8-4452-B53D-968E5B386F65}"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 name="PlaceHolder 1"/>
          <p:cNvSpPr>
            <a:spLocks noGrp="1"/>
          </p:cNvSpPr>
          <p:nvPr>
            <p:ph type="title"/>
          </p:nvPr>
        </p:nvSpPr>
        <p:spPr>
          <a:xfrm>
            <a:off x="468000" y="115560"/>
            <a:ext cx="712620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328"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329"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30"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31" name="PlaceHolder 5"/>
          <p:cNvSpPr>
            <a:spLocks noGrp="1"/>
          </p:cNvSpPr>
          <p:nvPr>
            <p:ph type="sldNum"/>
          </p:nvPr>
        </p:nvSpPr>
        <p:spPr>
          <a:xfrm>
            <a:off x="6552720" y="6248160"/>
            <a:ext cx="2132280" cy="455400"/>
          </a:xfrm>
          <a:prstGeom prst="rect">
            <a:avLst/>
          </a:prstGeom>
        </p:spPr>
        <p:txBody>
          <a:bodyPr lIns="90000" tIns="46800" rIns="90000" bIns="46800"/>
          <a:lstStyle/>
          <a:p>
            <a:pPr algn="r">
              <a:lnSpc>
                <a:spcPct val="100000"/>
              </a:lnSpc>
            </a:pPr>
            <a:fld id="{F5C20FAD-6EF5-4FA2-BA08-1602F5FF93FC}" type="slidenum">
              <a:rPr lang="ru-RU" sz="1000" b="0" strike="noStrike" spc="-1">
                <a:solidFill>
                  <a:srgbClr val="000000"/>
                </a:solidFill>
                <a:uFill>
                  <a:solidFill>
                    <a:srgbClr val="FFFFFF"/>
                  </a:solidFill>
                </a:uFill>
                <a:latin typeface="Arial"/>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4.bin"/><Relationship Id="rId3" Type="http://schemas.openxmlformats.org/officeDocument/2006/relationships/notesSlide" Target="../notesSlides/notesSlide18.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image" Target="../media/image20.jpeg"/><Relationship Id="rId11" Type="http://schemas.openxmlformats.org/officeDocument/2006/relationships/image" Target="../media/image22.wmf"/><Relationship Id="rId5" Type="http://schemas.openxmlformats.org/officeDocument/2006/relationships/image" Target="../media/image19.jpeg"/><Relationship Id="rId10" Type="http://schemas.openxmlformats.org/officeDocument/2006/relationships/image" Target="../media/image21.wmf"/><Relationship Id="rId4" Type="http://schemas.openxmlformats.org/officeDocument/2006/relationships/image" Target="../media/image18.jpeg"/><Relationship Id="rId9"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mailto:000@sipnet.ru"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http://www.asterisk.org/" TargetMode="External"/><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hyperlink" Target="http://ekiga.org/" TargetMode="External"/><Relationship Id="rId4" Type="http://schemas.openxmlformats.org/officeDocument/2006/relationships/hyperlink" Target="http://sipdroid.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A591BAAC-246C-4F1E-8535-85E8AAE84D96}" type="slidenum">
              <a:rPr lang="ru-RU" sz="1000" b="0" strike="noStrike" spc="-1">
                <a:solidFill>
                  <a:srgbClr val="000000"/>
                </a:solidFill>
                <a:uFill>
                  <a:solidFill>
                    <a:srgbClr val="FFFFFF"/>
                  </a:solidFill>
                </a:uFill>
                <a:latin typeface="Arial"/>
              </a:rPr>
              <a:t>1</a:t>
            </a:fld>
            <a:endParaRPr lang="en-US" sz="2400" b="0" strike="noStrike" spc="-1">
              <a:solidFill>
                <a:srgbClr val="000000"/>
              </a:solidFill>
              <a:uFill>
                <a:solidFill>
                  <a:srgbClr val="FFFFFF"/>
                </a:solidFill>
              </a:uFill>
              <a:latin typeface="Times New Roman"/>
            </a:endParaRPr>
          </a:p>
        </p:txBody>
      </p:sp>
      <p:sp>
        <p:nvSpPr>
          <p:cNvPr id="409" name="CustomShape 2"/>
          <p:cNvSpPr/>
          <p:nvPr/>
        </p:nvSpPr>
        <p:spPr>
          <a:xfrm>
            <a:off x="1476360" y="1844640"/>
            <a:ext cx="6781680" cy="2133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gn="r">
              <a:lnSpc>
                <a:spcPct val="100000"/>
              </a:lnSpc>
            </a:pPr>
            <a:r>
              <a:rPr lang="en-US" sz="6600" b="1" strike="noStrike" spc="-1">
                <a:solidFill>
                  <a:srgbClr val="330066"/>
                </a:solidFill>
                <a:uFill>
                  <a:solidFill>
                    <a:srgbClr val="FFFFFF"/>
                  </a:solidFill>
                </a:uFill>
                <a:latin typeface="Arial"/>
              </a:rPr>
              <a:t>Streaming Media</a:t>
            </a:r>
            <a:endParaRPr lang="en-US" sz="2400" b="0" strike="noStrike" spc="-1">
              <a:solidFill>
                <a:srgbClr val="000000"/>
              </a:solidFill>
              <a:uFill>
                <a:solidFill>
                  <a:srgbClr val="FFFFFF"/>
                </a:solidFill>
              </a:uFill>
              <a:latin typeface="Times New Roman"/>
            </a:endParaRPr>
          </a:p>
        </p:txBody>
      </p:sp>
      <p:pic>
        <p:nvPicPr>
          <p:cNvPr id="410" name="Рисунок 409"/>
          <p:cNvPicPr/>
          <p:nvPr/>
        </p:nvPicPr>
        <p:blipFill>
          <a:blip r:embed="rId3"/>
          <a:stretch/>
        </p:blipFill>
        <p:spPr>
          <a:xfrm>
            <a:off x="611280" y="476280"/>
            <a:ext cx="1218960" cy="1219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Loss handling</a:t>
            </a:r>
            <a:endParaRPr lang="en-US" sz="2400" b="0" strike="noStrike" spc="-1">
              <a:solidFill>
                <a:srgbClr val="000000"/>
              </a:solidFill>
              <a:uFill>
                <a:solidFill>
                  <a:srgbClr val="FFFFFF"/>
                </a:solidFill>
              </a:uFill>
              <a:latin typeface="Times New Roman"/>
            </a:endParaRPr>
          </a:p>
        </p:txBody>
      </p:sp>
      <p:sp>
        <p:nvSpPr>
          <p:cNvPr id="441"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D56FE966-CB54-461E-B601-6FC00AF793A6}" type="slidenum">
              <a:rPr lang="ru-RU" sz="1000" b="0" strike="noStrike" spc="-1">
                <a:solidFill>
                  <a:srgbClr val="000000"/>
                </a:solidFill>
                <a:uFill>
                  <a:solidFill>
                    <a:srgbClr val="FFFFFF"/>
                  </a:solidFill>
                </a:uFill>
                <a:latin typeface="Arial"/>
              </a:rPr>
              <a:t>10</a:t>
            </a:fld>
            <a:endParaRPr lang="en-US" sz="2400" b="0" strike="noStrike" spc="-1">
              <a:solidFill>
                <a:srgbClr val="000000"/>
              </a:solidFill>
              <a:uFill>
                <a:solidFill>
                  <a:srgbClr val="FFFFFF"/>
                </a:solidFill>
              </a:uFill>
              <a:latin typeface="Times New Roman"/>
            </a:endParaRPr>
          </a:p>
        </p:txBody>
      </p:sp>
      <p:sp>
        <p:nvSpPr>
          <p:cNvPr id="442" name="CustomShape 3"/>
          <p:cNvSpPr/>
          <p:nvPr/>
        </p:nvSpPr>
        <p:spPr>
          <a:xfrm>
            <a:off x="0" y="5559480"/>
            <a:ext cx="9144000" cy="82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ru-RU" sz="2400" b="1" strike="noStrike" spc="-1">
                <a:solidFill>
                  <a:srgbClr val="000000"/>
                </a:solidFill>
                <a:uFill>
                  <a:solidFill>
                    <a:srgbClr val="FFFFFF"/>
                  </a:solidFill>
                </a:uFill>
                <a:latin typeface="Times New Roman"/>
              </a:rPr>
              <a:t>Packet loss results in poor quality, not silence intervals</a:t>
            </a:r>
            <a:endParaRPr lang="en-US" sz="2400" b="0" strike="noStrike" spc="-1">
              <a:solidFill>
                <a:srgbClr val="000000"/>
              </a:solidFill>
              <a:uFill>
                <a:solidFill>
                  <a:srgbClr val="FFFFFF"/>
                </a:solidFill>
              </a:uFill>
              <a:latin typeface="Times New Roman"/>
            </a:endParaRPr>
          </a:p>
        </p:txBody>
      </p:sp>
      <p:graphicFrame>
        <p:nvGraphicFramePr>
          <p:cNvPr id="443" name="Object 4"/>
          <p:cNvGraphicFramePr/>
          <p:nvPr/>
        </p:nvGraphicFramePr>
        <p:xfrm>
          <a:off x="611280" y="1457280"/>
          <a:ext cx="7958160" cy="4187880"/>
        </p:xfrm>
        <a:graphic>
          <a:graphicData uri="http://schemas.openxmlformats.org/presentationml/2006/ole">
            <mc:AlternateContent xmlns:mc="http://schemas.openxmlformats.org/markup-compatibility/2006">
              <mc:Choice xmlns:v="urn:schemas-microsoft-com:vml" Requires="v">
                <p:oleObj spid="_x0000_s2061" r:id="rId4" imgW="0" imgH="0" progId="">
                  <p:embed/>
                </p:oleObj>
              </mc:Choice>
              <mc:Fallback>
                <p:oleObj r:id="rId4" imgW="0" imgH="0" progId="">
                  <p:embed/>
                  <p:pic>
                    <p:nvPicPr>
                      <p:cNvPr id="444" name=""/>
                      <p:cNvPicPr/>
                      <p:nvPr/>
                    </p:nvPicPr>
                    <p:blipFill>
                      <a:blip r:embed="rId5"/>
                      <a:stretch/>
                    </p:blipFill>
                    <p:spPr>
                      <a:xfrm>
                        <a:off x="611280" y="1457280"/>
                        <a:ext cx="7958160" cy="4187880"/>
                      </a:xfrm>
                      <a:prstGeom prst="rect">
                        <a:avLst/>
                      </a:prstGeom>
                      <a:ln>
                        <a:noFill/>
                      </a:ln>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a:solidFill>
                  <a:srgbClr val="330066"/>
                </a:solidFill>
                <a:uFill>
                  <a:solidFill>
                    <a:srgbClr val="FFFFFF"/>
                  </a:solidFill>
                </a:uFill>
                <a:latin typeface="Arial"/>
              </a:rPr>
              <a:t>RTP Control Protocol (RTCP)</a:t>
            </a:r>
            <a:endParaRPr lang="en-US" sz="2400" b="0" strike="noStrike" spc="-1">
              <a:solidFill>
                <a:srgbClr val="000000"/>
              </a:solidFill>
              <a:uFill>
                <a:solidFill>
                  <a:srgbClr val="FFFFFF"/>
                </a:solidFill>
              </a:uFill>
              <a:latin typeface="Times New Roman"/>
            </a:endParaRPr>
          </a:p>
        </p:txBody>
      </p:sp>
      <p:sp>
        <p:nvSpPr>
          <p:cNvPr id="446" name="CustomShape 2"/>
          <p:cNvSpPr/>
          <p:nvPr/>
        </p:nvSpPr>
        <p:spPr>
          <a:xfrm>
            <a:off x="214200" y="1357200"/>
            <a:ext cx="8718840" cy="5072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ru-RU" sz="2800" b="0" strike="noStrike" spc="-1" dirty="0" err="1">
                <a:solidFill>
                  <a:srgbClr val="000000"/>
                </a:solidFill>
                <a:uFill>
                  <a:solidFill>
                    <a:srgbClr val="FFFFFF"/>
                  </a:solidFill>
                </a:uFill>
                <a:latin typeface="Arial"/>
              </a:rPr>
              <a:t>Used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data</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flow</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monitoring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and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diagnostics</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Message </a:t>
            </a:r>
            <a:r>
              <a:rPr lang="ru-RU" sz="2800" b="0" strike="noStrike" spc="-1" dirty="0" err="1">
                <a:solidFill>
                  <a:srgbClr val="000000"/>
                </a:solidFill>
                <a:uFill>
                  <a:solidFill>
                    <a:srgbClr val="FFFFFF"/>
                  </a:solidFill>
                </a:uFill>
                <a:latin typeface="Arial"/>
              </a:rPr>
              <a:t>types</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690480" lvl="1" indent="-347760">
              <a:lnSpc>
                <a:spcPct val="90000"/>
              </a:lnSpc>
              <a:buClr>
                <a:srgbClr val="669999"/>
              </a:buClr>
              <a:buSzPct val="70000"/>
              <a:buFont typeface="Wingdings" charset="2"/>
              <a:buChar char=""/>
            </a:pPr>
            <a:r>
              <a:rPr lang="en-US" sz="2400" b="0" strike="noStrike" spc="-1" dirty="0">
                <a:solidFill>
                  <a:srgbClr val="000000"/>
                </a:solidFill>
                <a:uFill>
                  <a:solidFill>
                    <a:srgbClr val="FFFFFF"/>
                  </a:solidFill>
                </a:uFill>
                <a:latin typeface="Arial"/>
                <a:ea typeface="Noto Sans CJK SC"/>
              </a:rPr>
              <a:t>Sender report (SR)</a:t>
            </a:r>
            <a:r>
              <a:rPr lang="ru-RU" sz="2400" b="0" strike="noStrike" spc="-1" dirty="0">
                <a:solidFill>
                  <a:srgbClr val="000000"/>
                </a:solidFill>
                <a:uFill>
                  <a:solidFill>
                    <a:srgbClr val="FFFFFF"/>
                  </a:solidFill>
                </a:uFill>
                <a:latin typeface="Arial"/>
                <a:ea typeface="Noto Sans CJK SC"/>
              </a:rPr>
              <a:t> - </a:t>
            </a:r>
            <a:r>
              <a:rPr lang="ru-RU" sz="2400" b="0" strike="noStrike" spc="-1" dirty="0" err="1">
                <a:solidFill>
                  <a:srgbClr val="000000"/>
                </a:solidFill>
                <a:uFill>
                  <a:solidFill>
                    <a:srgbClr val="FFFFFF"/>
                  </a:solidFill>
                </a:uFill>
                <a:latin typeface="Arial"/>
                <a:ea typeface="Noto Sans CJK SC"/>
              </a:rPr>
              <a:t>statistics</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of</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sent</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packets</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timestamps</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for</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syncing</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media</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streams</a:t>
            </a:r>
            <a:endParaRPr lang="en-US" sz="2400" b="0" strike="noStrike" spc="-1" dirty="0">
              <a:solidFill>
                <a:srgbClr val="000000"/>
              </a:solidFill>
              <a:uFill>
                <a:solidFill>
                  <a:srgbClr val="FFFFFF"/>
                </a:solidFill>
              </a:uFill>
              <a:latin typeface="Times New Roman"/>
            </a:endParaRPr>
          </a:p>
          <a:p>
            <a:pPr marL="690480" lvl="1" indent="-347760">
              <a:lnSpc>
                <a:spcPct val="90000"/>
              </a:lnSpc>
              <a:buClr>
                <a:srgbClr val="669999"/>
              </a:buClr>
              <a:buSzPct val="70000"/>
              <a:buFont typeface="Wingdings" charset="2"/>
              <a:buChar char=""/>
            </a:pPr>
            <a:r>
              <a:rPr lang="en-US" sz="2400" b="0" strike="noStrike" spc="-1" dirty="0">
                <a:solidFill>
                  <a:srgbClr val="000000"/>
                </a:solidFill>
                <a:uFill>
                  <a:solidFill>
                    <a:srgbClr val="FFFFFF"/>
                  </a:solidFill>
                </a:uFill>
                <a:latin typeface="Arial"/>
                <a:ea typeface="Noto Sans CJK SC"/>
              </a:rPr>
              <a:t>Receiver report (RR)</a:t>
            </a:r>
            <a:r>
              <a:rPr lang="ru-RU" sz="2400" b="0" strike="noStrike" spc="-1" dirty="0">
                <a:solidFill>
                  <a:srgbClr val="000000"/>
                </a:solidFill>
                <a:uFill>
                  <a:solidFill>
                    <a:srgbClr val="FFFFFF"/>
                  </a:solidFill>
                </a:uFill>
                <a:latin typeface="Arial"/>
                <a:ea typeface="Noto Sans CJK SC"/>
              </a:rPr>
              <a:t> – </a:t>
            </a:r>
            <a:r>
              <a:rPr lang="ru-RU" sz="2400" b="0" strike="noStrike" spc="-1" dirty="0" err="1">
                <a:solidFill>
                  <a:srgbClr val="000000"/>
                </a:solidFill>
                <a:uFill>
                  <a:solidFill>
                    <a:srgbClr val="FFFFFF"/>
                  </a:solidFill>
                </a:uFill>
                <a:latin typeface="Arial"/>
                <a:ea typeface="Noto Sans CJK SC"/>
              </a:rPr>
              <a:t>jitter</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information</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 </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of</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lost</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packets</a:t>
            </a:r>
            <a:r>
              <a:rPr lang="ru-RU" sz="2400" b="0" strike="noStrike" spc="-1" dirty="0">
                <a:solidFill>
                  <a:srgbClr val="000000"/>
                </a:solidFill>
                <a:uFill>
                  <a:solidFill>
                    <a:srgbClr val="FFFFFF"/>
                  </a:solidFill>
                </a:uFill>
                <a:latin typeface="Arial"/>
                <a:ea typeface="Noto Sans CJK SC"/>
              </a:rPr>
              <a:t>, …</a:t>
            </a:r>
            <a:endParaRPr lang="en-US" sz="2400" b="0" strike="noStrike" spc="-1" dirty="0">
              <a:solidFill>
                <a:srgbClr val="000000"/>
              </a:solidFill>
              <a:uFill>
                <a:solidFill>
                  <a:srgbClr val="FFFFFF"/>
                </a:solidFill>
              </a:uFill>
              <a:latin typeface="Times New Roman"/>
            </a:endParaRPr>
          </a:p>
          <a:p>
            <a:pPr marL="690480" lvl="1" indent="-347760">
              <a:lnSpc>
                <a:spcPct val="90000"/>
              </a:lnSpc>
              <a:buClr>
                <a:srgbClr val="669999"/>
              </a:buClr>
              <a:buSzPct val="70000"/>
              <a:buFont typeface="Wingdings" charset="2"/>
              <a:buChar char=""/>
            </a:pPr>
            <a:r>
              <a:rPr lang="en-US" sz="2400" b="0" strike="noStrike" spc="-1" dirty="0">
                <a:solidFill>
                  <a:srgbClr val="000000"/>
                </a:solidFill>
                <a:uFill>
                  <a:solidFill>
                    <a:srgbClr val="FFFFFF"/>
                  </a:solidFill>
                </a:uFill>
                <a:latin typeface="Arial"/>
                <a:ea typeface="Noto Sans CJK SC"/>
              </a:rPr>
              <a:t>Source description (SDES)</a:t>
            </a:r>
            <a:r>
              <a:rPr lang="ru-RU" sz="2400" b="0" strike="noStrike" spc="-1" dirty="0">
                <a:solidFill>
                  <a:srgbClr val="000000"/>
                </a:solidFill>
                <a:uFill>
                  <a:solidFill>
                    <a:srgbClr val="FFFFFF"/>
                  </a:solidFill>
                </a:uFill>
                <a:latin typeface="Arial"/>
                <a:ea typeface="Noto Sans CJK SC"/>
              </a:rPr>
              <a:t> – </a:t>
            </a:r>
            <a:br>
              <a:rPr lang="en-US" sz="2400" b="0" strike="noStrike" spc="-1" dirty="0">
                <a:solidFill>
                  <a:srgbClr val="000000"/>
                </a:solidFill>
                <a:uFill>
                  <a:solidFill>
                    <a:srgbClr val="FFFFFF"/>
                  </a:solidFill>
                </a:uFill>
                <a:latin typeface="Arial"/>
                <a:ea typeface="Noto Sans CJK SC"/>
              </a:rPr>
            </a:br>
            <a:r>
              <a:rPr lang="ru-RU" sz="2400" b="0" strike="noStrike" spc="-1" dirty="0" err="1">
                <a:solidFill>
                  <a:srgbClr val="000000"/>
                </a:solidFill>
                <a:uFill>
                  <a:solidFill>
                    <a:srgbClr val="FFFFFF"/>
                  </a:solidFill>
                </a:uFill>
                <a:latin typeface="Arial"/>
                <a:ea typeface="Noto Sans CJK SC"/>
              </a:rPr>
              <a:t>contains</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the</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session </a:t>
            </a:r>
            <a:r>
              <a:rPr lang="ru-RU" sz="2400" b="0" strike="noStrike" spc="-1" dirty="0" err="1">
                <a:solidFill>
                  <a:srgbClr val="000000"/>
                </a:solidFill>
                <a:uFill>
                  <a:solidFill>
                    <a:srgbClr val="FFFFFF"/>
                  </a:solidFill>
                </a:uFill>
                <a:latin typeface="Arial"/>
                <a:ea typeface="Noto Sans CJK SC"/>
              </a:rPr>
              <a:t>id</a:t>
            </a:r>
            <a:r>
              <a:rPr lang="en-US" sz="2400" spc="-1" dirty="0">
                <a:solidFill>
                  <a:srgbClr val="000000"/>
                </a:solidFill>
                <a:uFill>
                  <a:solidFill>
                    <a:srgbClr val="FFFFFF"/>
                  </a:solidFill>
                </a:uFill>
                <a:latin typeface="Arial"/>
                <a:ea typeface="Noto Sans CJK SC"/>
              </a:rPr>
              <a:t>, </a:t>
            </a:r>
            <a:br>
              <a:rPr lang="en-US" sz="2400" spc="-1" dirty="0">
                <a:solidFill>
                  <a:srgbClr val="000000"/>
                </a:solidFill>
                <a:uFill>
                  <a:solidFill>
                    <a:srgbClr val="FFFFFF"/>
                  </a:solidFill>
                </a:uFill>
                <a:latin typeface="Arial"/>
                <a:ea typeface="Noto Sans CJK SC"/>
              </a:rPr>
            </a:br>
            <a:r>
              <a:rPr lang="ru-RU" sz="2400" b="0" strike="noStrike" spc="-1" dirty="0" err="1">
                <a:solidFill>
                  <a:srgbClr val="000000"/>
                </a:solidFill>
                <a:uFill>
                  <a:solidFill>
                    <a:srgbClr val="FFFFFF"/>
                  </a:solidFill>
                </a:uFill>
                <a:latin typeface="Arial"/>
                <a:ea typeface="Noto Sans CJK SC"/>
              </a:rPr>
              <a:t>source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description</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of </a:t>
            </a:r>
            <a:br>
              <a:rPr lang="en-US" sz="2400" b="0" strike="noStrike" spc="-1" dirty="0">
                <a:solidFill>
                  <a:srgbClr val="000000"/>
                </a:solidFill>
                <a:uFill>
                  <a:solidFill>
                    <a:srgbClr val="FFFFFF"/>
                  </a:solidFill>
                </a:uFill>
                <a:latin typeface="Arial"/>
                <a:ea typeface="Noto Sans CJK SC"/>
              </a:rPr>
            </a:br>
            <a:r>
              <a:rPr lang="en-US" sz="2400" b="0" strike="noStrike" spc="-1" dirty="0">
                <a:solidFill>
                  <a:srgbClr val="000000"/>
                </a:solidFill>
                <a:uFill>
                  <a:solidFill>
                    <a:srgbClr val="FFFFFF"/>
                  </a:solidFill>
                </a:uFill>
                <a:latin typeface="Arial"/>
                <a:ea typeface="Noto Sans CJK SC"/>
              </a:rPr>
              <a:t>the </a:t>
            </a:r>
            <a:r>
              <a:rPr lang="ru-RU" sz="2400" b="0" strike="noStrike" spc="-1" dirty="0" err="1">
                <a:solidFill>
                  <a:srgbClr val="000000"/>
                </a:solidFill>
                <a:uFill>
                  <a:solidFill>
                    <a:srgbClr val="FFFFFF"/>
                  </a:solidFill>
                </a:uFill>
                <a:latin typeface="Arial"/>
                <a:ea typeface="Noto Sans CJK SC"/>
              </a:rPr>
              <a:t>media</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stream</a:t>
            </a:r>
            <a:endParaRPr lang="en-US" sz="2400" b="0" strike="noStrike" spc="-1" dirty="0">
              <a:solidFill>
                <a:srgbClr val="000000"/>
              </a:solidFill>
              <a:uFill>
                <a:solidFill>
                  <a:srgbClr val="FFFFFF"/>
                </a:solidFill>
              </a:uFill>
              <a:latin typeface="Times New Roman"/>
            </a:endParaRPr>
          </a:p>
          <a:p>
            <a:pPr marL="690480" lvl="1" indent="-347760">
              <a:lnSpc>
                <a:spcPct val="90000"/>
              </a:lnSpc>
              <a:buClr>
                <a:srgbClr val="669999"/>
              </a:buClr>
              <a:buSzPct val="70000"/>
              <a:buFont typeface="Wingdings" charset="2"/>
              <a:buChar char=""/>
            </a:pPr>
            <a:r>
              <a:rPr lang="en-US" sz="2400" b="0" strike="noStrike" spc="-1" dirty="0">
                <a:solidFill>
                  <a:srgbClr val="000000"/>
                </a:solidFill>
                <a:uFill>
                  <a:solidFill>
                    <a:srgbClr val="FFFFFF"/>
                  </a:solidFill>
                </a:uFill>
                <a:latin typeface="Arial"/>
                <a:ea typeface="Noto Sans CJK SC"/>
              </a:rPr>
              <a:t>End of participation (BYE)</a:t>
            </a:r>
            <a:endParaRPr lang="en-US" sz="2400" b="0" strike="noStrike" spc="-1" dirty="0">
              <a:solidFill>
                <a:srgbClr val="000000"/>
              </a:solidFill>
              <a:uFill>
                <a:solidFill>
                  <a:srgbClr val="FFFFFF"/>
                </a:solidFill>
              </a:uFill>
              <a:latin typeface="Times New Roman"/>
            </a:endParaRPr>
          </a:p>
        </p:txBody>
      </p:sp>
      <p:sp>
        <p:nvSpPr>
          <p:cNvPr id="447"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B24C4274-9293-4989-973C-7164730C5BA1}" type="slidenum">
              <a:rPr lang="en-US" sz="1000" b="0" strike="noStrike" spc="-1">
                <a:solidFill>
                  <a:srgbClr val="000000"/>
                </a:solidFill>
                <a:uFill>
                  <a:solidFill>
                    <a:srgbClr val="FFFFFF"/>
                  </a:solidFill>
                </a:uFill>
                <a:latin typeface="Arial"/>
              </a:rPr>
              <a:t>11</a:t>
            </a:fld>
            <a:endParaRPr lang="en-US" sz="2400" b="0" strike="noStrike" spc="-1">
              <a:solidFill>
                <a:srgbClr val="000000"/>
              </a:solidFill>
              <a:uFill>
                <a:solidFill>
                  <a:srgbClr val="FFFFFF"/>
                </a:solidFill>
              </a:uFill>
              <a:latin typeface="Times New Roman"/>
            </a:endParaRPr>
          </a:p>
        </p:txBody>
      </p:sp>
      <p:pic>
        <p:nvPicPr>
          <p:cNvPr id="448" name="Рисунок 447"/>
          <p:cNvPicPr/>
          <p:nvPr/>
        </p:nvPicPr>
        <p:blipFill>
          <a:blip r:embed="rId3"/>
          <a:stretch/>
        </p:blipFill>
        <p:spPr>
          <a:xfrm>
            <a:off x="5029200" y="4214880"/>
            <a:ext cx="3733920" cy="2361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9"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000" b="1" strike="noStrike" spc="-1">
                <a:solidFill>
                  <a:srgbClr val="330066"/>
                </a:solidFill>
                <a:uFill>
                  <a:solidFill>
                    <a:srgbClr val="FFFFFF"/>
                  </a:solidFill>
                </a:uFill>
                <a:latin typeface="Arial"/>
              </a:rPr>
              <a:t>Remote data flow control</a:t>
            </a:r>
            <a:r>
              <a:rPr lang="en-US" sz="3000" b="1" strike="noStrike" spc="-1">
                <a:solidFill>
                  <a:srgbClr val="330066"/>
                </a:solidFill>
                <a:uFill>
                  <a:solidFill>
                    <a:srgbClr val="FFFFFF"/>
                  </a:solidFill>
                </a:uFill>
                <a:latin typeface="Arial"/>
              </a:rPr>
              <a:t>: RTSP </a:t>
            </a:r>
            <a:endParaRPr lang="en-US" sz="2400" b="0" strike="noStrike" spc="-1">
              <a:solidFill>
                <a:srgbClr val="000000"/>
              </a:solidFill>
              <a:uFill>
                <a:solidFill>
                  <a:srgbClr val="FFFFFF"/>
                </a:solidFill>
              </a:uFill>
              <a:latin typeface="Times New Roman"/>
            </a:endParaRPr>
          </a:p>
        </p:txBody>
      </p:sp>
      <p:sp>
        <p:nvSpPr>
          <p:cNvPr id="450"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60CA8589-DA00-423F-AC60-106EB2845E39}" type="slidenum">
              <a:rPr lang="ru-RU" sz="1000" b="0" strike="noStrike" spc="-1">
                <a:solidFill>
                  <a:srgbClr val="000000"/>
                </a:solidFill>
                <a:uFill>
                  <a:solidFill>
                    <a:srgbClr val="FFFFFF"/>
                  </a:solidFill>
                </a:uFill>
                <a:latin typeface="Arial"/>
              </a:rPr>
              <a:t>12</a:t>
            </a:fld>
            <a:endParaRPr lang="en-US" sz="2400" b="0" strike="noStrike" spc="-1">
              <a:solidFill>
                <a:srgbClr val="000000"/>
              </a:solidFill>
              <a:uFill>
                <a:solidFill>
                  <a:srgbClr val="FFFFFF"/>
                </a:solidFill>
              </a:uFill>
              <a:latin typeface="Times New Roman"/>
            </a:endParaRPr>
          </a:p>
        </p:txBody>
      </p:sp>
      <p:pic>
        <p:nvPicPr>
          <p:cNvPr id="451" name="Рисунок 450"/>
          <p:cNvPicPr/>
          <p:nvPr/>
        </p:nvPicPr>
        <p:blipFill>
          <a:blip r:embed="rId3"/>
          <a:stretch/>
        </p:blipFill>
        <p:spPr>
          <a:xfrm>
            <a:off x="611280" y="1463760"/>
            <a:ext cx="7969320" cy="5278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Peer-to-peer media transmission technologies</a:t>
            </a:r>
            <a:endParaRPr lang="en-US" sz="2400" b="0" strike="noStrike" spc="-1">
              <a:solidFill>
                <a:srgbClr val="000000"/>
              </a:solidFill>
              <a:uFill>
                <a:solidFill>
                  <a:srgbClr val="FFFFFF"/>
                </a:solidFill>
              </a:uFill>
              <a:latin typeface="Times New Roman"/>
            </a:endParaRPr>
          </a:p>
        </p:txBody>
      </p:sp>
      <p:sp>
        <p:nvSpPr>
          <p:cNvPr id="453" name="CustomShape 2"/>
          <p:cNvSpPr/>
          <p:nvPr/>
        </p:nvSpPr>
        <p:spPr>
          <a:xfrm>
            <a:off x="457200" y="1557360"/>
            <a:ext cx="8229600" cy="4411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CDN </a:t>
            </a:r>
            <a:r>
              <a:rPr lang="ru-RU" sz="3000" b="0" strike="noStrike" spc="-1" dirty="0" err="1">
                <a:solidFill>
                  <a:srgbClr val="000000"/>
                </a:solidFill>
                <a:uFill>
                  <a:solidFill>
                    <a:srgbClr val="FFFFFF"/>
                  </a:solidFill>
                </a:uFill>
                <a:latin typeface="Arial"/>
              </a:rPr>
              <a:t>services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that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deliver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multimedia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data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from</a:t>
            </a:r>
            <a:r>
              <a:rPr lang="ru-RU" sz="3000" b="0" strike="noStrike" spc="-1" dirty="0">
                <a:solidFill>
                  <a:srgbClr val="000000"/>
                </a:solidFill>
                <a:uFill>
                  <a:solidFill>
                    <a:srgbClr val="FFFFFF"/>
                  </a:solidFill>
                </a:uFill>
                <a:latin typeface="Arial"/>
              </a:rPr>
              <a:t> a </a:t>
            </a:r>
            <a:r>
              <a:rPr lang="ru-RU" sz="3000" b="0" strike="noStrike" spc="-1" dirty="0" err="1">
                <a:solidFill>
                  <a:srgbClr val="000000"/>
                </a:solidFill>
                <a:uFill>
                  <a:solidFill>
                    <a:srgbClr val="FFFFFF"/>
                  </a:solidFill>
                </a:uFill>
                <a:latin typeface="Arial"/>
              </a:rPr>
              <a:t>single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source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to</a:t>
            </a:r>
            <a:r>
              <a:rPr lang="ru-RU" sz="3000" b="0" strike="noStrike" spc="-1" dirty="0">
                <a:solidFill>
                  <a:srgbClr val="000000"/>
                </a:solidFill>
                <a:uFill>
                  <a:solidFill>
                    <a:srgbClr val="FFFFFF"/>
                  </a:solidFill>
                </a:uFill>
                <a:latin typeface="Arial"/>
              </a:rPr>
              <a:t> a </a:t>
            </a:r>
            <a:r>
              <a:rPr lang="ru-RU" sz="3000" b="0" strike="noStrike" spc="-1" dirty="0" err="1">
                <a:solidFill>
                  <a:srgbClr val="000000"/>
                </a:solidFill>
                <a:uFill>
                  <a:solidFill>
                    <a:srgbClr val="FFFFFF"/>
                  </a:solidFill>
                </a:uFill>
                <a:latin typeface="Arial"/>
              </a:rPr>
              <a:t>large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number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of</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customers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are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very</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expensive</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GB" sz="3000" b="0" strike="noStrike" spc="-1" dirty="0">
                <a:solidFill>
                  <a:srgbClr val="000000"/>
                </a:solidFill>
                <a:uFill>
                  <a:solidFill>
                    <a:srgbClr val="FFFFFF"/>
                  </a:solidFill>
                </a:uFill>
                <a:latin typeface="Arial"/>
              </a:rPr>
              <a:t>P2PTV</a:t>
            </a:r>
            <a:r>
              <a:rPr lang="ru-RU" sz="3000" b="0" strike="noStrike" spc="-1" dirty="0">
                <a:solidFill>
                  <a:srgbClr val="000000"/>
                </a:solidFill>
                <a:uFill>
                  <a:solidFill>
                    <a:srgbClr val="FFFFFF"/>
                  </a:solidFill>
                </a:uFill>
                <a:latin typeface="Arial"/>
              </a:rPr>
              <a:t> - </a:t>
            </a:r>
            <a:r>
              <a:rPr lang="ru-RU" sz="3000" b="0" strike="noStrike" spc="-1" dirty="0" err="1">
                <a:solidFill>
                  <a:srgbClr val="000000"/>
                </a:solidFill>
                <a:uFill>
                  <a:solidFill>
                    <a:srgbClr val="FFFFFF"/>
                  </a:solidFill>
                </a:uFill>
                <a:latin typeface="Arial"/>
              </a:rPr>
              <a:t>uses</a:t>
            </a:r>
            <a:r>
              <a:rPr lang="ru-RU" sz="3000" b="0" strike="noStrike" spc="-1" dirty="0">
                <a:solidFill>
                  <a:srgbClr val="000000"/>
                </a:solidFill>
                <a:uFill>
                  <a:solidFill>
                    <a:srgbClr val="FFFFFF"/>
                  </a:solidFill>
                </a:uFill>
                <a:latin typeface="Arial"/>
              </a:rPr>
              <a:t> a </a:t>
            </a:r>
            <a:r>
              <a:rPr lang="ru-RU" sz="3000" b="0" strike="noStrike" spc="-1" dirty="0" err="1">
                <a:solidFill>
                  <a:srgbClr val="000000"/>
                </a:solidFill>
                <a:uFill>
                  <a:solidFill>
                    <a:srgbClr val="FFFFFF"/>
                  </a:solidFill>
                </a:uFill>
                <a:latin typeface="Arial"/>
              </a:rPr>
              <a:t>network</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of</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clients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themselves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to</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distribute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media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streams</a:t>
            </a:r>
            <a:r>
              <a:rPr lang="ru-RU" sz="3000" b="0" strike="noStrike" spc="-1" dirty="0">
                <a:solidFill>
                  <a:srgbClr val="000000"/>
                </a:solidFill>
                <a:uFill>
                  <a:solidFill>
                    <a:srgbClr val="FFFFFF"/>
                  </a:solidFill>
                </a:uFill>
                <a:latin typeface="Arial"/>
              </a:rPr>
              <a:t>. Only </a:t>
            </a:r>
            <a:r>
              <a:rPr lang="ru-RU" sz="3000" b="0" strike="noStrike" spc="-1" dirty="0" err="1">
                <a:solidFill>
                  <a:srgbClr val="000000"/>
                </a:solidFill>
                <a:uFill>
                  <a:solidFill>
                    <a:srgbClr val="FFFFFF"/>
                  </a:solidFill>
                </a:uFill>
                <a:latin typeface="Arial"/>
              </a:rPr>
              <a:t>one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media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stream</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sent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from</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server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and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clients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copy</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among</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themselves</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Using</a:t>
            </a:r>
            <a:r>
              <a:rPr lang="ru-RU" sz="3000" b="0" strike="noStrike" spc="-1" dirty="0">
                <a:solidFill>
                  <a:srgbClr val="000000"/>
                </a:solidFill>
                <a:uFill>
                  <a:solidFill>
                    <a:srgbClr val="FFFFFF"/>
                  </a:solidFill>
                </a:uFill>
                <a:latin typeface="Arial"/>
              </a:rPr>
              <a:t> </a:t>
            </a:r>
            <a:r>
              <a:rPr lang="en-GB" sz="3000" b="0" strike="noStrike" spc="-1" dirty="0">
                <a:solidFill>
                  <a:srgbClr val="000000"/>
                </a:solidFill>
                <a:uFill>
                  <a:solidFill>
                    <a:srgbClr val="FFFFFF"/>
                  </a:solidFill>
                </a:uFill>
                <a:latin typeface="Arial"/>
              </a:rPr>
              <a:t>WebRTC</a:t>
            </a:r>
            <a:r>
              <a:rPr lang="ru-RU" sz="3000" b="0" strike="noStrike" spc="-1" dirty="0">
                <a:solidFill>
                  <a:srgbClr val="000000"/>
                </a:solidFill>
                <a:uFill>
                  <a:solidFill>
                    <a:srgbClr val="FFFFFF"/>
                  </a:solidFill>
                </a:uFill>
                <a:latin typeface="Arial"/>
              </a:rPr>
              <a:t> </a:t>
            </a:r>
            <a:r>
              <a:rPr lang="en-GB" sz="3000" b="0" strike="noStrike" spc="-1" dirty="0">
                <a:solidFill>
                  <a:srgbClr val="000000"/>
                </a:solidFill>
                <a:uFill>
                  <a:solidFill>
                    <a:srgbClr val="FFFFFF"/>
                  </a:solidFill>
                </a:uFill>
                <a:latin typeface="Arial"/>
              </a:rPr>
              <a:t>P2PTV </a:t>
            </a:r>
            <a:r>
              <a:rPr lang="ru-RU" sz="3000" b="0" strike="noStrike" spc="-1" dirty="0" err="1">
                <a:solidFill>
                  <a:srgbClr val="000000"/>
                </a:solidFill>
                <a:uFill>
                  <a:solidFill>
                    <a:srgbClr val="FFFFFF"/>
                  </a:solidFill>
                </a:uFill>
                <a:latin typeface="Arial"/>
              </a:rPr>
              <a:t>can</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implemented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in</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browser</a:t>
            </a:r>
            <a:endParaRPr lang="en-US" sz="2400" b="0" strike="noStrike" spc="-1" dirty="0">
              <a:solidFill>
                <a:srgbClr val="000000"/>
              </a:solidFill>
              <a:uFill>
                <a:solidFill>
                  <a:srgbClr val="FFFFFF"/>
                </a:solidFill>
              </a:uFill>
              <a:latin typeface="Times New Roman"/>
            </a:endParaRPr>
          </a:p>
        </p:txBody>
      </p:sp>
      <p:sp>
        <p:nvSpPr>
          <p:cNvPr id="454"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8F2C5050-4A17-496B-A981-E50E5615EEBB}" type="slidenum">
              <a:rPr lang="ru-RU" sz="1000" b="0" strike="noStrike" spc="-1">
                <a:solidFill>
                  <a:srgbClr val="000000"/>
                </a:solidFill>
                <a:uFill>
                  <a:solidFill>
                    <a:srgbClr val="FFFFFF"/>
                  </a:solidFill>
                </a:uFill>
                <a:latin typeface="Arial"/>
              </a:rPr>
              <a:t>13</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Homework </a:t>
            </a:r>
            <a:endParaRPr lang="en-US" sz="2400" b="0" strike="noStrike" spc="-1">
              <a:solidFill>
                <a:srgbClr val="000000"/>
              </a:solidFill>
              <a:uFill>
                <a:solidFill>
                  <a:srgbClr val="FFFFFF"/>
                </a:solidFill>
              </a:uFill>
              <a:latin typeface="Times New Roman"/>
            </a:endParaRPr>
          </a:p>
        </p:txBody>
      </p:sp>
      <p:sp>
        <p:nvSpPr>
          <p:cNvPr id="456" name="CustomShape 2"/>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000" b="0" strike="noStrike" spc="-1">
                <a:solidFill>
                  <a:srgbClr val="000000"/>
                </a:solidFill>
                <a:uFill>
                  <a:solidFill>
                    <a:srgbClr val="FFFFFF"/>
                  </a:solidFill>
                </a:uFill>
                <a:latin typeface="Arial"/>
              </a:rPr>
              <a:t>Organize an RTSP broadcast on your computer (for example, video from a webcam, audio from a microphone (your own radio station), or a video / audio file) using OBS Studio.</a:t>
            </a:r>
            <a:endParaRPr lang="en-US" sz="2400" b="0" strike="noStrike" spc="-1">
              <a:solidFill>
                <a:srgbClr val="000000"/>
              </a:solidFill>
              <a:uFill>
                <a:solidFill>
                  <a:srgbClr val="FFFFFF"/>
                </a:solidFill>
              </a:uFill>
              <a:latin typeface="Times New Roman"/>
            </a:endParaRPr>
          </a:p>
        </p:txBody>
      </p:sp>
      <p:sp>
        <p:nvSpPr>
          <p:cNvPr id="457"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E6E8662A-40D0-4B66-8F30-444E6145D369}" type="slidenum">
              <a:rPr lang="ru-RU" sz="1000" b="0" strike="noStrike" spc="-1">
                <a:solidFill>
                  <a:srgbClr val="000000"/>
                </a:solidFill>
                <a:uFill>
                  <a:solidFill>
                    <a:srgbClr val="FFFFFF"/>
                  </a:solidFill>
                </a:uFill>
                <a:latin typeface="Arial"/>
              </a:rPr>
              <a:t>14</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8" name="CustomShape 1"/>
          <p:cNvSpPr/>
          <p:nvPr/>
        </p:nvSpPr>
        <p:spPr>
          <a:xfrm>
            <a:off x="468360" y="549360"/>
            <a:ext cx="6781680" cy="1332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gn="r">
              <a:lnSpc>
                <a:spcPct val="100000"/>
              </a:lnSpc>
            </a:pPr>
            <a:r>
              <a:rPr lang="en-US" sz="6000" b="1" strike="noStrike" spc="-1">
                <a:solidFill>
                  <a:srgbClr val="330066"/>
                </a:solidFill>
                <a:uFill>
                  <a:solidFill>
                    <a:srgbClr val="FFFFFF"/>
                  </a:solidFill>
                </a:uFill>
                <a:latin typeface="Arial"/>
              </a:rPr>
              <a:t>IP</a:t>
            </a:r>
            <a:r>
              <a:rPr lang="ru-RU" sz="6000" b="1" strike="noStrike" spc="-1">
                <a:solidFill>
                  <a:srgbClr val="330066"/>
                </a:solidFill>
                <a:uFill>
                  <a:solidFill>
                    <a:srgbClr val="FFFFFF"/>
                  </a:solidFill>
                </a:uFill>
                <a:latin typeface="Arial"/>
              </a:rPr>
              <a:t> - telephony services</a:t>
            </a:r>
            <a:endParaRPr lang="en-US" sz="2400" b="0" strike="noStrike" spc="-1">
              <a:solidFill>
                <a:srgbClr val="000000"/>
              </a:solidFill>
              <a:uFill>
                <a:solidFill>
                  <a:srgbClr val="FFFFFF"/>
                </a:solidFill>
              </a:uFill>
              <a:latin typeface="Times New Roman"/>
            </a:endParaRPr>
          </a:p>
        </p:txBody>
      </p:sp>
      <p:sp>
        <p:nvSpPr>
          <p:cNvPr id="459"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CD958D90-9BB6-4CB3-93B4-2B22AA3AB886}" type="slidenum">
              <a:rPr lang="ru-RU" sz="1000" b="0" strike="noStrike" spc="-1">
                <a:solidFill>
                  <a:srgbClr val="000000"/>
                </a:solidFill>
                <a:uFill>
                  <a:solidFill>
                    <a:srgbClr val="FFFFFF"/>
                  </a:solidFill>
                </a:uFill>
                <a:latin typeface="Arial"/>
              </a:rPr>
              <a:t>15</a:t>
            </a:fld>
            <a:endParaRPr lang="en-US" sz="2400" b="0" strike="noStrike" spc="-1">
              <a:solidFill>
                <a:srgbClr val="000000"/>
              </a:solidFill>
              <a:uFill>
                <a:solidFill>
                  <a:srgbClr val="FFFFFF"/>
                </a:solidFill>
              </a:uFill>
              <a:latin typeface="Times New Roman"/>
            </a:endParaRPr>
          </a:p>
        </p:txBody>
      </p:sp>
      <p:pic>
        <p:nvPicPr>
          <p:cNvPr id="460" name="Рисунок 459"/>
          <p:cNvPicPr/>
          <p:nvPr/>
        </p:nvPicPr>
        <p:blipFill>
          <a:blip r:embed="rId3"/>
          <a:stretch/>
        </p:blipFill>
        <p:spPr>
          <a:xfrm>
            <a:off x="2484360" y="2565360"/>
            <a:ext cx="4824360" cy="3089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1" name="CustomShape 1"/>
          <p:cNvSpPr/>
          <p:nvPr/>
        </p:nvSpPr>
        <p:spPr>
          <a:xfrm rot="21360000">
            <a:off x="312480" y="4833200"/>
            <a:ext cx="207000" cy="84096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2" name="CustomShape 2"/>
          <p:cNvSpPr/>
          <p:nvPr/>
        </p:nvSpPr>
        <p:spPr>
          <a:xfrm rot="21360000">
            <a:off x="524880" y="4871720"/>
            <a:ext cx="207000" cy="84240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3" name="CustomShape 3"/>
          <p:cNvSpPr/>
          <p:nvPr/>
        </p:nvSpPr>
        <p:spPr>
          <a:xfrm rot="21360000">
            <a:off x="807120" y="4923920"/>
            <a:ext cx="132120" cy="61236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4" name="CustomShape 4"/>
          <p:cNvSpPr/>
          <p:nvPr/>
        </p:nvSpPr>
        <p:spPr>
          <a:xfrm rot="21360000">
            <a:off x="942840" y="4954160"/>
            <a:ext cx="131760" cy="61236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5" name="CustomShape 5"/>
          <p:cNvSpPr/>
          <p:nvPr/>
        </p:nvSpPr>
        <p:spPr>
          <a:xfrm rot="21360000">
            <a:off x="1189080" y="5034800"/>
            <a:ext cx="174960" cy="54864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6" name="CustomShape 6"/>
          <p:cNvSpPr/>
          <p:nvPr/>
        </p:nvSpPr>
        <p:spPr>
          <a:xfrm rot="21360000">
            <a:off x="1367640" y="5057120"/>
            <a:ext cx="174960" cy="54900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7" name="CustomShape 7"/>
          <p:cNvSpPr/>
          <p:nvPr/>
        </p:nvSpPr>
        <p:spPr>
          <a:xfrm rot="21360000">
            <a:off x="1584360" y="4898000"/>
            <a:ext cx="185040" cy="61668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8" name="CustomShape 8"/>
          <p:cNvSpPr/>
          <p:nvPr/>
        </p:nvSpPr>
        <p:spPr>
          <a:xfrm rot="21360000">
            <a:off x="1773000" y="4923560"/>
            <a:ext cx="185040" cy="617040"/>
          </a:xfrm>
          <a:custGeom>
            <a:avLst/>
            <a:gdLst/>
            <a:ahLst/>
            <a:cxnLst/>
            <a:rect l="l" t="t" r="r" b="b"/>
            <a:pathLst>
              <a:path w="1696" h="264">
                <a:moveTo>
                  <a:pt x="0" y="160"/>
                </a:moveTo>
                <a:cubicBezTo>
                  <a:pt x="36" y="88"/>
                  <a:pt x="72" y="16"/>
                  <a:pt x="96" y="16"/>
                </a:cubicBezTo>
                <a:cubicBezTo>
                  <a:pt x="120" y="16"/>
                  <a:pt x="128" y="152"/>
                  <a:pt x="144" y="160"/>
                </a:cubicBezTo>
                <a:cubicBezTo>
                  <a:pt x="160" y="168"/>
                  <a:pt x="176" y="64"/>
                  <a:pt x="192" y="64"/>
                </a:cubicBezTo>
                <a:cubicBezTo>
                  <a:pt x="208" y="64"/>
                  <a:pt x="224" y="168"/>
                  <a:pt x="240" y="160"/>
                </a:cubicBezTo>
                <a:cubicBezTo>
                  <a:pt x="256" y="152"/>
                  <a:pt x="272" y="16"/>
                  <a:pt x="288" y="16"/>
                </a:cubicBezTo>
                <a:cubicBezTo>
                  <a:pt x="304" y="16"/>
                  <a:pt x="320" y="160"/>
                  <a:pt x="336" y="160"/>
                </a:cubicBezTo>
                <a:cubicBezTo>
                  <a:pt x="352" y="160"/>
                  <a:pt x="368" y="0"/>
                  <a:pt x="384" y="16"/>
                </a:cubicBezTo>
                <a:cubicBezTo>
                  <a:pt x="400" y="32"/>
                  <a:pt x="416" y="248"/>
                  <a:pt x="432" y="256"/>
                </a:cubicBezTo>
                <a:cubicBezTo>
                  <a:pt x="448" y="264"/>
                  <a:pt x="464" y="80"/>
                  <a:pt x="480" y="64"/>
                </a:cubicBezTo>
                <a:cubicBezTo>
                  <a:pt x="496" y="48"/>
                  <a:pt x="512" y="160"/>
                  <a:pt x="528" y="160"/>
                </a:cubicBezTo>
                <a:cubicBezTo>
                  <a:pt x="544" y="160"/>
                  <a:pt x="560" y="56"/>
                  <a:pt x="576" y="64"/>
                </a:cubicBezTo>
                <a:cubicBezTo>
                  <a:pt x="592" y="72"/>
                  <a:pt x="600" y="208"/>
                  <a:pt x="624" y="208"/>
                </a:cubicBezTo>
                <a:cubicBezTo>
                  <a:pt x="648" y="208"/>
                  <a:pt x="696" y="56"/>
                  <a:pt x="720" y="64"/>
                </a:cubicBezTo>
                <a:cubicBezTo>
                  <a:pt x="744" y="72"/>
                  <a:pt x="752" y="248"/>
                  <a:pt x="768" y="256"/>
                </a:cubicBezTo>
                <a:cubicBezTo>
                  <a:pt x="784" y="264"/>
                  <a:pt x="792" y="120"/>
                  <a:pt x="816" y="112"/>
                </a:cubicBezTo>
                <a:cubicBezTo>
                  <a:pt x="840" y="104"/>
                  <a:pt x="896" y="216"/>
                  <a:pt x="912" y="208"/>
                </a:cubicBezTo>
                <a:cubicBezTo>
                  <a:pt x="928" y="200"/>
                  <a:pt x="896" y="64"/>
                  <a:pt x="912" y="64"/>
                </a:cubicBezTo>
                <a:cubicBezTo>
                  <a:pt x="928" y="64"/>
                  <a:pt x="984" y="208"/>
                  <a:pt x="1008" y="208"/>
                </a:cubicBezTo>
                <a:cubicBezTo>
                  <a:pt x="1032" y="208"/>
                  <a:pt x="1040" y="64"/>
                  <a:pt x="1056" y="64"/>
                </a:cubicBezTo>
                <a:cubicBezTo>
                  <a:pt x="1072" y="64"/>
                  <a:pt x="1080" y="208"/>
                  <a:pt x="1104" y="208"/>
                </a:cubicBezTo>
                <a:cubicBezTo>
                  <a:pt x="1128" y="208"/>
                  <a:pt x="1168" y="64"/>
                  <a:pt x="1200" y="64"/>
                </a:cubicBezTo>
                <a:cubicBezTo>
                  <a:pt x="1232" y="64"/>
                  <a:pt x="1256" y="208"/>
                  <a:pt x="1296" y="208"/>
                </a:cubicBezTo>
                <a:cubicBezTo>
                  <a:pt x="1336" y="208"/>
                  <a:pt x="1408" y="56"/>
                  <a:pt x="1440" y="64"/>
                </a:cubicBezTo>
                <a:cubicBezTo>
                  <a:pt x="1472" y="72"/>
                  <a:pt x="1472" y="256"/>
                  <a:pt x="1488" y="256"/>
                </a:cubicBezTo>
                <a:cubicBezTo>
                  <a:pt x="1504" y="256"/>
                  <a:pt x="1520" y="64"/>
                  <a:pt x="1536" y="64"/>
                </a:cubicBezTo>
                <a:cubicBezTo>
                  <a:pt x="1552" y="64"/>
                  <a:pt x="1560" y="256"/>
                  <a:pt x="1584" y="256"/>
                </a:cubicBezTo>
                <a:cubicBezTo>
                  <a:pt x="1608" y="256"/>
                  <a:pt x="1664" y="64"/>
                  <a:pt x="1680" y="64"/>
                </a:cubicBezTo>
                <a:cubicBezTo>
                  <a:pt x="1696" y="64"/>
                  <a:pt x="1680" y="232"/>
                  <a:pt x="1680" y="256"/>
                </a:cubicBezTo>
              </a:path>
            </a:pathLst>
          </a:custGeom>
          <a:noFill/>
          <a:ln w="12600">
            <a:solidFill>
              <a:srgbClr val="FF0000"/>
            </a:solidFill>
            <a:round/>
          </a:ln>
        </p:spPr>
        <p:style>
          <a:lnRef idx="0">
            <a:scrgbClr r="0" g="0" b="0"/>
          </a:lnRef>
          <a:fillRef idx="0">
            <a:scrgbClr r="0" g="0" b="0"/>
          </a:fillRef>
          <a:effectRef idx="0">
            <a:scrgbClr r="0" g="0" b="0"/>
          </a:effectRef>
          <a:fontRef idx="minor"/>
        </p:style>
      </p:sp>
      <p:sp>
        <p:nvSpPr>
          <p:cNvPr id="469" name="Line 9"/>
          <p:cNvSpPr/>
          <p:nvPr/>
        </p:nvSpPr>
        <p:spPr>
          <a:xfrm>
            <a:off x="705960" y="5276360"/>
            <a:ext cx="120240" cy="0"/>
          </a:xfrm>
          <a:prstGeom prst="line">
            <a:avLst/>
          </a:prstGeom>
          <a:ln w="9360">
            <a:solidFill>
              <a:srgbClr val="FF0000"/>
            </a:solidFill>
            <a:miter/>
          </a:ln>
        </p:spPr>
        <p:style>
          <a:lnRef idx="0">
            <a:scrgbClr r="0" g="0" b="0"/>
          </a:lnRef>
          <a:fillRef idx="0">
            <a:scrgbClr r="0" g="0" b="0"/>
          </a:fillRef>
          <a:effectRef idx="0">
            <a:scrgbClr r="0" g="0" b="0"/>
          </a:effectRef>
          <a:fontRef idx="minor"/>
        </p:style>
      </p:sp>
      <p:sp>
        <p:nvSpPr>
          <p:cNvPr id="470" name="Line 10"/>
          <p:cNvSpPr/>
          <p:nvPr/>
        </p:nvSpPr>
        <p:spPr>
          <a:xfrm>
            <a:off x="1056600" y="5276360"/>
            <a:ext cx="150480" cy="0"/>
          </a:xfrm>
          <a:prstGeom prst="line">
            <a:avLst/>
          </a:prstGeom>
          <a:ln w="9360">
            <a:solidFill>
              <a:srgbClr val="FF0000"/>
            </a:solidFill>
            <a:miter/>
          </a:ln>
        </p:spPr>
        <p:style>
          <a:lnRef idx="0">
            <a:scrgbClr r="0" g="0" b="0"/>
          </a:lnRef>
          <a:fillRef idx="0">
            <a:scrgbClr r="0" g="0" b="0"/>
          </a:fillRef>
          <a:effectRef idx="0">
            <a:scrgbClr r="0" g="0" b="0"/>
          </a:effectRef>
          <a:fontRef idx="minor"/>
        </p:style>
      </p:sp>
      <p:sp>
        <p:nvSpPr>
          <p:cNvPr id="471" name="Line 11"/>
          <p:cNvSpPr/>
          <p:nvPr/>
        </p:nvSpPr>
        <p:spPr>
          <a:xfrm>
            <a:off x="1529280" y="5276360"/>
            <a:ext cx="74160" cy="0"/>
          </a:xfrm>
          <a:prstGeom prst="line">
            <a:avLst/>
          </a:prstGeom>
          <a:ln w="9360">
            <a:solidFill>
              <a:srgbClr val="FF0000"/>
            </a:solidFill>
            <a:miter/>
          </a:ln>
        </p:spPr>
        <p:style>
          <a:lnRef idx="0">
            <a:scrgbClr r="0" g="0" b="0"/>
          </a:lnRef>
          <a:fillRef idx="0">
            <a:scrgbClr r="0" g="0" b="0"/>
          </a:fillRef>
          <a:effectRef idx="0">
            <a:scrgbClr r="0" g="0" b="0"/>
          </a:effectRef>
          <a:fontRef idx="minor"/>
        </p:style>
      </p:sp>
      <p:sp>
        <p:nvSpPr>
          <p:cNvPr id="472" name="CustomShape 12"/>
          <p:cNvSpPr/>
          <p:nvPr/>
        </p:nvSpPr>
        <p:spPr>
          <a:xfrm>
            <a:off x="2374560" y="5055680"/>
            <a:ext cx="199116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en-US" sz="2400" b="1" strike="noStrike" spc="-1">
                <a:solidFill>
                  <a:srgbClr val="CC0000"/>
                </a:solidFill>
                <a:uFill>
                  <a:solidFill>
                    <a:srgbClr val="FFFFFF"/>
                  </a:solidFill>
                </a:uFill>
                <a:latin typeface="Times New Roman"/>
                <a:ea typeface="新細明體"/>
              </a:rPr>
              <a:t>010100101100</a:t>
            </a:r>
            <a:endParaRPr lang="en-US" sz="2400" b="0" strike="noStrike" spc="-1">
              <a:solidFill>
                <a:srgbClr val="000000"/>
              </a:solidFill>
              <a:uFill>
                <a:solidFill>
                  <a:srgbClr val="FFFFFF"/>
                </a:solidFill>
              </a:uFill>
              <a:latin typeface="Times New Roman"/>
            </a:endParaRPr>
          </a:p>
        </p:txBody>
      </p:sp>
      <p:sp>
        <p:nvSpPr>
          <p:cNvPr id="473" name="CustomShape 13"/>
          <p:cNvSpPr/>
          <p:nvPr/>
        </p:nvSpPr>
        <p:spPr>
          <a:xfrm>
            <a:off x="6708600" y="5166560"/>
            <a:ext cx="2017800" cy="244440"/>
          </a:xfrm>
          <a:prstGeom prst="rect">
            <a:avLst/>
          </a:prstGeom>
          <a:solidFill>
            <a:srgbClr val="71EDC7"/>
          </a:solidFill>
          <a:ln w="9360">
            <a:solidFill>
              <a:srgbClr val="000000"/>
            </a:solidFill>
            <a:miter/>
          </a:ln>
        </p:spPr>
        <p:style>
          <a:lnRef idx="0">
            <a:scrgbClr r="0" g="0" b="0"/>
          </a:lnRef>
          <a:fillRef idx="0">
            <a:scrgbClr r="0" g="0" b="0"/>
          </a:fillRef>
          <a:effectRef idx="0">
            <a:scrgbClr r="0" g="0" b="0"/>
          </a:effectRef>
          <a:fontRef idx="minor"/>
        </p:style>
      </p:sp>
      <p:sp>
        <p:nvSpPr>
          <p:cNvPr id="474" name="CustomShape 14"/>
          <p:cNvSpPr/>
          <p:nvPr/>
        </p:nvSpPr>
        <p:spPr>
          <a:xfrm>
            <a:off x="7189920" y="5165120"/>
            <a:ext cx="639360" cy="231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900" b="0" strike="noStrike" spc="-1">
                <a:solidFill>
                  <a:srgbClr val="FF0000"/>
                </a:solidFill>
                <a:uFill>
                  <a:solidFill>
                    <a:srgbClr val="FFFFFF"/>
                  </a:solidFill>
                </a:uFill>
                <a:latin typeface="Times New Roman"/>
                <a:ea typeface="新細明體"/>
              </a:rPr>
              <a:t>10110101</a:t>
            </a:r>
            <a:endParaRPr lang="en-US" sz="2400" b="0" strike="noStrike" spc="-1">
              <a:solidFill>
                <a:srgbClr val="000000"/>
              </a:solidFill>
              <a:uFill>
                <a:solidFill>
                  <a:srgbClr val="FFFFFF"/>
                </a:solidFill>
              </a:uFill>
              <a:latin typeface="Times New Roman"/>
            </a:endParaRPr>
          </a:p>
        </p:txBody>
      </p:sp>
      <p:sp>
        <p:nvSpPr>
          <p:cNvPr id="475" name="CustomShape 15"/>
          <p:cNvSpPr/>
          <p:nvPr/>
        </p:nvSpPr>
        <p:spPr>
          <a:xfrm>
            <a:off x="7256520" y="5215880"/>
            <a:ext cx="446040" cy="150840"/>
          </a:xfrm>
          <a:prstGeom prst="rect">
            <a:avLst/>
          </a:prstGeom>
          <a:solidFill>
            <a:srgbClr val="FFFF00">
              <a:alpha val="50000"/>
            </a:srgbClr>
          </a:solidFill>
          <a:ln w="9360">
            <a:solidFill>
              <a:srgbClr val="FF0000"/>
            </a:solidFill>
            <a:miter/>
          </a:ln>
        </p:spPr>
        <p:style>
          <a:lnRef idx="0">
            <a:scrgbClr r="0" g="0" b="0"/>
          </a:lnRef>
          <a:fillRef idx="0">
            <a:scrgbClr r="0" g="0" b="0"/>
          </a:fillRef>
          <a:effectRef idx="0">
            <a:scrgbClr r="0" g="0" b="0"/>
          </a:effectRef>
          <a:fontRef idx="minor"/>
        </p:style>
      </p:sp>
      <p:sp>
        <p:nvSpPr>
          <p:cNvPr id="476" name="CustomShape 16"/>
          <p:cNvSpPr/>
          <p:nvPr/>
        </p:nvSpPr>
        <p:spPr>
          <a:xfrm>
            <a:off x="6703920" y="5165120"/>
            <a:ext cx="639360" cy="231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900" b="0" strike="noStrike" spc="-1">
                <a:solidFill>
                  <a:srgbClr val="FF0000"/>
                </a:solidFill>
                <a:uFill>
                  <a:solidFill>
                    <a:srgbClr val="FFFFFF"/>
                  </a:solidFill>
                </a:uFill>
                <a:latin typeface="Times New Roman"/>
                <a:ea typeface="新細明體"/>
              </a:rPr>
              <a:t>10110101</a:t>
            </a:r>
            <a:endParaRPr lang="en-US" sz="2400" b="0" strike="noStrike" spc="-1">
              <a:solidFill>
                <a:srgbClr val="000000"/>
              </a:solidFill>
              <a:uFill>
                <a:solidFill>
                  <a:srgbClr val="FFFFFF"/>
                </a:solidFill>
              </a:uFill>
              <a:latin typeface="Times New Roman"/>
            </a:endParaRPr>
          </a:p>
        </p:txBody>
      </p:sp>
      <p:sp>
        <p:nvSpPr>
          <p:cNvPr id="477" name="CustomShape 17"/>
          <p:cNvSpPr/>
          <p:nvPr/>
        </p:nvSpPr>
        <p:spPr>
          <a:xfrm>
            <a:off x="6770160" y="5215880"/>
            <a:ext cx="445680" cy="150840"/>
          </a:xfrm>
          <a:prstGeom prst="rect">
            <a:avLst/>
          </a:prstGeom>
          <a:solidFill>
            <a:srgbClr val="FFFF00">
              <a:alpha val="50000"/>
            </a:srgbClr>
          </a:solidFill>
          <a:ln w="9360">
            <a:solidFill>
              <a:srgbClr val="FF0000"/>
            </a:solidFill>
            <a:miter/>
          </a:ln>
        </p:spPr>
        <p:style>
          <a:lnRef idx="0">
            <a:scrgbClr r="0" g="0" b="0"/>
          </a:lnRef>
          <a:fillRef idx="0">
            <a:scrgbClr r="0" g="0" b="0"/>
          </a:fillRef>
          <a:effectRef idx="0">
            <a:scrgbClr r="0" g="0" b="0"/>
          </a:effectRef>
          <a:fontRef idx="minor"/>
        </p:style>
      </p:sp>
      <p:sp>
        <p:nvSpPr>
          <p:cNvPr id="478" name="CustomShape 18"/>
          <p:cNvSpPr/>
          <p:nvPr/>
        </p:nvSpPr>
        <p:spPr>
          <a:xfrm>
            <a:off x="7671240" y="5165120"/>
            <a:ext cx="639360" cy="231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900" b="0" strike="noStrike" spc="-1">
                <a:solidFill>
                  <a:srgbClr val="FF0000"/>
                </a:solidFill>
                <a:uFill>
                  <a:solidFill>
                    <a:srgbClr val="FFFFFF"/>
                  </a:solidFill>
                </a:uFill>
                <a:latin typeface="Times New Roman"/>
                <a:ea typeface="新細明體"/>
              </a:rPr>
              <a:t>10110101</a:t>
            </a:r>
            <a:endParaRPr lang="en-US" sz="2400" b="0" strike="noStrike" spc="-1">
              <a:solidFill>
                <a:srgbClr val="000000"/>
              </a:solidFill>
              <a:uFill>
                <a:solidFill>
                  <a:srgbClr val="FFFFFF"/>
                </a:solidFill>
              </a:uFill>
              <a:latin typeface="Times New Roman"/>
            </a:endParaRPr>
          </a:p>
        </p:txBody>
      </p:sp>
      <p:sp>
        <p:nvSpPr>
          <p:cNvPr id="479" name="CustomShape 19"/>
          <p:cNvSpPr/>
          <p:nvPr/>
        </p:nvSpPr>
        <p:spPr>
          <a:xfrm>
            <a:off x="7737480" y="5215880"/>
            <a:ext cx="445680" cy="150840"/>
          </a:xfrm>
          <a:prstGeom prst="rect">
            <a:avLst/>
          </a:prstGeom>
          <a:solidFill>
            <a:srgbClr val="FFFF00">
              <a:alpha val="50000"/>
            </a:srgbClr>
          </a:solidFill>
          <a:ln w="9360">
            <a:solidFill>
              <a:srgbClr val="FF0000"/>
            </a:solidFill>
            <a:miter/>
          </a:ln>
        </p:spPr>
        <p:style>
          <a:lnRef idx="0">
            <a:scrgbClr r="0" g="0" b="0"/>
          </a:lnRef>
          <a:fillRef idx="0">
            <a:scrgbClr r="0" g="0" b="0"/>
          </a:fillRef>
          <a:effectRef idx="0">
            <a:scrgbClr r="0" g="0" b="0"/>
          </a:effectRef>
          <a:fontRef idx="minor"/>
        </p:style>
      </p:sp>
      <p:sp>
        <p:nvSpPr>
          <p:cNvPr id="480" name="CustomShape 20"/>
          <p:cNvSpPr/>
          <p:nvPr/>
        </p:nvSpPr>
        <p:spPr>
          <a:xfrm>
            <a:off x="8155080" y="5165120"/>
            <a:ext cx="639360" cy="231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900" b="0" strike="noStrike" spc="-1">
                <a:solidFill>
                  <a:srgbClr val="FF0000"/>
                </a:solidFill>
                <a:uFill>
                  <a:solidFill>
                    <a:srgbClr val="FFFFFF"/>
                  </a:solidFill>
                </a:uFill>
                <a:latin typeface="Times New Roman"/>
                <a:ea typeface="新細明體"/>
              </a:rPr>
              <a:t>10110101</a:t>
            </a:r>
            <a:endParaRPr lang="en-US" sz="2400" b="0" strike="noStrike" spc="-1">
              <a:solidFill>
                <a:srgbClr val="000000"/>
              </a:solidFill>
              <a:uFill>
                <a:solidFill>
                  <a:srgbClr val="FFFFFF"/>
                </a:solidFill>
              </a:uFill>
              <a:latin typeface="Times New Roman"/>
            </a:endParaRPr>
          </a:p>
        </p:txBody>
      </p:sp>
      <p:sp>
        <p:nvSpPr>
          <p:cNvPr id="481" name="CustomShape 21"/>
          <p:cNvSpPr/>
          <p:nvPr/>
        </p:nvSpPr>
        <p:spPr>
          <a:xfrm>
            <a:off x="8221320" y="5215880"/>
            <a:ext cx="445320" cy="150840"/>
          </a:xfrm>
          <a:prstGeom prst="rect">
            <a:avLst/>
          </a:prstGeom>
          <a:solidFill>
            <a:srgbClr val="FFFF00">
              <a:alpha val="50000"/>
            </a:srgbClr>
          </a:solidFill>
          <a:ln w="9360">
            <a:solidFill>
              <a:srgbClr val="FF0000"/>
            </a:solidFill>
            <a:miter/>
          </a:ln>
        </p:spPr>
        <p:style>
          <a:lnRef idx="0">
            <a:scrgbClr r="0" g="0" b="0"/>
          </a:lnRef>
          <a:fillRef idx="0">
            <a:scrgbClr r="0" g="0" b="0"/>
          </a:fillRef>
          <a:effectRef idx="0">
            <a:scrgbClr r="0" g="0" b="0"/>
          </a:effectRef>
          <a:fontRef idx="minor"/>
        </p:style>
      </p:sp>
      <p:sp>
        <p:nvSpPr>
          <p:cNvPr id="482" name="CustomShape 22"/>
          <p:cNvSpPr/>
          <p:nvPr/>
        </p:nvSpPr>
        <p:spPr>
          <a:xfrm>
            <a:off x="6072120" y="5163680"/>
            <a:ext cx="641520" cy="250560"/>
          </a:xfrm>
          <a:prstGeom prst="rect">
            <a:avLst/>
          </a:prstGeom>
          <a:solidFill>
            <a:srgbClr val="7E9CE8"/>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en-US" sz="1600" b="1" strike="noStrike" spc="-1">
                <a:solidFill>
                  <a:srgbClr val="000000"/>
                </a:solidFill>
                <a:uFill>
                  <a:solidFill>
                    <a:srgbClr val="FFFFFF"/>
                  </a:solidFill>
                </a:uFill>
                <a:latin typeface="Times New Roman"/>
                <a:ea typeface="新細明體"/>
              </a:rPr>
              <a:t>IP</a:t>
            </a:r>
            <a:endParaRPr lang="en-US" sz="2400" b="0" strike="noStrike" spc="-1">
              <a:solidFill>
                <a:srgbClr val="000000"/>
              </a:solidFill>
              <a:uFill>
                <a:solidFill>
                  <a:srgbClr val="FFFFFF"/>
                </a:solidFill>
              </a:uFill>
              <a:latin typeface="Times New Roman"/>
            </a:endParaRPr>
          </a:p>
        </p:txBody>
      </p:sp>
      <p:sp>
        <p:nvSpPr>
          <p:cNvPr id="483" name="Line 23"/>
          <p:cNvSpPr/>
          <p:nvPr/>
        </p:nvSpPr>
        <p:spPr>
          <a:xfrm>
            <a:off x="4724280" y="505244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4" name="Line 24"/>
          <p:cNvSpPr/>
          <p:nvPr/>
        </p:nvSpPr>
        <p:spPr>
          <a:xfrm>
            <a:off x="4724280" y="511076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5" name="Line 25"/>
          <p:cNvSpPr/>
          <p:nvPr/>
        </p:nvSpPr>
        <p:spPr>
          <a:xfrm>
            <a:off x="4724280" y="516800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6" name="Line 26"/>
          <p:cNvSpPr/>
          <p:nvPr/>
        </p:nvSpPr>
        <p:spPr>
          <a:xfrm>
            <a:off x="4724280" y="522452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7" name="Line 27"/>
          <p:cNvSpPr/>
          <p:nvPr/>
        </p:nvSpPr>
        <p:spPr>
          <a:xfrm>
            <a:off x="4724280" y="528356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8" name="Line 28"/>
          <p:cNvSpPr/>
          <p:nvPr/>
        </p:nvSpPr>
        <p:spPr>
          <a:xfrm>
            <a:off x="4724280" y="534044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9" name="Line 29"/>
          <p:cNvSpPr/>
          <p:nvPr/>
        </p:nvSpPr>
        <p:spPr>
          <a:xfrm>
            <a:off x="4724280" y="539732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0" name="Line 30"/>
          <p:cNvSpPr/>
          <p:nvPr/>
        </p:nvSpPr>
        <p:spPr>
          <a:xfrm>
            <a:off x="4724280" y="545600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1" name="Line 31"/>
          <p:cNvSpPr/>
          <p:nvPr/>
        </p:nvSpPr>
        <p:spPr>
          <a:xfrm>
            <a:off x="4724280" y="551288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2" name="Line 32"/>
          <p:cNvSpPr/>
          <p:nvPr/>
        </p:nvSpPr>
        <p:spPr>
          <a:xfrm>
            <a:off x="4724280" y="557012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3" name="Line 33"/>
          <p:cNvSpPr/>
          <p:nvPr/>
        </p:nvSpPr>
        <p:spPr>
          <a:xfrm>
            <a:off x="4724280" y="5628800"/>
            <a:ext cx="730440" cy="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4" name="Line 34"/>
          <p:cNvSpPr/>
          <p:nvPr/>
        </p:nvSpPr>
        <p:spPr>
          <a:xfrm flipV="1">
            <a:off x="482760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5" name="Line 35"/>
          <p:cNvSpPr/>
          <p:nvPr/>
        </p:nvSpPr>
        <p:spPr>
          <a:xfrm flipV="1">
            <a:off x="487944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6" name="Line 36"/>
          <p:cNvSpPr/>
          <p:nvPr/>
        </p:nvSpPr>
        <p:spPr>
          <a:xfrm flipV="1">
            <a:off x="493164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7" name="Line 37"/>
          <p:cNvSpPr/>
          <p:nvPr/>
        </p:nvSpPr>
        <p:spPr>
          <a:xfrm flipV="1">
            <a:off x="498384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8" name="Line 38"/>
          <p:cNvSpPr/>
          <p:nvPr/>
        </p:nvSpPr>
        <p:spPr>
          <a:xfrm flipV="1">
            <a:off x="503568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99" name="Line 39"/>
          <p:cNvSpPr/>
          <p:nvPr/>
        </p:nvSpPr>
        <p:spPr>
          <a:xfrm flipV="1">
            <a:off x="508788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500" name="Line 40"/>
          <p:cNvSpPr/>
          <p:nvPr/>
        </p:nvSpPr>
        <p:spPr>
          <a:xfrm flipV="1">
            <a:off x="513972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501" name="Line 41"/>
          <p:cNvSpPr/>
          <p:nvPr/>
        </p:nvSpPr>
        <p:spPr>
          <a:xfrm flipV="1">
            <a:off x="519192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502" name="Line 42"/>
          <p:cNvSpPr/>
          <p:nvPr/>
        </p:nvSpPr>
        <p:spPr>
          <a:xfrm flipV="1">
            <a:off x="524376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503" name="Line 43"/>
          <p:cNvSpPr/>
          <p:nvPr/>
        </p:nvSpPr>
        <p:spPr>
          <a:xfrm flipV="1">
            <a:off x="529596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504" name="Line 44"/>
          <p:cNvSpPr/>
          <p:nvPr/>
        </p:nvSpPr>
        <p:spPr>
          <a:xfrm flipV="1">
            <a:off x="5348160" y="4937960"/>
            <a:ext cx="0" cy="80640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505" name="CustomShape 45"/>
          <p:cNvSpPr/>
          <p:nvPr/>
        </p:nvSpPr>
        <p:spPr>
          <a:xfrm>
            <a:off x="4776840" y="4995200"/>
            <a:ext cx="625320" cy="690480"/>
          </a:xfrm>
          <a:prstGeom prst="rect">
            <a:avLst/>
          </a:prstGeom>
          <a:solidFill>
            <a:srgbClr val="8080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en-US" sz="1600" b="1" strike="noStrike" spc="-1">
                <a:solidFill>
                  <a:srgbClr val="D20F00"/>
                </a:solidFill>
                <a:uFill>
                  <a:solidFill>
                    <a:srgbClr val="FFFFFF"/>
                  </a:solidFill>
                </a:uFill>
                <a:latin typeface="Times New Roman"/>
                <a:ea typeface="新細明體"/>
              </a:rPr>
              <a:t>DSP</a:t>
            </a:r>
            <a:endParaRPr lang="en-US" sz="2400" b="0" strike="noStrike" spc="-1">
              <a:solidFill>
                <a:srgbClr val="000000"/>
              </a:solidFill>
              <a:uFill>
                <a:solidFill>
                  <a:srgbClr val="FFFFFF"/>
                </a:solidFill>
              </a:uFill>
              <a:latin typeface="Times New Roman"/>
            </a:endParaRPr>
          </a:p>
        </p:txBody>
      </p:sp>
      <p:sp>
        <p:nvSpPr>
          <p:cNvPr id="506" name="CustomShape 46"/>
          <p:cNvSpPr/>
          <p:nvPr/>
        </p:nvSpPr>
        <p:spPr>
          <a:xfrm>
            <a:off x="2085840" y="5106440"/>
            <a:ext cx="266760" cy="412560"/>
          </a:xfrm>
          <a:custGeom>
            <a:avLst/>
            <a:gdLst/>
            <a:ahLst/>
            <a:cxnLst/>
            <a:rect l="0" t="0" r="r" b="b"/>
            <a:pathLst>
              <a:path w="742" h="1148">
                <a:moveTo>
                  <a:pt x="0" y="286"/>
                </a:moveTo>
                <a:lnTo>
                  <a:pt x="556" y="286"/>
                </a:lnTo>
                <a:lnTo>
                  <a:pt x="556" y="0"/>
                </a:lnTo>
                <a:lnTo>
                  <a:pt x="741" y="573"/>
                </a:lnTo>
                <a:lnTo>
                  <a:pt x="556" y="1147"/>
                </a:lnTo>
                <a:lnTo>
                  <a:pt x="556" y="860"/>
                </a:lnTo>
                <a:lnTo>
                  <a:pt x="0" y="860"/>
                </a:lnTo>
                <a:lnTo>
                  <a:pt x="0" y="286"/>
                </a:lnTo>
              </a:path>
            </a:pathLst>
          </a:custGeom>
          <a:solidFill>
            <a:srgbClr val="008080"/>
          </a:solidFill>
          <a:ln>
            <a:noFill/>
          </a:ln>
        </p:spPr>
        <p:style>
          <a:lnRef idx="0">
            <a:scrgbClr r="0" g="0" b="0"/>
          </a:lnRef>
          <a:fillRef idx="0">
            <a:scrgbClr r="0" g="0" b="0"/>
          </a:fillRef>
          <a:effectRef idx="0">
            <a:scrgbClr r="0" g="0" b="0"/>
          </a:effectRef>
          <a:fontRef idx="minor"/>
        </p:style>
      </p:sp>
      <p:sp>
        <p:nvSpPr>
          <p:cNvPr id="507" name="CustomShape 47"/>
          <p:cNvSpPr/>
          <p:nvPr/>
        </p:nvSpPr>
        <p:spPr>
          <a:xfrm>
            <a:off x="4357800" y="5104640"/>
            <a:ext cx="266760" cy="412920"/>
          </a:xfrm>
          <a:custGeom>
            <a:avLst/>
            <a:gdLst/>
            <a:ahLst/>
            <a:cxnLst/>
            <a:rect l="0" t="0" r="r" b="b"/>
            <a:pathLst>
              <a:path w="742" h="1149">
                <a:moveTo>
                  <a:pt x="0" y="287"/>
                </a:moveTo>
                <a:lnTo>
                  <a:pt x="556" y="287"/>
                </a:lnTo>
                <a:lnTo>
                  <a:pt x="556" y="0"/>
                </a:lnTo>
                <a:lnTo>
                  <a:pt x="741" y="574"/>
                </a:lnTo>
                <a:lnTo>
                  <a:pt x="556" y="1148"/>
                </a:lnTo>
                <a:lnTo>
                  <a:pt x="556" y="861"/>
                </a:lnTo>
                <a:lnTo>
                  <a:pt x="0" y="861"/>
                </a:lnTo>
                <a:lnTo>
                  <a:pt x="0" y="287"/>
                </a:lnTo>
              </a:path>
            </a:pathLst>
          </a:custGeom>
          <a:solidFill>
            <a:srgbClr val="008080"/>
          </a:solidFill>
          <a:ln>
            <a:noFill/>
          </a:ln>
        </p:spPr>
        <p:style>
          <a:lnRef idx="0">
            <a:scrgbClr r="0" g="0" b="0"/>
          </a:lnRef>
          <a:fillRef idx="0">
            <a:scrgbClr r="0" g="0" b="0"/>
          </a:fillRef>
          <a:effectRef idx="0">
            <a:scrgbClr r="0" g="0" b="0"/>
          </a:effectRef>
          <a:fontRef idx="minor"/>
        </p:style>
      </p:sp>
      <p:sp>
        <p:nvSpPr>
          <p:cNvPr id="508" name="CustomShape 48"/>
          <p:cNvSpPr/>
          <p:nvPr/>
        </p:nvSpPr>
        <p:spPr>
          <a:xfrm>
            <a:off x="5637240" y="5103200"/>
            <a:ext cx="266760" cy="412560"/>
          </a:xfrm>
          <a:custGeom>
            <a:avLst/>
            <a:gdLst/>
            <a:ahLst/>
            <a:cxnLst/>
            <a:rect l="0" t="0" r="r" b="b"/>
            <a:pathLst>
              <a:path w="742" h="1148">
                <a:moveTo>
                  <a:pt x="0" y="286"/>
                </a:moveTo>
                <a:lnTo>
                  <a:pt x="556" y="286"/>
                </a:lnTo>
                <a:lnTo>
                  <a:pt x="556" y="0"/>
                </a:lnTo>
                <a:lnTo>
                  <a:pt x="741" y="573"/>
                </a:lnTo>
                <a:lnTo>
                  <a:pt x="556" y="1147"/>
                </a:lnTo>
                <a:lnTo>
                  <a:pt x="556" y="860"/>
                </a:lnTo>
                <a:lnTo>
                  <a:pt x="0" y="860"/>
                </a:lnTo>
                <a:lnTo>
                  <a:pt x="0" y="286"/>
                </a:lnTo>
              </a:path>
            </a:pathLst>
          </a:custGeom>
          <a:solidFill>
            <a:srgbClr val="008080"/>
          </a:solidFill>
          <a:ln>
            <a:noFill/>
          </a:ln>
        </p:spPr>
        <p:style>
          <a:lnRef idx="0">
            <a:scrgbClr r="0" g="0" b="0"/>
          </a:lnRef>
          <a:fillRef idx="0">
            <a:scrgbClr r="0" g="0" b="0"/>
          </a:fillRef>
          <a:effectRef idx="0">
            <a:scrgbClr r="0" g="0" b="0"/>
          </a:effectRef>
          <a:fontRef idx="minor"/>
        </p:style>
      </p:sp>
      <p:sp>
        <p:nvSpPr>
          <p:cNvPr id="509" name="CustomShape 49"/>
          <p:cNvSpPr/>
          <p:nvPr/>
        </p:nvSpPr>
        <p:spPr>
          <a:xfrm>
            <a:off x="444600" y="4266560"/>
            <a:ext cx="1905840" cy="82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2400" b="1" strike="noStrike" spc="-1">
                <a:solidFill>
                  <a:srgbClr val="000000"/>
                </a:solidFill>
                <a:uFill>
                  <a:solidFill>
                    <a:srgbClr val="FFFFFF"/>
                  </a:solidFill>
                </a:uFill>
                <a:latin typeface="Times New Roman"/>
              </a:rPr>
              <a:t>Analog
signal</a:t>
            </a:r>
            <a:endParaRPr lang="en-US" sz="2400" b="0" strike="noStrike" spc="-1">
              <a:solidFill>
                <a:srgbClr val="000000"/>
              </a:solidFill>
              <a:uFill>
                <a:solidFill>
                  <a:srgbClr val="FFFFFF"/>
                </a:solidFill>
              </a:uFill>
              <a:latin typeface="Times New Roman"/>
            </a:endParaRPr>
          </a:p>
        </p:txBody>
      </p:sp>
      <p:sp>
        <p:nvSpPr>
          <p:cNvPr id="510" name="CustomShape 50"/>
          <p:cNvSpPr/>
          <p:nvPr/>
        </p:nvSpPr>
        <p:spPr>
          <a:xfrm>
            <a:off x="2461320" y="4460600"/>
            <a:ext cx="17794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2400" b="1" strike="noStrike" spc="-1" dirty="0" err="1">
                <a:solidFill>
                  <a:srgbClr val="000000"/>
                </a:solidFill>
                <a:uFill>
                  <a:solidFill>
                    <a:srgbClr val="FFFFFF"/>
                  </a:solidFill>
                </a:uFill>
                <a:latin typeface="Times New Roman"/>
              </a:rPr>
              <a:t>Digitization</a:t>
            </a:r>
            <a:endParaRPr lang="en-US" sz="2400" b="0" strike="noStrike" spc="-1" dirty="0">
              <a:solidFill>
                <a:srgbClr val="000000"/>
              </a:solidFill>
              <a:uFill>
                <a:solidFill>
                  <a:srgbClr val="FFFFFF"/>
                </a:solidFill>
              </a:uFill>
              <a:latin typeface="Times New Roman"/>
            </a:endParaRPr>
          </a:p>
        </p:txBody>
      </p:sp>
      <p:sp>
        <p:nvSpPr>
          <p:cNvPr id="511" name="CustomShape 51"/>
          <p:cNvSpPr/>
          <p:nvPr/>
        </p:nvSpPr>
        <p:spPr>
          <a:xfrm>
            <a:off x="4498560" y="4430360"/>
            <a:ext cx="122472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2400" b="1" strike="noStrike" spc="-1">
                <a:solidFill>
                  <a:srgbClr val="000000"/>
                </a:solidFill>
                <a:uFill>
                  <a:solidFill>
                    <a:srgbClr val="FFFFFF"/>
                  </a:solidFill>
                </a:uFill>
                <a:latin typeface="Times New Roman"/>
              </a:rPr>
              <a:t>Compression</a:t>
            </a:r>
            <a:endParaRPr lang="en-US" sz="2400" b="0" strike="noStrike" spc="-1">
              <a:solidFill>
                <a:srgbClr val="000000"/>
              </a:solidFill>
              <a:uFill>
                <a:solidFill>
                  <a:srgbClr val="FFFFFF"/>
                </a:solidFill>
              </a:uFill>
              <a:latin typeface="Times New Roman"/>
            </a:endParaRPr>
          </a:p>
        </p:txBody>
      </p:sp>
      <p:sp>
        <p:nvSpPr>
          <p:cNvPr id="512" name="CustomShape 52"/>
          <p:cNvSpPr/>
          <p:nvPr/>
        </p:nvSpPr>
        <p:spPr>
          <a:xfrm>
            <a:off x="5823360" y="4458800"/>
            <a:ext cx="301212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2400" b="1" strike="noStrike" spc="-1">
                <a:solidFill>
                  <a:srgbClr val="000000"/>
                </a:solidFill>
                <a:uFill>
                  <a:solidFill>
                    <a:srgbClr val="FFFFFF"/>
                  </a:solidFill>
                </a:uFill>
                <a:latin typeface="Times New Roman"/>
              </a:rPr>
              <a:t>Packing in </a:t>
            </a:r>
            <a:r>
              <a:rPr lang="en-US" sz="2400" b="1" strike="noStrike" spc="-1">
                <a:solidFill>
                  <a:srgbClr val="000000"/>
                </a:solidFill>
                <a:uFill>
                  <a:solidFill>
                    <a:srgbClr val="FFFFFF"/>
                  </a:solidFill>
                </a:uFill>
                <a:latin typeface="Times New Roman"/>
                <a:ea typeface="新細明體"/>
              </a:rPr>
              <a:t>IP-</a:t>
            </a:r>
            <a:r>
              <a:rPr lang="ru-RU" sz="2400" b="1" strike="noStrike" spc="-1">
                <a:solidFill>
                  <a:srgbClr val="000000"/>
                </a:solidFill>
                <a:uFill>
                  <a:solidFill>
                    <a:srgbClr val="FFFFFF"/>
                  </a:solidFill>
                </a:uFill>
                <a:latin typeface="Times New Roman"/>
              </a:rPr>
              <a:t>package</a:t>
            </a:r>
            <a:endParaRPr lang="en-US" sz="2400" b="0" strike="noStrike" spc="-1">
              <a:solidFill>
                <a:srgbClr val="000000"/>
              </a:solidFill>
              <a:uFill>
                <a:solidFill>
                  <a:srgbClr val="FFFFFF"/>
                </a:solidFill>
              </a:uFill>
              <a:latin typeface="Times New Roman"/>
            </a:endParaRPr>
          </a:p>
        </p:txBody>
      </p:sp>
      <p:sp>
        <p:nvSpPr>
          <p:cNvPr id="513" name="CustomShape 53"/>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What is </a:t>
            </a:r>
            <a:r>
              <a:rPr lang="en-US" sz="3900" b="1" strike="noStrike" spc="-1">
                <a:solidFill>
                  <a:srgbClr val="330066"/>
                </a:solidFill>
                <a:uFill>
                  <a:solidFill>
                    <a:srgbClr val="FFFFFF"/>
                  </a:solidFill>
                </a:uFill>
                <a:latin typeface="Arial"/>
              </a:rPr>
              <a:t>IP-</a:t>
            </a:r>
            <a:r>
              <a:rPr lang="ru-RU" sz="3900" b="1" strike="noStrike" spc="-1">
                <a:solidFill>
                  <a:srgbClr val="330066"/>
                </a:solidFill>
                <a:uFill>
                  <a:solidFill>
                    <a:srgbClr val="FFFFFF"/>
                  </a:solidFill>
                </a:uFill>
                <a:latin typeface="Arial"/>
              </a:rPr>
              <a:t>telephony services?</a:t>
            </a:r>
            <a:endParaRPr lang="en-US" sz="2400" b="0" strike="noStrike" spc="-1">
              <a:solidFill>
                <a:srgbClr val="000000"/>
              </a:solidFill>
              <a:uFill>
                <a:solidFill>
                  <a:srgbClr val="FFFFFF"/>
                </a:solidFill>
              </a:uFill>
              <a:latin typeface="Times New Roman"/>
            </a:endParaRPr>
          </a:p>
        </p:txBody>
      </p:sp>
      <p:sp>
        <p:nvSpPr>
          <p:cNvPr id="514" name="CustomShape 54"/>
          <p:cNvSpPr/>
          <p:nvPr/>
        </p:nvSpPr>
        <p:spPr>
          <a:xfrm>
            <a:off x="214200" y="1947160"/>
            <a:ext cx="8472600" cy="463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200" b="1" strike="noStrike" spc="-1" dirty="0">
                <a:solidFill>
                  <a:srgbClr val="330066"/>
                </a:solidFill>
                <a:uFill>
                  <a:solidFill>
                    <a:srgbClr val="FFFFFF"/>
                  </a:solidFill>
                </a:uFill>
                <a:latin typeface="Arial"/>
              </a:rPr>
              <a:t>IP </a:t>
            </a:r>
            <a:r>
              <a:rPr lang="ru-RU" sz="3200" b="1" strike="noStrike" spc="-1" dirty="0" err="1">
                <a:solidFill>
                  <a:srgbClr val="330066"/>
                </a:solidFill>
                <a:uFill>
                  <a:solidFill>
                    <a:srgbClr val="FFFFFF"/>
                  </a:solidFill>
                </a:uFill>
                <a:latin typeface="Arial"/>
              </a:rPr>
              <a:t>telephony</a:t>
            </a:r>
            <a:r>
              <a:rPr lang="ru-RU" sz="3200" b="1" strike="noStrike" spc="-1" dirty="0">
                <a:solidFill>
                  <a:srgbClr val="330066"/>
                </a:solidFill>
                <a:uFill>
                  <a:solidFill>
                    <a:srgbClr val="FFFFFF"/>
                  </a:solidFill>
                </a:uFill>
                <a:latin typeface="Arial"/>
              </a:rPr>
              <a:t> </a:t>
            </a:r>
            <a:r>
              <a:rPr lang="ru-RU" sz="3200" b="1" strike="noStrike" spc="-1" dirty="0" err="1">
                <a:solidFill>
                  <a:srgbClr val="330066"/>
                </a:solidFill>
                <a:uFill>
                  <a:solidFill>
                    <a:srgbClr val="FFFFFF"/>
                  </a:solidFill>
                </a:uFill>
                <a:latin typeface="Arial"/>
              </a:rPr>
              <a:t>services</a:t>
            </a:r>
            <a:r>
              <a:rPr lang="en-US" sz="3200" b="1" strike="noStrike" spc="-1" dirty="0">
                <a:solidFill>
                  <a:srgbClr val="000000"/>
                </a:solidFill>
                <a:uFill>
                  <a:solidFill>
                    <a:srgbClr val="FFFFFF"/>
                  </a:solidFill>
                </a:uFill>
                <a:latin typeface="Arial"/>
                <a:ea typeface="新細明體"/>
              </a:rPr>
              <a:t> </a:t>
            </a:r>
            <a:r>
              <a:rPr lang="ru-RU" sz="3200" b="0" strike="noStrike" spc="-1" dirty="0" err="1">
                <a:solidFill>
                  <a:srgbClr val="000000"/>
                </a:solidFill>
                <a:uFill>
                  <a:solidFill>
                    <a:srgbClr val="FFFFFF"/>
                  </a:solidFill>
                </a:uFill>
                <a:latin typeface="Arial"/>
              </a:rPr>
              <a:t>or</a:t>
            </a:r>
            <a:r>
              <a:rPr lang="ru-RU" sz="3200" b="0" strike="noStrike" spc="-1" dirty="0">
                <a:solidFill>
                  <a:srgbClr val="000000"/>
                </a:solidFill>
                <a:uFill>
                  <a:solidFill>
                    <a:srgbClr val="FFFFFF"/>
                  </a:solidFill>
                </a:uFill>
                <a:latin typeface="Arial"/>
              </a:rPr>
              <a:t> </a:t>
            </a:r>
            <a:r>
              <a:rPr lang="en-US" sz="3200" b="1" strike="noStrike" spc="-1" dirty="0">
                <a:solidFill>
                  <a:srgbClr val="000000"/>
                </a:solidFill>
                <a:uFill>
                  <a:solidFill>
                    <a:srgbClr val="FFFFFF"/>
                  </a:solidFill>
                </a:uFill>
                <a:latin typeface="Arial"/>
                <a:ea typeface="新細明體"/>
              </a:rPr>
              <a:t>VoIP</a:t>
            </a:r>
            <a:r>
              <a:rPr lang="en-US" sz="3200" b="0" strike="noStrike" spc="-1" dirty="0">
                <a:solidFill>
                  <a:srgbClr val="000000"/>
                </a:solidFill>
                <a:uFill>
                  <a:solidFill>
                    <a:srgbClr val="FFFFFF"/>
                  </a:solidFill>
                </a:uFill>
                <a:latin typeface="Arial"/>
                <a:ea typeface="新細明體"/>
              </a:rPr>
              <a:t> (Voice over IP) </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technology</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that</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allows</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you</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to</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use</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the</a:t>
            </a:r>
            <a:r>
              <a:rPr lang="ru-RU" sz="3200" b="0" strike="noStrike" spc="-1" dirty="0">
                <a:solidFill>
                  <a:srgbClr val="000000"/>
                </a:solidFill>
                <a:uFill>
                  <a:solidFill>
                    <a:srgbClr val="FFFFFF"/>
                  </a:solidFill>
                </a:uFill>
                <a:latin typeface="Arial"/>
              </a:rPr>
              <a:t> Internet </a:t>
            </a:r>
            <a:r>
              <a:rPr lang="en-US" sz="3200" b="0" strike="noStrike" spc="-1" dirty="0">
                <a:solidFill>
                  <a:srgbClr val="000000"/>
                </a:solidFill>
                <a:uFill>
                  <a:solidFill>
                    <a:srgbClr val="FFFFFF"/>
                  </a:solidFill>
                </a:uFill>
                <a:latin typeface="Arial"/>
              </a:rPr>
              <a:t>to make calls </a:t>
            </a:r>
            <a:r>
              <a:rPr lang="ru-RU" sz="3200" b="0" strike="noStrike" spc="-1" dirty="0" err="1">
                <a:solidFill>
                  <a:srgbClr val="000000"/>
                </a:solidFill>
                <a:uFill>
                  <a:solidFill>
                    <a:srgbClr val="FFFFFF"/>
                  </a:solidFill>
                </a:uFill>
                <a:latin typeface="Arial"/>
              </a:rPr>
              <a:t>and</a:t>
            </a:r>
            <a:r>
              <a:rPr lang="en-US" sz="3200" b="0" strike="noStrike" spc="-1" dirty="0">
                <a:solidFill>
                  <a:srgbClr val="000000"/>
                </a:solidFill>
                <a:uFill>
                  <a:solidFill>
                    <a:srgbClr val="FFFFFF"/>
                  </a:solidFill>
                </a:uFill>
                <a:latin typeface="Arial"/>
              </a:rPr>
              <a:t> to</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send</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faxes</a:t>
            </a:r>
            <a:endParaRPr lang="en-US" sz="2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5"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Terminology</a:t>
            </a:r>
            <a:endParaRPr lang="en-US" sz="2400" b="0" strike="noStrike" spc="-1">
              <a:solidFill>
                <a:srgbClr val="000000"/>
              </a:solidFill>
              <a:uFill>
                <a:solidFill>
                  <a:srgbClr val="FFFFFF"/>
                </a:solidFill>
              </a:uFill>
              <a:latin typeface="Times New Roman"/>
            </a:endParaRPr>
          </a:p>
        </p:txBody>
      </p:sp>
      <p:sp>
        <p:nvSpPr>
          <p:cNvPr id="516" name="CustomShape 2"/>
          <p:cNvSpPr/>
          <p:nvPr/>
        </p:nvSpPr>
        <p:spPr>
          <a:xfrm>
            <a:off x="285840" y="1500120"/>
            <a:ext cx="8643960" cy="4929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80000"/>
              </a:lnSpc>
              <a:spcAft>
                <a:spcPts val="1200"/>
              </a:spcAft>
              <a:buClr>
                <a:srgbClr val="330066"/>
              </a:buClr>
              <a:buSzPct val="70000"/>
              <a:buFont typeface="Wingdings" charset="2"/>
              <a:buChar char=""/>
            </a:pPr>
            <a:r>
              <a:rPr lang="en-US" sz="2600" b="1" strike="noStrike" spc="-1" dirty="0">
                <a:solidFill>
                  <a:srgbClr val="000000"/>
                </a:solidFill>
                <a:uFill>
                  <a:solidFill>
                    <a:srgbClr val="FFFFFF"/>
                  </a:solidFill>
                </a:uFill>
                <a:latin typeface="Arial"/>
              </a:rPr>
              <a:t>H.323</a:t>
            </a:r>
            <a:r>
              <a:rPr lang="en-US" sz="2600" b="0" strike="noStrike" spc="-1" dirty="0">
                <a:solidFill>
                  <a:srgbClr val="000000"/>
                </a:solidFill>
                <a:uFill>
                  <a:solidFill>
                    <a:srgbClr val="FFFFFF"/>
                  </a:solidFill>
                </a:uFill>
                <a:latin typeface="Arial"/>
              </a:rPr>
              <a:t> – </a:t>
            </a:r>
            <a:r>
              <a:rPr lang="ru-RU" sz="2600" b="0" strike="noStrike" spc="-1" dirty="0" err="1">
                <a:solidFill>
                  <a:srgbClr val="000000"/>
                </a:solidFill>
                <a:uFill>
                  <a:solidFill>
                    <a:srgbClr val="FFFFFF"/>
                  </a:solidFill>
                </a:uFill>
                <a:latin typeface="Arial"/>
              </a:rPr>
              <a:t>outdated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set</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of</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standards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for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real-time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interactive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audio</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and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video</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transmission</a:t>
            </a:r>
            <a:endParaRPr lang="en-US" sz="2400" b="0" strike="noStrike" spc="-1" dirty="0">
              <a:solidFill>
                <a:srgbClr val="000000"/>
              </a:solidFill>
              <a:uFill>
                <a:solidFill>
                  <a:srgbClr val="FFFFFF"/>
                </a:solidFill>
              </a:uFill>
              <a:latin typeface="Times New Roman"/>
            </a:endParaRPr>
          </a:p>
          <a:p>
            <a:pPr marL="341280" indent="-341280">
              <a:lnSpc>
                <a:spcPct val="80000"/>
              </a:lnSpc>
              <a:spcAft>
                <a:spcPts val="1200"/>
              </a:spcAft>
              <a:buClr>
                <a:srgbClr val="330066"/>
              </a:buClr>
              <a:buSzPct val="70000"/>
              <a:buFont typeface="Wingdings" charset="2"/>
              <a:buChar char=""/>
            </a:pPr>
            <a:r>
              <a:rPr lang="en-US" sz="2600" b="1" strike="noStrike" spc="-1" dirty="0">
                <a:solidFill>
                  <a:srgbClr val="000000"/>
                </a:solidFill>
                <a:uFill>
                  <a:solidFill>
                    <a:srgbClr val="FFFFFF"/>
                  </a:solidFill>
                </a:uFill>
                <a:latin typeface="Arial"/>
              </a:rPr>
              <a:t>SIP</a:t>
            </a:r>
            <a:r>
              <a:rPr lang="en-US" sz="2600" b="0" strike="noStrike" spc="-1" dirty="0">
                <a:solidFill>
                  <a:srgbClr val="000000"/>
                </a:solidFill>
                <a:uFill>
                  <a:solidFill>
                    <a:srgbClr val="FFFFFF"/>
                  </a:solidFill>
                </a:uFill>
                <a:latin typeface="Arial"/>
              </a:rPr>
              <a:t> - Session Initiation Protocol</a:t>
            </a:r>
            <a:endParaRPr lang="en-US" sz="2400" b="0" strike="noStrike" spc="-1" dirty="0">
              <a:solidFill>
                <a:srgbClr val="000000"/>
              </a:solidFill>
              <a:uFill>
                <a:solidFill>
                  <a:srgbClr val="FFFFFF"/>
                </a:solidFill>
              </a:uFill>
              <a:latin typeface="Times New Roman"/>
            </a:endParaRPr>
          </a:p>
          <a:p>
            <a:pPr marL="341280" indent="-341280">
              <a:lnSpc>
                <a:spcPct val="80000"/>
              </a:lnSpc>
              <a:spcAft>
                <a:spcPts val="1200"/>
              </a:spcAft>
              <a:buClr>
                <a:srgbClr val="330066"/>
              </a:buClr>
              <a:buSzPct val="70000"/>
              <a:buFont typeface="Wingdings" charset="2"/>
              <a:buChar char=""/>
            </a:pPr>
            <a:r>
              <a:rPr lang="en-US" sz="2600" b="1" strike="noStrike" spc="-1" dirty="0">
                <a:solidFill>
                  <a:srgbClr val="000000"/>
                </a:solidFill>
                <a:uFill>
                  <a:solidFill>
                    <a:srgbClr val="FFFFFF"/>
                  </a:solidFill>
                </a:uFill>
                <a:latin typeface="Arial"/>
              </a:rPr>
              <a:t>PSTN</a:t>
            </a:r>
            <a:r>
              <a:rPr lang="en-US" sz="2600" b="0" strike="noStrike" spc="-1" dirty="0">
                <a:solidFill>
                  <a:srgbClr val="000000"/>
                </a:solidFill>
                <a:uFill>
                  <a:solidFill>
                    <a:srgbClr val="FFFFFF"/>
                  </a:solidFill>
                </a:uFill>
                <a:latin typeface="Arial"/>
              </a:rPr>
              <a:t> – </a:t>
            </a:r>
            <a:r>
              <a:rPr lang="ru-RU" sz="2600" b="0" strike="noStrike" spc="-1" dirty="0">
                <a:solidFill>
                  <a:srgbClr val="000000"/>
                </a:solidFill>
                <a:uFill>
                  <a:solidFill>
                    <a:srgbClr val="FFFFFF"/>
                  </a:solidFill>
                </a:uFill>
                <a:latin typeface="Arial"/>
              </a:rPr>
              <a:t>Public</a:t>
            </a:r>
            <a:r>
              <a:rPr lang="en-US" sz="2600" b="0" strike="noStrike" spc="-1" dirty="0">
                <a:solidFill>
                  <a:srgbClr val="000000"/>
                </a:solidFill>
                <a:uFill>
                  <a:solidFill>
                    <a:srgbClr val="FFFFFF"/>
                  </a:solidFill>
                </a:uFill>
                <a:latin typeface="Arial"/>
              </a:rPr>
              <a:t> Switched</a:t>
            </a:r>
            <a:r>
              <a:rPr lang="ru-RU"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T</a:t>
            </a:r>
            <a:r>
              <a:rPr lang="ru-RU" sz="2600" b="0" strike="noStrike" spc="-1" dirty="0" err="1">
                <a:solidFill>
                  <a:srgbClr val="000000"/>
                </a:solidFill>
                <a:uFill>
                  <a:solidFill>
                    <a:srgbClr val="FFFFFF"/>
                  </a:solidFill>
                </a:uFill>
                <a:latin typeface="Arial"/>
              </a:rPr>
              <a:t>elephone</a:t>
            </a:r>
            <a:r>
              <a:rPr lang="en-US" sz="2600" spc="-1" dirty="0">
                <a:solidFill>
                  <a:srgbClr val="000000"/>
                </a:solidFill>
                <a:uFill>
                  <a:solidFill>
                    <a:srgbClr val="FFFFFF"/>
                  </a:solidFill>
                </a:uFill>
                <a:latin typeface="Arial"/>
              </a:rPr>
              <a:t> N</a:t>
            </a:r>
            <a:r>
              <a:rPr lang="ru-RU" sz="2600" b="0" strike="noStrike" spc="-1" dirty="0" err="1">
                <a:solidFill>
                  <a:srgbClr val="000000"/>
                </a:solidFill>
                <a:uFill>
                  <a:solidFill>
                    <a:srgbClr val="FFFFFF"/>
                  </a:solidFill>
                </a:uFill>
                <a:latin typeface="Arial"/>
              </a:rPr>
              <a:t>etwork</a:t>
            </a:r>
            <a:endParaRPr lang="en-US" sz="2400" b="0" strike="noStrike" spc="-1" dirty="0">
              <a:solidFill>
                <a:srgbClr val="000000"/>
              </a:solidFill>
              <a:uFill>
                <a:solidFill>
                  <a:srgbClr val="FFFFFF"/>
                </a:solidFill>
              </a:uFill>
              <a:latin typeface="Times New Roman"/>
            </a:endParaRPr>
          </a:p>
          <a:p>
            <a:pPr marL="341280" indent="-341280">
              <a:lnSpc>
                <a:spcPct val="80000"/>
              </a:lnSpc>
              <a:spcAft>
                <a:spcPts val="1200"/>
              </a:spcAft>
              <a:buClr>
                <a:srgbClr val="330066"/>
              </a:buClr>
              <a:buSzPct val="70000"/>
              <a:buFont typeface="Wingdings" charset="2"/>
              <a:buChar char=""/>
            </a:pPr>
            <a:r>
              <a:rPr lang="en-US" sz="2600" b="1" strike="noStrike" spc="-1" dirty="0">
                <a:solidFill>
                  <a:srgbClr val="000000"/>
                </a:solidFill>
                <a:uFill>
                  <a:solidFill>
                    <a:srgbClr val="FFFFFF"/>
                  </a:solidFill>
                </a:uFill>
                <a:latin typeface="Arial"/>
              </a:rPr>
              <a:t>PBX</a:t>
            </a:r>
            <a:r>
              <a:rPr lang="en-US" sz="2600" strike="noStrike" spc="-1" dirty="0">
                <a:solidFill>
                  <a:srgbClr val="000000"/>
                </a:solidFill>
                <a:uFill>
                  <a:solidFill>
                    <a:srgbClr val="FFFFFF"/>
                  </a:solidFill>
                </a:uFill>
                <a:latin typeface="Arial"/>
              </a:rPr>
              <a:t> - Private </a:t>
            </a:r>
            <a:r>
              <a:rPr lang="en-US" sz="2600" spc="-1" dirty="0">
                <a:solidFill>
                  <a:srgbClr val="000000"/>
                </a:solidFill>
                <a:uFill>
                  <a:solidFill>
                    <a:srgbClr val="FFFFFF"/>
                  </a:solidFill>
                </a:uFill>
                <a:latin typeface="Arial"/>
              </a:rPr>
              <a:t>B</a:t>
            </a:r>
            <a:r>
              <a:rPr lang="en-US" sz="2600" strike="noStrike" spc="-1" dirty="0">
                <a:solidFill>
                  <a:srgbClr val="000000"/>
                </a:solidFill>
                <a:uFill>
                  <a:solidFill>
                    <a:srgbClr val="FFFFFF"/>
                  </a:solidFill>
                </a:uFill>
                <a:latin typeface="Arial"/>
              </a:rPr>
              <a:t>ranch </a:t>
            </a:r>
            <a:r>
              <a:rPr lang="en-US" sz="2600" strike="noStrike" spc="-1" dirty="0" err="1">
                <a:solidFill>
                  <a:srgbClr val="000000"/>
                </a:solidFill>
                <a:uFill>
                  <a:solidFill>
                    <a:srgbClr val="FFFFFF"/>
                  </a:solidFill>
                </a:uFill>
                <a:latin typeface="Arial"/>
              </a:rPr>
              <a:t>eXchange</a:t>
            </a:r>
            <a:r>
              <a:rPr lang="en-US" sz="2600" strike="noStrike" spc="-1" dirty="0">
                <a:solidFill>
                  <a:srgbClr val="000000"/>
                </a:solidFill>
                <a:uFill>
                  <a:solidFill>
                    <a:srgbClr val="FFFFFF"/>
                  </a:solidFill>
                </a:uFill>
                <a:latin typeface="Arial"/>
              </a:rPr>
              <a:t> – device/program to switch calls between company local users and external phone lines. The main aim of a PBX is to save the cost of needing a line for every user to the telephone company’s central office</a:t>
            </a:r>
            <a:endParaRPr lang="en-US" sz="2400" strike="noStrike" spc="-1" dirty="0">
              <a:solidFill>
                <a:srgbClr val="000000"/>
              </a:solidFill>
              <a:uFill>
                <a:solidFill>
                  <a:srgbClr val="FFFFFF"/>
                </a:solidFill>
              </a:uFill>
              <a:latin typeface="Times New Roman"/>
            </a:endParaRPr>
          </a:p>
          <a:p>
            <a:pPr marL="341280" indent="-341280">
              <a:lnSpc>
                <a:spcPct val="80000"/>
              </a:lnSpc>
              <a:spcAft>
                <a:spcPts val="1200"/>
              </a:spcAft>
              <a:buClr>
                <a:srgbClr val="330066"/>
              </a:buClr>
              <a:buSzPct val="70000"/>
              <a:buFont typeface="Wingdings" charset="2"/>
              <a:buChar char=""/>
            </a:pPr>
            <a:r>
              <a:rPr lang="en-US" sz="2600" b="1" strike="noStrike" spc="-1" dirty="0">
                <a:solidFill>
                  <a:srgbClr val="000000"/>
                </a:solidFill>
                <a:uFill>
                  <a:solidFill>
                    <a:srgbClr val="FFFFFF"/>
                  </a:solidFill>
                </a:uFill>
                <a:latin typeface="Arial"/>
              </a:rPr>
              <a:t>FXO</a:t>
            </a:r>
            <a:r>
              <a:rPr lang="ru-RU" sz="2600" b="1" strike="noStrike" spc="-1" dirty="0">
                <a:solidFill>
                  <a:srgbClr val="000000"/>
                </a:solidFill>
                <a:uFill>
                  <a:solidFill>
                    <a:srgbClr val="FFFFFF"/>
                  </a:solidFill>
                </a:uFill>
                <a:latin typeface="Arial"/>
              </a:rPr>
              <a:t>/</a:t>
            </a:r>
            <a:r>
              <a:rPr lang="en-US" sz="2600" b="1" strike="noStrike" spc="-1" dirty="0">
                <a:solidFill>
                  <a:srgbClr val="000000"/>
                </a:solidFill>
                <a:uFill>
                  <a:solidFill>
                    <a:srgbClr val="FFFFFF"/>
                  </a:solidFill>
                </a:uFill>
                <a:latin typeface="Arial"/>
              </a:rPr>
              <a:t>FXS</a:t>
            </a:r>
            <a:r>
              <a:rPr lang="ru-RU" sz="2600" b="0" strike="noStrike" spc="-1" dirty="0">
                <a:solidFill>
                  <a:srgbClr val="000000"/>
                </a:solidFill>
                <a:uFill>
                  <a:solidFill>
                    <a:srgbClr val="FFFFFF"/>
                  </a:solidFill>
                </a:uFill>
                <a:latin typeface="Arial"/>
              </a:rPr>
              <a:t> – </a:t>
            </a:r>
            <a:r>
              <a:rPr lang="ru-RU" sz="2600" b="0" strike="noStrike" spc="-1" dirty="0" err="1">
                <a:solidFill>
                  <a:srgbClr val="000000"/>
                </a:solidFill>
                <a:uFill>
                  <a:solidFill>
                    <a:srgbClr val="FFFFFF"/>
                  </a:solidFill>
                </a:uFill>
                <a:latin typeface="Arial"/>
              </a:rPr>
              <a:t>devices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for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receiving</a:t>
            </a:r>
            <a:r>
              <a:rPr lang="ru-RU" sz="2600" b="0" strike="noStrike" spc="-1" dirty="0">
                <a:solidFill>
                  <a:srgbClr val="000000"/>
                </a:solidFill>
                <a:uFill>
                  <a:solidFill>
                    <a:srgbClr val="FFFFFF"/>
                  </a:solidFill>
                </a:uFill>
                <a:latin typeface="Arial"/>
              </a:rPr>
              <a:t>/</a:t>
            </a:r>
            <a:r>
              <a:rPr lang="ru-RU" sz="2600" b="0" strike="noStrike" spc="-1" dirty="0" err="1">
                <a:solidFill>
                  <a:srgbClr val="000000"/>
                </a:solidFill>
                <a:uFill>
                  <a:solidFill>
                    <a:srgbClr val="FFFFFF"/>
                  </a:solidFill>
                </a:uFill>
                <a:latin typeface="Arial"/>
              </a:rPr>
              <a:t>transmitting</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power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and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ringing</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signal</a:t>
            </a:r>
            <a:endParaRPr lang="en-US" sz="2400" b="0" strike="noStrike" spc="-1" dirty="0">
              <a:solidFill>
                <a:srgbClr val="000000"/>
              </a:solidFill>
              <a:uFill>
                <a:solidFill>
                  <a:srgbClr val="FFFFFF"/>
                </a:solidFill>
              </a:uFill>
              <a:latin typeface="Times New Roman"/>
            </a:endParaRPr>
          </a:p>
          <a:p>
            <a:pPr marL="341280" indent="-341280">
              <a:lnSpc>
                <a:spcPct val="80000"/>
              </a:lnSpc>
              <a:spcAft>
                <a:spcPts val="1200"/>
              </a:spcAft>
              <a:buClr>
                <a:srgbClr val="330066"/>
              </a:buClr>
              <a:buSzPct val="70000"/>
              <a:buFont typeface="Wingdings" charset="2"/>
              <a:buChar char=""/>
            </a:pPr>
            <a:r>
              <a:rPr lang="en-US" sz="2600" b="1" strike="noStrike" spc="-1" dirty="0">
                <a:solidFill>
                  <a:srgbClr val="000000"/>
                </a:solidFill>
                <a:uFill>
                  <a:solidFill>
                    <a:srgbClr val="FFFFFF"/>
                  </a:solidFill>
                </a:uFill>
                <a:latin typeface="Arial"/>
              </a:rPr>
              <a:t>Gatekeeper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zone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controller</a:t>
            </a:r>
            <a:r>
              <a:rPr lang="ru-RU" sz="2600" b="0" strike="noStrike" spc="-1" dirty="0">
                <a:solidFill>
                  <a:srgbClr val="000000"/>
                </a:solidFill>
                <a:uFill>
                  <a:solidFill>
                    <a:srgbClr val="FFFFFF"/>
                  </a:solidFill>
                </a:uFill>
                <a:latin typeface="Arial"/>
              </a:rPr>
              <a:t>)</a:t>
            </a:r>
            <a:r>
              <a:rPr lang="en-US" sz="2600" b="0" strike="noStrike" spc="-1" dirty="0">
                <a:solidFill>
                  <a:srgbClr val="000000"/>
                </a:solidFill>
                <a:uFill>
                  <a:solidFill>
                    <a:srgbClr val="FFFFFF"/>
                  </a:solidFill>
                </a:uFill>
                <a:latin typeface="Arial"/>
              </a:rPr>
              <a:t> – </a:t>
            </a:r>
            <a:r>
              <a:rPr lang="ru-RU" sz="2600" b="0" strike="noStrike" spc="-1" dirty="0" err="1">
                <a:solidFill>
                  <a:srgbClr val="000000"/>
                </a:solidFill>
                <a:uFill>
                  <a:solidFill>
                    <a:srgbClr val="FFFFFF"/>
                  </a:solidFill>
                </a:uFill>
                <a:latin typeface="Arial"/>
              </a:rPr>
              <a:t>in</a:t>
            </a:r>
            <a:r>
              <a:rPr lang="ru-RU" sz="2600" b="0" strike="noStrike" spc="-1" dirty="0">
                <a:solidFill>
                  <a:srgbClr val="000000"/>
                </a:solidFill>
                <a:uFill>
                  <a:solidFill>
                    <a:srgbClr val="FFFFFF"/>
                  </a:solidFill>
                </a:uFill>
                <a:latin typeface="Arial"/>
              </a:rPr>
              <a:t> </a:t>
            </a:r>
            <a:r>
              <a:rPr lang="en-US" sz="2600" b="0" strike="noStrike" spc="-1" dirty="0">
                <a:solidFill>
                  <a:srgbClr val="000000"/>
                </a:solidFill>
                <a:uFill>
                  <a:solidFill>
                    <a:srgbClr val="FFFFFF"/>
                  </a:solidFill>
                </a:uFill>
                <a:latin typeface="Arial"/>
              </a:rPr>
              <a:t>H.323 </a:t>
            </a:r>
            <a:r>
              <a:rPr lang="ru-RU" sz="2600" b="0" strike="noStrike" spc="-1" dirty="0" err="1">
                <a:solidFill>
                  <a:srgbClr val="000000"/>
                </a:solidFill>
                <a:uFill>
                  <a:solidFill>
                    <a:srgbClr val="FFFFFF"/>
                  </a:solidFill>
                </a:uFill>
                <a:latin typeface="Arial"/>
              </a:rPr>
              <a:t>provides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translation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of</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phone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numbers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in</a:t>
            </a:r>
            <a:r>
              <a:rPr lang="ru-RU" sz="2600" b="0" strike="noStrike" spc="-1" dirty="0">
                <a:solidFill>
                  <a:srgbClr val="000000"/>
                </a:solidFill>
                <a:uFill>
                  <a:solidFill>
                    <a:srgbClr val="FFFFFF"/>
                  </a:solidFill>
                </a:uFill>
                <a:latin typeface="Arial"/>
              </a:rPr>
              <a:t> </a:t>
            </a:r>
            <a:r>
              <a:rPr lang="en-US" sz="2600" b="0" strike="noStrike" spc="-1" dirty="0">
                <a:solidFill>
                  <a:srgbClr val="000000"/>
                </a:solidFill>
                <a:uFill>
                  <a:solidFill>
                    <a:srgbClr val="FFFFFF"/>
                  </a:solidFill>
                </a:uFill>
                <a:latin typeface="Arial"/>
              </a:rPr>
              <a:t>IP-</a:t>
            </a:r>
            <a:r>
              <a:rPr lang="ru-RU" sz="2600" b="0" strike="noStrike" spc="-1" dirty="0" err="1">
                <a:solidFill>
                  <a:srgbClr val="000000"/>
                </a:solidFill>
                <a:uFill>
                  <a:solidFill>
                    <a:srgbClr val="FFFFFF"/>
                  </a:solidFill>
                </a:uFill>
                <a:latin typeface="Arial"/>
              </a:rPr>
              <a:t>addresses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and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vice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versa</a:t>
            </a:r>
            <a:endParaRPr lang="en-US" sz="2400" b="0" strike="noStrike" spc="-1" dirty="0">
              <a:solidFill>
                <a:srgbClr val="000000"/>
              </a:solidFill>
              <a:uFill>
                <a:solidFill>
                  <a:srgbClr val="FFFFFF"/>
                </a:solidFill>
              </a:uFill>
              <a:latin typeface="Times New Roman"/>
            </a:endParaRPr>
          </a:p>
        </p:txBody>
      </p:sp>
      <p:sp>
        <p:nvSpPr>
          <p:cNvPr id="517"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6B3B1400-31B2-4B2B-B2EC-EC58C1DFAED3}" type="slidenum">
              <a:rPr lang="ru-RU" sz="1000" b="0" strike="noStrike" spc="-1">
                <a:solidFill>
                  <a:srgbClr val="000000"/>
                </a:solidFill>
                <a:uFill>
                  <a:solidFill>
                    <a:srgbClr val="FFFFFF"/>
                  </a:solidFill>
                </a:uFill>
                <a:latin typeface="Arial"/>
              </a:rPr>
              <a:t>17</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8" name="CustomShape 1"/>
          <p:cNvSpPr/>
          <p:nvPr/>
        </p:nvSpPr>
        <p:spPr>
          <a:xfrm>
            <a:off x="141120" y="4514760"/>
            <a:ext cx="6878880" cy="1981440"/>
          </a:xfrm>
          <a:prstGeom prst="rect">
            <a:avLst/>
          </a:prstGeom>
          <a:solidFill>
            <a:srgbClr val="7E9CE8">
              <a:alpha val="50000"/>
            </a:srgbClr>
          </a:solidFill>
          <a:ln>
            <a:noFill/>
          </a:ln>
        </p:spPr>
        <p:style>
          <a:lnRef idx="0">
            <a:scrgbClr r="0" g="0" b="0"/>
          </a:lnRef>
          <a:fillRef idx="0">
            <a:scrgbClr r="0" g="0" b="0"/>
          </a:fillRef>
          <a:effectRef idx="0">
            <a:scrgbClr r="0" g="0" b="0"/>
          </a:effectRef>
          <a:fontRef idx="minor"/>
        </p:style>
      </p:sp>
      <p:sp>
        <p:nvSpPr>
          <p:cNvPr id="519" name="CustomShape 2"/>
          <p:cNvSpPr/>
          <p:nvPr/>
        </p:nvSpPr>
        <p:spPr>
          <a:xfrm rot="180000">
            <a:off x="183960" y="2817360"/>
            <a:ext cx="3345840" cy="1373040"/>
          </a:xfrm>
          <a:custGeom>
            <a:avLst/>
            <a:gdLst/>
            <a:ahLst/>
            <a:cxnLst/>
            <a:rect l="l" t="t" r="r" b="b"/>
            <a:pathLst>
              <a:path w="21598" h="21598">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blipFill>
            <a:blip r:embed="rId4"/>
            <a:tile/>
          </a:blipFill>
          <a:ln>
            <a:noFill/>
          </a:ln>
          <a:effectLst>
            <a:outerShdw dist="17819" dir="2700000">
              <a:srgbClr val="7A8E99"/>
            </a:outerShdw>
          </a:effectLst>
        </p:spPr>
        <p:style>
          <a:lnRef idx="0">
            <a:scrgbClr r="0" g="0" b="0"/>
          </a:lnRef>
          <a:fillRef idx="0">
            <a:scrgbClr r="0" g="0" b="0"/>
          </a:fillRef>
          <a:effectRef idx="0">
            <a:scrgbClr r="0" g="0" b="0"/>
          </a:effectRef>
          <a:fontRef idx="minor"/>
        </p:style>
      </p:sp>
      <p:sp>
        <p:nvSpPr>
          <p:cNvPr id="520" name="CustomShape 3"/>
          <p:cNvSpPr/>
          <p:nvPr/>
        </p:nvSpPr>
        <p:spPr>
          <a:xfrm>
            <a:off x="742320" y="3430080"/>
            <a:ext cx="2318400" cy="337320"/>
          </a:xfrm>
          <a:custGeom>
            <a:avLst/>
            <a:gdLst/>
            <a:ahLst/>
            <a:cxnLst/>
            <a:rect l="l" t="t" r="r" b="b"/>
            <a:pathLst>
              <a:path w="21600" h="21600">
                <a:moveTo>
                  <a:pt x="0" y="0"/>
                </a:moveTo>
                <a:lnTo>
                  <a:pt x="21600" y="0"/>
                </a:lnTo>
                <a:lnTo>
                  <a:pt x="21600" y="21600"/>
                </a:lnTo>
                <a:lnTo>
                  <a:pt x="0" y="21600"/>
                </a:lnTo>
                <a:lnTo>
                  <a:pt x="0" y="0"/>
                </a:lnTo>
                <a:close/>
              </a:path>
            </a:pathLst>
          </a:custGeom>
          <a:blipFill>
            <a:blip r:embed="rId4"/>
            <a:tile/>
          </a:blip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60000"/>
              </a:lnSpc>
            </a:pPr>
            <a:r>
              <a:rPr lang="en-US" sz="1600" b="1" strike="noStrike" spc="-1">
                <a:solidFill>
                  <a:srgbClr val="000000"/>
                </a:solidFill>
                <a:uFill>
                  <a:solidFill>
                    <a:srgbClr val="FFFFFF"/>
                  </a:solidFill>
                </a:uFill>
                <a:latin typeface="Times New Roman"/>
                <a:ea typeface="新細明體"/>
              </a:rPr>
              <a:t>IP Network</a:t>
            </a:r>
            <a:endParaRPr lang="en-US" sz="2400" b="0" strike="noStrike" spc="-1">
              <a:solidFill>
                <a:srgbClr val="000000"/>
              </a:solidFill>
              <a:uFill>
                <a:solidFill>
                  <a:srgbClr val="FFFFFF"/>
                </a:solidFill>
              </a:uFill>
              <a:latin typeface="Times New Roman"/>
            </a:endParaRPr>
          </a:p>
        </p:txBody>
      </p:sp>
      <p:pic>
        <p:nvPicPr>
          <p:cNvPr id="521" name="Рисунок 520"/>
          <p:cNvPicPr/>
          <p:nvPr/>
        </p:nvPicPr>
        <p:blipFill>
          <a:blip r:embed="rId5"/>
          <a:stretch/>
        </p:blipFill>
        <p:spPr>
          <a:xfrm>
            <a:off x="1343160" y="2057400"/>
            <a:ext cx="844560" cy="671400"/>
          </a:xfrm>
          <a:prstGeom prst="rect">
            <a:avLst/>
          </a:prstGeom>
          <a:ln>
            <a:noFill/>
          </a:ln>
        </p:spPr>
      </p:pic>
      <p:sp>
        <p:nvSpPr>
          <p:cNvPr id="522" name="CustomShape 4"/>
          <p:cNvSpPr/>
          <p:nvPr/>
        </p:nvSpPr>
        <p:spPr>
          <a:xfrm>
            <a:off x="4173480" y="5048280"/>
            <a:ext cx="693720" cy="981000"/>
          </a:xfrm>
          <a:custGeom>
            <a:avLst/>
            <a:gdLst/>
            <a:ahLst/>
            <a:cxnLst/>
            <a:rect l="l" t="t" r="r" b="b"/>
            <a:pathLst>
              <a:path w="21600" h="2160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a:solidFill>
              <a:srgbClr val="000000"/>
            </a:solidFill>
            <a:miter/>
          </a:ln>
        </p:spPr>
        <p:style>
          <a:lnRef idx="0">
            <a:scrgbClr r="0" g="0" b="0"/>
          </a:lnRef>
          <a:fillRef idx="0">
            <a:scrgbClr r="0" g="0" b="0"/>
          </a:fillRef>
          <a:effectRef idx="0">
            <a:scrgbClr r="0" g="0" b="0"/>
          </a:effectRef>
          <a:fontRef idx="minor"/>
        </p:style>
      </p:sp>
      <p:sp>
        <p:nvSpPr>
          <p:cNvPr id="523" name="Line 5"/>
          <p:cNvSpPr/>
          <p:nvPr/>
        </p:nvSpPr>
        <p:spPr>
          <a:xfrm>
            <a:off x="3470400" y="5343480"/>
            <a:ext cx="35064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24" name="Line 6"/>
          <p:cNvSpPr/>
          <p:nvPr/>
        </p:nvSpPr>
        <p:spPr>
          <a:xfrm>
            <a:off x="3400560" y="6029280"/>
            <a:ext cx="4204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25" name="Line 7"/>
          <p:cNvSpPr/>
          <p:nvPr/>
        </p:nvSpPr>
        <p:spPr>
          <a:xfrm>
            <a:off x="3798720" y="5343480"/>
            <a:ext cx="1800" cy="685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26" name="Line 8"/>
          <p:cNvSpPr/>
          <p:nvPr/>
        </p:nvSpPr>
        <p:spPr>
          <a:xfrm>
            <a:off x="3821040" y="5648400"/>
            <a:ext cx="35244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27" name="Line 9"/>
          <p:cNvSpPr/>
          <p:nvPr/>
        </p:nvSpPr>
        <p:spPr>
          <a:xfrm>
            <a:off x="4853160" y="5589720"/>
            <a:ext cx="295884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28" name="CustomShape 10"/>
          <p:cNvSpPr/>
          <p:nvPr/>
        </p:nvSpPr>
        <p:spPr>
          <a:xfrm rot="180000">
            <a:off x="6771960" y="3382560"/>
            <a:ext cx="2071440" cy="1460160"/>
          </a:xfrm>
          <a:custGeom>
            <a:avLst/>
            <a:gdLst/>
            <a:ahLst/>
            <a:cxnLst/>
            <a:rect l="l" t="t" r="r" b="b"/>
            <a:pathLst>
              <a:path w="21598" h="21598">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blipFill>
            <a:blip r:embed="rId6"/>
            <a:tile/>
          </a:blipFill>
          <a:ln>
            <a:noFill/>
          </a:ln>
          <a:effectLst>
            <a:outerShdw dist="17819" dir="2700000">
              <a:srgbClr val="997A7A"/>
            </a:outerShdw>
          </a:effectLst>
        </p:spPr>
        <p:style>
          <a:lnRef idx="0">
            <a:scrgbClr r="0" g="0" b="0"/>
          </a:lnRef>
          <a:fillRef idx="0">
            <a:scrgbClr r="0" g="0" b="0"/>
          </a:fillRef>
          <a:effectRef idx="0">
            <a:scrgbClr r="0" g="0" b="0"/>
          </a:effectRef>
          <a:fontRef idx="minor"/>
        </p:style>
      </p:sp>
      <p:sp>
        <p:nvSpPr>
          <p:cNvPr id="529" name="CustomShape 11"/>
          <p:cNvSpPr/>
          <p:nvPr/>
        </p:nvSpPr>
        <p:spPr>
          <a:xfrm>
            <a:off x="7117560" y="4032360"/>
            <a:ext cx="1434960" cy="337320"/>
          </a:xfrm>
          <a:custGeom>
            <a:avLst/>
            <a:gdLst/>
            <a:ahLst/>
            <a:cxnLst/>
            <a:rect l="l" t="t" r="r" b="b"/>
            <a:pathLst>
              <a:path w="21600" h="21600">
                <a:moveTo>
                  <a:pt x="0" y="0"/>
                </a:moveTo>
                <a:lnTo>
                  <a:pt x="21600" y="0"/>
                </a:lnTo>
                <a:lnTo>
                  <a:pt x="21600" y="21600"/>
                </a:lnTo>
                <a:lnTo>
                  <a:pt x="0" y="21600"/>
                </a:lnTo>
                <a:lnTo>
                  <a:pt x="0" y="0"/>
                </a:lnTo>
                <a:close/>
              </a:path>
            </a:pathLst>
          </a:custGeom>
          <a:blipFill>
            <a:blip r:embed="rId6"/>
            <a:tile/>
          </a:blip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60000"/>
              </a:lnSpc>
            </a:pPr>
            <a:r>
              <a:rPr lang="en-US" sz="1600" b="1" strike="noStrike" spc="-1">
                <a:solidFill>
                  <a:srgbClr val="000000"/>
                </a:solidFill>
                <a:uFill>
                  <a:solidFill>
                    <a:srgbClr val="FFFFFF"/>
                  </a:solidFill>
                </a:uFill>
                <a:latin typeface="Times New Roman"/>
                <a:ea typeface="新細明體"/>
              </a:rPr>
              <a:t>PSTN</a:t>
            </a:r>
            <a:endParaRPr lang="en-US" sz="2400" b="0" strike="noStrike" spc="-1">
              <a:solidFill>
                <a:srgbClr val="000000"/>
              </a:solidFill>
              <a:uFill>
                <a:solidFill>
                  <a:srgbClr val="FFFFFF"/>
                </a:solidFill>
              </a:uFill>
              <a:latin typeface="Times New Roman"/>
            </a:endParaRPr>
          </a:p>
        </p:txBody>
      </p:sp>
      <p:sp>
        <p:nvSpPr>
          <p:cNvPr id="530" name="Line 12"/>
          <p:cNvSpPr/>
          <p:nvPr/>
        </p:nvSpPr>
        <p:spPr>
          <a:xfrm>
            <a:off x="4853160" y="5800680"/>
            <a:ext cx="119520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graphicFrame>
        <p:nvGraphicFramePr>
          <p:cNvPr id="531" name="Object 13"/>
          <p:cNvGraphicFramePr/>
          <p:nvPr/>
        </p:nvGraphicFramePr>
        <p:xfrm>
          <a:off x="6095880" y="5572080"/>
          <a:ext cx="455760" cy="372960"/>
        </p:xfrm>
        <a:graphic>
          <a:graphicData uri="http://schemas.openxmlformats.org/presentationml/2006/ole">
            <mc:AlternateContent xmlns:mc="http://schemas.openxmlformats.org/markup-compatibility/2006">
              <mc:Choice xmlns:v="urn:schemas-microsoft-com:vml" Requires="v">
                <p:oleObj spid="_x0000_s3122" r:id="rId7" imgW="0" imgH="0" progId="">
                  <p:embed/>
                </p:oleObj>
              </mc:Choice>
              <mc:Fallback>
                <p:oleObj r:id="rId7" imgW="0" imgH="0" progId="">
                  <p:embed/>
                  <p:pic>
                    <p:nvPicPr>
                      <p:cNvPr id="532" name=""/>
                      <p:cNvPicPr/>
                      <p:nvPr/>
                    </p:nvPicPr>
                    <p:blipFill>
                      <a:blip r:embed="rId8"/>
                      <a:stretch/>
                    </p:blipFill>
                    <p:spPr>
                      <a:xfrm>
                        <a:off x="6095880" y="5572080"/>
                        <a:ext cx="455760" cy="372960"/>
                      </a:xfrm>
                      <a:prstGeom prst="rect">
                        <a:avLst/>
                      </a:prstGeom>
                      <a:ln>
                        <a:noFill/>
                      </a:ln>
                    </p:spPr>
                  </p:pic>
                </p:oleObj>
              </mc:Fallback>
            </mc:AlternateContent>
          </a:graphicData>
        </a:graphic>
      </p:graphicFrame>
      <p:graphicFrame>
        <p:nvGraphicFramePr>
          <p:cNvPr id="533" name="Object 14"/>
          <p:cNvGraphicFramePr/>
          <p:nvPr/>
        </p:nvGraphicFramePr>
        <p:xfrm>
          <a:off x="6048360" y="6149880"/>
          <a:ext cx="457200" cy="373320"/>
        </p:xfrm>
        <a:graphic>
          <a:graphicData uri="http://schemas.openxmlformats.org/presentationml/2006/ole">
            <mc:AlternateContent xmlns:mc="http://schemas.openxmlformats.org/markup-compatibility/2006">
              <mc:Choice xmlns:v="urn:schemas-microsoft-com:vml" Requires="v">
                <p:oleObj spid="_x0000_s3123" r:id="rId9" imgW="0" imgH="0" progId="">
                  <p:embed/>
                </p:oleObj>
              </mc:Choice>
              <mc:Fallback>
                <p:oleObj r:id="rId9" imgW="0" imgH="0" progId="">
                  <p:embed/>
                  <p:pic>
                    <p:nvPicPr>
                      <p:cNvPr id="534" name=""/>
                      <p:cNvPicPr/>
                      <p:nvPr/>
                    </p:nvPicPr>
                    <p:blipFill>
                      <a:blip r:embed="rId8"/>
                      <a:stretch/>
                    </p:blipFill>
                    <p:spPr>
                      <a:xfrm>
                        <a:off x="6048360" y="6149880"/>
                        <a:ext cx="457200" cy="373320"/>
                      </a:xfrm>
                      <a:prstGeom prst="rect">
                        <a:avLst/>
                      </a:prstGeom>
                      <a:ln>
                        <a:noFill/>
                      </a:ln>
                    </p:spPr>
                  </p:pic>
                </p:oleObj>
              </mc:Fallback>
            </mc:AlternateContent>
          </a:graphicData>
        </a:graphic>
      </p:graphicFrame>
      <p:sp>
        <p:nvSpPr>
          <p:cNvPr id="535" name="CustomShape 15"/>
          <p:cNvSpPr/>
          <p:nvPr/>
        </p:nvSpPr>
        <p:spPr>
          <a:xfrm>
            <a:off x="6270120" y="5802480"/>
            <a:ext cx="606960" cy="533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vert="vert" lIns="90000" tIns="46800" rIns="90000" bIns="46800" anchor="t"/>
          <a:lstStyle/>
          <a:p>
            <a:r>
              <a:rPr lang="zh-TW" sz="2800" b="1" strike="noStrike" spc="-1">
                <a:solidFill>
                  <a:srgbClr val="000000"/>
                </a:solidFill>
                <a:uFill>
                  <a:solidFill>
                    <a:srgbClr val="FFFFFF"/>
                  </a:solidFill>
                </a:uFill>
                <a:latin typeface="Times New Roman"/>
                <a:ea typeface="新細明體"/>
              </a:rPr>
              <a:t>…</a:t>
            </a:r>
            <a:endParaRPr lang="en-US" sz="2400" b="0" strike="noStrike" spc="-1">
              <a:solidFill>
                <a:srgbClr val="000000"/>
              </a:solidFill>
              <a:uFill>
                <a:solidFill>
                  <a:srgbClr val="FFFFFF"/>
                </a:solidFill>
              </a:uFill>
              <a:latin typeface="Times New Roman"/>
            </a:endParaRPr>
          </a:p>
        </p:txBody>
      </p:sp>
      <p:sp>
        <p:nvSpPr>
          <p:cNvPr id="536" name="Line 16"/>
          <p:cNvSpPr/>
          <p:nvPr/>
        </p:nvSpPr>
        <p:spPr>
          <a:xfrm flipH="1">
            <a:off x="5763960" y="5800680"/>
            <a:ext cx="4680" cy="5842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37" name="Line 17"/>
          <p:cNvSpPr/>
          <p:nvPr/>
        </p:nvSpPr>
        <p:spPr>
          <a:xfrm>
            <a:off x="5767560" y="6378480"/>
            <a:ext cx="28080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38" name="CustomShape 18"/>
          <p:cNvSpPr/>
          <p:nvPr/>
        </p:nvSpPr>
        <p:spPr>
          <a:xfrm>
            <a:off x="6470640" y="5648400"/>
            <a:ext cx="6159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zh-TW" sz="1200" b="1" strike="noStrike" spc="-1">
                <a:solidFill>
                  <a:srgbClr val="000000"/>
                </a:solidFill>
                <a:uFill>
                  <a:solidFill>
                    <a:srgbClr val="FFFFFF"/>
                  </a:solidFill>
                </a:uFill>
                <a:latin typeface="Times New Roman"/>
                <a:ea typeface="新細明體"/>
              </a:rPr>
              <a:t>6417</a:t>
            </a:r>
            <a:endParaRPr lang="en-US" sz="2400" b="0" strike="noStrike" spc="-1">
              <a:solidFill>
                <a:srgbClr val="000000"/>
              </a:solidFill>
              <a:uFill>
                <a:solidFill>
                  <a:srgbClr val="FFFFFF"/>
                </a:solidFill>
              </a:uFill>
              <a:latin typeface="Times New Roman"/>
            </a:endParaRPr>
          </a:p>
        </p:txBody>
      </p:sp>
      <p:sp>
        <p:nvSpPr>
          <p:cNvPr id="539" name="CustomShape 19"/>
          <p:cNvSpPr/>
          <p:nvPr/>
        </p:nvSpPr>
        <p:spPr>
          <a:xfrm>
            <a:off x="6470640" y="6248520"/>
            <a:ext cx="6159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zh-TW" sz="1200" b="1" strike="noStrike" spc="-1">
                <a:solidFill>
                  <a:srgbClr val="000000"/>
                </a:solidFill>
                <a:uFill>
                  <a:solidFill>
                    <a:srgbClr val="FFFFFF"/>
                  </a:solidFill>
                </a:uFill>
                <a:latin typeface="Times New Roman"/>
                <a:ea typeface="新細明體"/>
              </a:rPr>
              <a:t>64</a:t>
            </a:r>
            <a:r>
              <a:rPr lang="en-US" sz="1200" b="1" strike="noStrike" spc="-1">
                <a:solidFill>
                  <a:srgbClr val="000000"/>
                </a:solidFill>
                <a:uFill>
                  <a:solidFill>
                    <a:srgbClr val="FFFFFF"/>
                  </a:solidFill>
                </a:uFill>
                <a:latin typeface="Times New Roman"/>
                <a:ea typeface="新細明體"/>
              </a:rPr>
              <a:t>xx</a:t>
            </a:r>
            <a:endParaRPr lang="en-US" sz="2400" b="0" strike="noStrike" spc="-1">
              <a:solidFill>
                <a:srgbClr val="000000"/>
              </a:solidFill>
              <a:uFill>
                <a:solidFill>
                  <a:srgbClr val="FFFFFF"/>
                </a:solidFill>
              </a:uFill>
              <a:latin typeface="Times New Roman"/>
            </a:endParaRPr>
          </a:p>
        </p:txBody>
      </p:sp>
      <p:sp>
        <p:nvSpPr>
          <p:cNvPr id="540" name="CustomShape 20"/>
          <p:cNvSpPr/>
          <p:nvPr/>
        </p:nvSpPr>
        <p:spPr>
          <a:xfrm>
            <a:off x="2251080" y="5450040"/>
            <a:ext cx="140652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1200" b="1" strike="noStrike" spc="-1">
                <a:solidFill>
                  <a:srgbClr val="000000"/>
                </a:solidFill>
                <a:uFill>
                  <a:solidFill>
                    <a:srgbClr val="FFFFFF"/>
                  </a:solidFill>
                </a:uFill>
                <a:latin typeface="Times New Roman"/>
                <a:ea typeface="新細明體"/>
              </a:rPr>
              <a:t>FXO Gateway</a:t>
            </a:r>
            <a:endParaRPr lang="en-US" sz="2400" b="0" strike="noStrike" spc="-1">
              <a:solidFill>
                <a:srgbClr val="000000"/>
              </a:solidFill>
              <a:uFill>
                <a:solidFill>
                  <a:srgbClr val="FFFFFF"/>
                </a:solidFill>
              </a:uFill>
              <a:latin typeface="Times New Roman"/>
            </a:endParaRPr>
          </a:p>
        </p:txBody>
      </p:sp>
      <p:sp>
        <p:nvSpPr>
          <p:cNvPr id="541" name="Line 21"/>
          <p:cNvSpPr/>
          <p:nvPr/>
        </p:nvSpPr>
        <p:spPr>
          <a:xfrm flipH="1">
            <a:off x="2179440" y="5343480"/>
            <a:ext cx="28404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42" name="Line 22"/>
          <p:cNvSpPr/>
          <p:nvPr/>
        </p:nvSpPr>
        <p:spPr>
          <a:xfrm>
            <a:off x="2181240" y="5343480"/>
            <a:ext cx="1440" cy="685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43" name="Line 23"/>
          <p:cNvSpPr/>
          <p:nvPr/>
        </p:nvSpPr>
        <p:spPr>
          <a:xfrm>
            <a:off x="2181240" y="6029280"/>
            <a:ext cx="42084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44" name="CustomShape 24"/>
          <p:cNvSpPr/>
          <p:nvPr/>
        </p:nvSpPr>
        <p:spPr>
          <a:xfrm>
            <a:off x="3587760" y="6029280"/>
            <a:ext cx="6033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FXO</a:t>
            </a:r>
            <a:endParaRPr lang="en-US" sz="2400" b="0" strike="noStrike" spc="-1">
              <a:solidFill>
                <a:srgbClr val="000000"/>
              </a:solidFill>
              <a:uFill>
                <a:solidFill>
                  <a:srgbClr val="FFFFFF"/>
                </a:solidFill>
              </a:uFill>
              <a:latin typeface="Times New Roman"/>
            </a:endParaRPr>
          </a:p>
        </p:txBody>
      </p:sp>
      <p:sp>
        <p:nvSpPr>
          <p:cNvPr id="545" name="Line 25"/>
          <p:cNvSpPr/>
          <p:nvPr/>
        </p:nvSpPr>
        <p:spPr>
          <a:xfrm>
            <a:off x="1969920" y="5648400"/>
            <a:ext cx="21132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46" name="Line 26"/>
          <p:cNvSpPr/>
          <p:nvPr/>
        </p:nvSpPr>
        <p:spPr>
          <a:xfrm>
            <a:off x="1476360" y="5114880"/>
            <a:ext cx="1440" cy="30492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47" name="CustomShape 27"/>
          <p:cNvSpPr/>
          <p:nvPr/>
        </p:nvSpPr>
        <p:spPr>
          <a:xfrm>
            <a:off x="984240" y="5419800"/>
            <a:ext cx="985680" cy="457200"/>
          </a:xfrm>
          <a:prstGeom prst="flowChartAlternateProcess">
            <a:avLst/>
          </a:prstGeom>
          <a:gradFill>
            <a:gsLst>
              <a:gs pos="0">
                <a:srgbClr val="669900"/>
              </a:gs>
              <a:gs pos="50000">
                <a:srgbClr val="99FF99"/>
              </a:gs>
              <a:gs pos="100000">
                <a:srgbClr val="669900"/>
              </a:gs>
            </a:gsLst>
            <a:lin ang="5400000"/>
          </a:gradFill>
          <a:ln>
            <a:noFill/>
          </a:ln>
          <a:effectLst>
            <a:outerShdw dist="17819" dir="2700000">
              <a:srgbClr val="3D5C00"/>
            </a:outerShdw>
          </a:effectLst>
        </p:spPr>
        <p:style>
          <a:lnRef idx="0">
            <a:scrgbClr r="0" g="0" b="0"/>
          </a:lnRef>
          <a:fillRef idx="0">
            <a:scrgbClr r="0" g="0" b="0"/>
          </a:fillRef>
          <a:effectRef idx="0">
            <a:scrgbClr r="0" g="0" b="0"/>
          </a:effectRef>
          <a:fontRef idx="minor"/>
        </p:style>
      </p:sp>
      <p:sp>
        <p:nvSpPr>
          <p:cNvPr id="548" name="CustomShape 28"/>
          <p:cNvSpPr/>
          <p:nvPr/>
        </p:nvSpPr>
        <p:spPr>
          <a:xfrm>
            <a:off x="984240" y="4657680"/>
            <a:ext cx="985680" cy="457200"/>
          </a:xfrm>
          <a:prstGeom prst="flowChartAlternateProcess">
            <a:avLst/>
          </a:prstGeom>
          <a:gradFill>
            <a:gsLst>
              <a:gs pos="0">
                <a:srgbClr val="669900"/>
              </a:gs>
              <a:gs pos="50000">
                <a:srgbClr val="99FF99"/>
              </a:gs>
              <a:gs pos="100000">
                <a:srgbClr val="669900"/>
              </a:gs>
            </a:gsLst>
            <a:lin ang="5400000"/>
          </a:gradFill>
          <a:ln>
            <a:noFill/>
          </a:ln>
          <a:effectLst>
            <a:outerShdw dist="17819" dir="2700000">
              <a:srgbClr val="3D5C00"/>
            </a:outerShdw>
          </a:effectLst>
        </p:spPr>
        <p:style>
          <a:lnRef idx="0">
            <a:scrgbClr r="0" g="0" b="0"/>
          </a:lnRef>
          <a:fillRef idx="0">
            <a:scrgbClr r="0" g="0" b="0"/>
          </a:fillRef>
          <a:effectRef idx="0">
            <a:scrgbClr r="0" g="0" b="0"/>
          </a:effectRef>
          <a:fontRef idx="minor"/>
        </p:style>
      </p:sp>
      <p:sp>
        <p:nvSpPr>
          <p:cNvPr id="549" name="CustomShape 29"/>
          <p:cNvSpPr/>
          <p:nvPr/>
        </p:nvSpPr>
        <p:spPr>
          <a:xfrm>
            <a:off x="4290840" y="6029280"/>
            <a:ext cx="70344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PBX</a:t>
            </a:r>
            <a:endParaRPr lang="en-US" sz="2400" b="0" strike="noStrike" spc="-1">
              <a:solidFill>
                <a:srgbClr val="000000"/>
              </a:solidFill>
              <a:uFill>
                <a:solidFill>
                  <a:srgbClr val="FFFFFF"/>
                </a:solidFill>
              </a:uFill>
              <a:latin typeface="Times New Roman"/>
            </a:endParaRPr>
          </a:p>
        </p:txBody>
      </p:sp>
      <p:sp>
        <p:nvSpPr>
          <p:cNvPr id="550" name="Line 30"/>
          <p:cNvSpPr/>
          <p:nvPr/>
        </p:nvSpPr>
        <p:spPr>
          <a:xfrm flipH="1">
            <a:off x="701280" y="5648400"/>
            <a:ext cx="284040" cy="228600"/>
          </a:xfrm>
          <a:prstGeom prst="line">
            <a:avLst/>
          </a:prstGeom>
          <a:ln w="9360">
            <a:solidFill>
              <a:srgbClr val="000000"/>
            </a:solidFill>
            <a:miter/>
          </a:ln>
        </p:spPr>
        <p:style>
          <a:lnRef idx="0">
            <a:scrgbClr r="0" g="0" b="0"/>
          </a:lnRef>
          <a:fillRef idx="0">
            <a:scrgbClr r="0" g="0" b="0"/>
          </a:fillRef>
          <a:effectRef idx="0">
            <a:scrgbClr r="0" g="0" b="0"/>
          </a:effectRef>
          <a:fontRef idx="minor"/>
        </p:style>
      </p:sp>
      <p:pic>
        <p:nvPicPr>
          <p:cNvPr id="551" name="Рисунок 550"/>
          <p:cNvPicPr/>
          <p:nvPr/>
        </p:nvPicPr>
        <p:blipFill>
          <a:blip r:embed="rId10"/>
          <a:stretch/>
        </p:blipFill>
        <p:spPr>
          <a:xfrm>
            <a:off x="210960" y="5572080"/>
            <a:ext cx="633600" cy="595440"/>
          </a:xfrm>
          <a:prstGeom prst="rect">
            <a:avLst/>
          </a:prstGeom>
          <a:ln>
            <a:noFill/>
          </a:ln>
        </p:spPr>
      </p:pic>
      <p:sp>
        <p:nvSpPr>
          <p:cNvPr id="552" name="CustomShape 31"/>
          <p:cNvSpPr/>
          <p:nvPr/>
        </p:nvSpPr>
        <p:spPr>
          <a:xfrm>
            <a:off x="210960" y="6181560"/>
            <a:ext cx="12369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Gatekeeper</a:t>
            </a:r>
            <a:endParaRPr lang="en-US" sz="2400" b="0" strike="noStrike" spc="-1">
              <a:solidFill>
                <a:srgbClr val="000000"/>
              </a:solidFill>
              <a:uFill>
                <a:solidFill>
                  <a:srgbClr val="FFFFFF"/>
                </a:solidFill>
              </a:uFill>
              <a:latin typeface="Times New Roman"/>
            </a:endParaRPr>
          </a:p>
        </p:txBody>
      </p:sp>
      <p:sp>
        <p:nvSpPr>
          <p:cNvPr id="553" name="CustomShape 32"/>
          <p:cNvSpPr/>
          <p:nvPr/>
        </p:nvSpPr>
        <p:spPr>
          <a:xfrm>
            <a:off x="1258920" y="5495760"/>
            <a:ext cx="70308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LAN</a:t>
            </a:r>
            <a:endParaRPr lang="en-US" sz="2400" b="0" strike="noStrike" spc="-1">
              <a:solidFill>
                <a:srgbClr val="000000"/>
              </a:solidFill>
              <a:uFill>
                <a:solidFill>
                  <a:srgbClr val="FFFFFF"/>
                </a:solidFill>
              </a:uFill>
              <a:latin typeface="Times New Roman"/>
            </a:endParaRPr>
          </a:p>
        </p:txBody>
      </p:sp>
      <p:sp>
        <p:nvSpPr>
          <p:cNvPr id="554" name="CustomShape 33"/>
          <p:cNvSpPr/>
          <p:nvPr/>
        </p:nvSpPr>
        <p:spPr>
          <a:xfrm>
            <a:off x="1135080" y="4735440"/>
            <a:ext cx="8445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Router</a:t>
            </a:r>
            <a:endParaRPr lang="en-US" sz="2400" b="0" strike="noStrike" spc="-1">
              <a:solidFill>
                <a:srgbClr val="000000"/>
              </a:solidFill>
              <a:uFill>
                <a:solidFill>
                  <a:srgbClr val="FFFFFF"/>
                </a:solidFill>
              </a:uFill>
              <a:latin typeface="Times New Roman"/>
            </a:endParaRPr>
          </a:p>
        </p:txBody>
      </p:sp>
      <p:pic>
        <p:nvPicPr>
          <p:cNvPr id="555" name="Рисунок 554"/>
          <p:cNvPicPr/>
          <p:nvPr/>
        </p:nvPicPr>
        <p:blipFill>
          <a:blip r:embed="rId11"/>
          <a:stretch/>
        </p:blipFill>
        <p:spPr>
          <a:xfrm>
            <a:off x="2414520" y="5202360"/>
            <a:ext cx="1173240" cy="293400"/>
          </a:xfrm>
          <a:prstGeom prst="rect">
            <a:avLst/>
          </a:prstGeom>
          <a:ln>
            <a:noFill/>
          </a:ln>
        </p:spPr>
      </p:pic>
      <p:pic>
        <p:nvPicPr>
          <p:cNvPr id="556" name="Рисунок 555"/>
          <p:cNvPicPr/>
          <p:nvPr/>
        </p:nvPicPr>
        <p:blipFill>
          <a:blip r:embed="rId11"/>
          <a:stretch/>
        </p:blipFill>
        <p:spPr>
          <a:xfrm>
            <a:off x="2414520" y="5964120"/>
            <a:ext cx="1173240" cy="293760"/>
          </a:xfrm>
          <a:prstGeom prst="rect">
            <a:avLst/>
          </a:prstGeom>
          <a:ln>
            <a:noFill/>
          </a:ln>
        </p:spPr>
      </p:pic>
      <p:sp>
        <p:nvSpPr>
          <p:cNvPr id="557" name="Line 34"/>
          <p:cNvSpPr/>
          <p:nvPr/>
        </p:nvSpPr>
        <p:spPr>
          <a:xfrm flipV="1">
            <a:off x="1476360" y="3960360"/>
            <a:ext cx="1440" cy="755640"/>
          </a:xfrm>
          <a:prstGeom prst="line">
            <a:avLst/>
          </a:prstGeom>
          <a:ln w="9360">
            <a:solidFill>
              <a:srgbClr val="000000"/>
            </a:solidFill>
            <a:miter/>
          </a:ln>
        </p:spPr>
        <p:style>
          <a:lnRef idx="0">
            <a:scrgbClr r="0" g="0" b="0"/>
          </a:lnRef>
          <a:fillRef idx="0">
            <a:scrgbClr r="0" g="0" b="0"/>
          </a:fillRef>
          <a:effectRef idx="0">
            <a:scrgbClr r="0" g="0" b="0"/>
          </a:effectRef>
          <a:fontRef idx="minor"/>
        </p:style>
      </p:sp>
      <p:pic>
        <p:nvPicPr>
          <p:cNvPr id="558" name="Рисунок 557"/>
          <p:cNvPicPr/>
          <p:nvPr/>
        </p:nvPicPr>
        <p:blipFill>
          <a:blip r:embed="rId5"/>
          <a:stretch/>
        </p:blipFill>
        <p:spPr>
          <a:xfrm>
            <a:off x="2743200" y="2133720"/>
            <a:ext cx="844560" cy="671400"/>
          </a:xfrm>
          <a:prstGeom prst="rect">
            <a:avLst/>
          </a:prstGeom>
          <a:ln>
            <a:noFill/>
          </a:ln>
        </p:spPr>
      </p:pic>
      <p:pic>
        <p:nvPicPr>
          <p:cNvPr id="559" name="Рисунок 558"/>
          <p:cNvPicPr/>
          <p:nvPr/>
        </p:nvPicPr>
        <p:blipFill>
          <a:blip r:embed="rId5"/>
          <a:stretch/>
        </p:blipFill>
        <p:spPr>
          <a:xfrm>
            <a:off x="76320" y="2071800"/>
            <a:ext cx="844560" cy="671400"/>
          </a:xfrm>
          <a:prstGeom prst="rect">
            <a:avLst/>
          </a:prstGeom>
          <a:ln>
            <a:noFill/>
          </a:ln>
        </p:spPr>
      </p:pic>
      <p:sp>
        <p:nvSpPr>
          <p:cNvPr id="560" name="CustomShape 35"/>
          <p:cNvSpPr/>
          <p:nvPr/>
        </p:nvSpPr>
        <p:spPr>
          <a:xfrm>
            <a:off x="2195640" y="4429080"/>
            <a:ext cx="2043000" cy="30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99FF">
              <a:alpha val="50000"/>
            </a:srgbClr>
          </a:solidFill>
          <a:ln>
            <a:noFill/>
          </a:ln>
        </p:spPr>
        <p:style>
          <a:lnRef idx="0">
            <a:scrgbClr r="0" g="0" b="0"/>
          </a:lnRef>
          <a:fillRef idx="0">
            <a:scrgbClr r="0" g="0" b="0"/>
          </a:fillRef>
          <a:effectRef idx="0">
            <a:scrgbClr r="0" g="0" b="0"/>
          </a:effectRef>
          <a:fontRef idx="minor"/>
        </p:style>
        <p:txBody>
          <a:bodyPr lIns="90000" tIns="46800" rIns="90000" bIns="46800"/>
          <a:lstStyle/>
          <a:p>
            <a:r>
              <a:rPr lang="ru-RU" sz="1400" b="1" strike="noStrike" spc="-1">
                <a:solidFill>
                  <a:srgbClr val="000000"/>
                </a:solidFill>
                <a:uFill>
                  <a:solidFill>
                    <a:srgbClr val="FFFFFF"/>
                  </a:solidFill>
                </a:uFill>
                <a:latin typeface="Times New Roman"/>
              </a:rPr>
              <a:t>Central Office</a:t>
            </a:r>
            <a:endParaRPr lang="en-US" sz="2400" b="0" strike="noStrike" spc="-1">
              <a:solidFill>
                <a:srgbClr val="000000"/>
              </a:solidFill>
              <a:uFill>
                <a:solidFill>
                  <a:srgbClr val="FFFFFF"/>
                </a:solidFill>
              </a:uFill>
              <a:latin typeface="Times New Roman"/>
            </a:endParaRPr>
          </a:p>
        </p:txBody>
      </p:sp>
      <p:sp>
        <p:nvSpPr>
          <p:cNvPr id="561" name="Line 36"/>
          <p:cNvSpPr/>
          <p:nvPr/>
        </p:nvSpPr>
        <p:spPr>
          <a:xfrm>
            <a:off x="709560" y="2514600"/>
            <a:ext cx="211320" cy="3808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62" name="Line 37"/>
          <p:cNvSpPr/>
          <p:nvPr/>
        </p:nvSpPr>
        <p:spPr>
          <a:xfrm>
            <a:off x="1693800" y="2590920"/>
            <a:ext cx="211320" cy="3808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63" name="Line 38"/>
          <p:cNvSpPr/>
          <p:nvPr/>
        </p:nvSpPr>
        <p:spPr>
          <a:xfrm flipH="1">
            <a:off x="3022200" y="2666880"/>
            <a:ext cx="144360" cy="3812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64" name="CustomShape 39"/>
          <p:cNvSpPr/>
          <p:nvPr/>
        </p:nvSpPr>
        <p:spPr>
          <a:xfrm>
            <a:off x="297000" y="1828800"/>
            <a:ext cx="81900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 (3xxx)</a:t>
            </a:r>
            <a:endParaRPr lang="en-US" sz="2400" b="0" strike="noStrike" spc="-1">
              <a:solidFill>
                <a:srgbClr val="000000"/>
              </a:solidFill>
              <a:uFill>
                <a:solidFill>
                  <a:srgbClr val="FFFFFF"/>
                </a:solidFill>
              </a:uFill>
              <a:latin typeface="Times New Roman"/>
            </a:endParaRPr>
          </a:p>
        </p:txBody>
      </p:sp>
      <p:sp>
        <p:nvSpPr>
          <p:cNvPr id="565" name="CustomShape 40"/>
          <p:cNvSpPr/>
          <p:nvPr/>
        </p:nvSpPr>
        <p:spPr>
          <a:xfrm>
            <a:off x="1619280" y="1844640"/>
            <a:ext cx="6843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 (1xxx) </a:t>
            </a:r>
            <a:endParaRPr lang="en-US" sz="2400" b="0" strike="noStrike" spc="-1">
              <a:solidFill>
                <a:srgbClr val="000000"/>
              </a:solidFill>
              <a:uFill>
                <a:solidFill>
                  <a:srgbClr val="FFFFFF"/>
                </a:solidFill>
              </a:uFill>
              <a:latin typeface="Times New Roman"/>
            </a:endParaRPr>
          </a:p>
        </p:txBody>
      </p:sp>
      <p:sp>
        <p:nvSpPr>
          <p:cNvPr id="566" name="CustomShape 41"/>
          <p:cNvSpPr/>
          <p:nvPr/>
        </p:nvSpPr>
        <p:spPr>
          <a:xfrm>
            <a:off x="2954160" y="1905120"/>
            <a:ext cx="562320" cy="519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67" name="CustomShape 42"/>
          <p:cNvSpPr/>
          <p:nvPr/>
        </p:nvSpPr>
        <p:spPr>
          <a:xfrm>
            <a:off x="4343400" y="1676520"/>
            <a:ext cx="4572000" cy="1600200"/>
          </a:xfrm>
          <a:prstGeom prst="rect">
            <a:avLst/>
          </a:prstGeom>
          <a:solidFill>
            <a:srgbClr val="7E9CE8">
              <a:alpha val="50000"/>
            </a:srgbClr>
          </a:solidFill>
          <a:ln>
            <a:noFill/>
          </a:ln>
        </p:spPr>
        <p:style>
          <a:lnRef idx="0">
            <a:scrgbClr r="0" g="0" b="0"/>
          </a:lnRef>
          <a:fillRef idx="0">
            <a:scrgbClr r="0" g="0" b="0"/>
          </a:fillRef>
          <a:effectRef idx="0">
            <a:scrgbClr r="0" g="0" b="0"/>
          </a:effectRef>
          <a:fontRef idx="minor"/>
        </p:style>
      </p:sp>
      <p:sp>
        <p:nvSpPr>
          <p:cNvPr id="568" name="CustomShape 43"/>
          <p:cNvSpPr/>
          <p:nvPr/>
        </p:nvSpPr>
        <p:spPr>
          <a:xfrm>
            <a:off x="6745320" y="1838160"/>
            <a:ext cx="693720" cy="981360"/>
          </a:xfrm>
          <a:custGeom>
            <a:avLst/>
            <a:gdLst/>
            <a:ahLst/>
            <a:cxnLst/>
            <a:rect l="l" t="t" r="r" b="b"/>
            <a:pathLst>
              <a:path w="21600" h="2160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a:solidFill>
              <a:srgbClr val="000000"/>
            </a:solidFill>
            <a:miter/>
          </a:ln>
        </p:spPr>
        <p:style>
          <a:lnRef idx="0">
            <a:scrgbClr r="0" g="0" b="0"/>
          </a:lnRef>
          <a:fillRef idx="0">
            <a:scrgbClr r="0" g="0" b="0"/>
          </a:fillRef>
          <a:effectRef idx="0">
            <a:scrgbClr r="0" g="0" b="0"/>
          </a:effectRef>
          <a:fontRef idx="minor"/>
        </p:style>
      </p:sp>
      <p:sp>
        <p:nvSpPr>
          <p:cNvPr id="569" name="Line 44"/>
          <p:cNvSpPr/>
          <p:nvPr/>
        </p:nvSpPr>
        <p:spPr>
          <a:xfrm>
            <a:off x="6392880" y="2438280"/>
            <a:ext cx="35244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70" name="Line 45"/>
          <p:cNvSpPr/>
          <p:nvPr/>
        </p:nvSpPr>
        <p:spPr>
          <a:xfrm>
            <a:off x="7424640" y="2590920"/>
            <a:ext cx="54612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graphicFrame>
        <p:nvGraphicFramePr>
          <p:cNvPr id="571" name="Object 46"/>
          <p:cNvGraphicFramePr/>
          <p:nvPr/>
        </p:nvGraphicFramePr>
        <p:xfrm>
          <a:off x="7985160" y="2362320"/>
          <a:ext cx="455400" cy="372960"/>
        </p:xfrm>
        <a:graphic>
          <a:graphicData uri="http://schemas.openxmlformats.org/presentationml/2006/ole">
            <mc:AlternateContent xmlns:mc="http://schemas.openxmlformats.org/markup-compatibility/2006">
              <mc:Choice xmlns:v="urn:schemas-microsoft-com:vml" Requires="v">
                <p:oleObj spid="_x0000_s3124" r:id="rId12" imgW="0" imgH="0" progId="">
                  <p:embed/>
                </p:oleObj>
              </mc:Choice>
              <mc:Fallback>
                <p:oleObj r:id="rId12" imgW="0" imgH="0" progId="">
                  <p:embed/>
                  <p:pic>
                    <p:nvPicPr>
                      <p:cNvPr id="572" name=""/>
                      <p:cNvPicPr/>
                      <p:nvPr/>
                    </p:nvPicPr>
                    <p:blipFill>
                      <a:blip r:embed="rId8"/>
                      <a:stretch/>
                    </p:blipFill>
                    <p:spPr>
                      <a:xfrm>
                        <a:off x="7985160" y="2362320"/>
                        <a:ext cx="455400" cy="372960"/>
                      </a:xfrm>
                      <a:prstGeom prst="rect">
                        <a:avLst/>
                      </a:prstGeom>
                      <a:ln>
                        <a:noFill/>
                      </a:ln>
                    </p:spPr>
                  </p:pic>
                </p:oleObj>
              </mc:Fallback>
            </mc:AlternateContent>
          </a:graphicData>
        </a:graphic>
      </p:graphicFrame>
      <p:graphicFrame>
        <p:nvGraphicFramePr>
          <p:cNvPr id="573" name="Object 47"/>
          <p:cNvGraphicFramePr/>
          <p:nvPr/>
        </p:nvGraphicFramePr>
        <p:xfrm>
          <a:off x="7947000" y="2743200"/>
          <a:ext cx="457200" cy="372960"/>
        </p:xfrm>
        <a:graphic>
          <a:graphicData uri="http://schemas.openxmlformats.org/presentationml/2006/ole">
            <mc:AlternateContent xmlns:mc="http://schemas.openxmlformats.org/markup-compatibility/2006">
              <mc:Choice xmlns:v="urn:schemas-microsoft-com:vml" Requires="v">
                <p:oleObj spid="_x0000_s3125" r:id="rId13" imgW="0" imgH="0" progId="">
                  <p:embed/>
                </p:oleObj>
              </mc:Choice>
              <mc:Fallback>
                <p:oleObj r:id="rId13" imgW="0" imgH="0" progId="">
                  <p:embed/>
                  <p:pic>
                    <p:nvPicPr>
                      <p:cNvPr id="574" name=""/>
                      <p:cNvPicPr/>
                      <p:nvPr/>
                    </p:nvPicPr>
                    <p:blipFill>
                      <a:blip r:embed="rId8"/>
                      <a:stretch/>
                    </p:blipFill>
                    <p:spPr>
                      <a:xfrm>
                        <a:off x="7947000" y="2743200"/>
                        <a:ext cx="457200" cy="372960"/>
                      </a:xfrm>
                      <a:prstGeom prst="rect">
                        <a:avLst/>
                      </a:prstGeom>
                      <a:ln>
                        <a:noFill/>
                      </a:ln>
                    </p:spPr>
                  </p:pic>
                </p:oleObj>
              </mc:Fallback>
            </mc:AlternateContent>
          </a:graphicData>
        </a:graphic>
      </p:graphicFrame>
      <p:sp>
        <p:nvSpPr>
          <p:cNvPr id="575" name="Line 48"/>
          <p:cNvSpPr/>
          <p:nvPr/>
        </p:nvSpPr>
        <p:spPr>
          <a:xfrm>
            <a:off x="7666200" y="2590920"/>
            <a:ext cx="1440" cy="3808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76" name="Line 49"/>
          <p:cNvSpPr/>
          <p:nvPr/>
        </p:nvSpPr>
        <p:spPr>
          <a:xfrm>
            <a:off x="7666200" y="2971800"/>
            <a:ext cx="28080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77" name="CustomShape 50"/>
          <p:cNvSpPr/>
          <p:nvPr/>
        </p:nvSpPr>
        <p:spPr>
          <a:xfrm>
            <a:off x="8369280" y="2438280"/>
            <a:ext cx="6159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zh-TW" sz="1200" b="1" strike="noStrike" spc="-1">
                <a:solidFill>
                  <a:srgbClr val="000000"/>
                </a:solidFill>
                <a:uFill>
                  <a:solidFill>
                    <a:srgbClr val="FFFFFF"/>
                  </a:solidFill>
                </a:uFill>
                <a:latin typeface="Times New Roman"/>
                <a:ea typeface="新細明體"/>
              </a:rPr>
              <a:t>2222</a:t>
            </a:r>
            <a:endParaRPr lang="en-US" sz="2400" b="0" strike="noStrike" spc="-1">
              <a:solidFill>
                <a:srgbClr val="000000"/>
              </a:solidFill>
              <a:uFill>
                <a:solidFill>
                  <a:srgbClr val="FFFFFF"/>
                </a:solidFill>
              </a:uFill>
              <a:latin typeface="Times New Roman"/>
            </a:endParaRPr>
          </a:p>
        </p:txBody>
      </p:sp>
      <p:sp>
        <p:nvSpPr>
          <p:cNvPr id="578" name="CustomShape 51"/>
          <p:cNvSpPr/>
          <p:nvPr/>
        </p:nvSpPr>
        <p:spPr>
          <a:xfrm>
            <a:off x="8369280" y="2773440"/>
            <a:ext cx="6159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zh-TW" sz="1200" b="1" strike="noStrike" spc="-1">
                <a:solidFill>
                  <a:srgbClr val="000000"/>
                </a:solidFill>
                <a:uFill>
                  <a:solidFill>
                    <a:srgbClr val="FFFFFF"/>
                  </a:solidFill>
                </a:uFill>
                <a:latin typeface="Times New Roman"/>
                <a:ea typeface="新細明體"/>
              </a:rPr>
              <a:t>3333</a:t>
            </a:r>
            <a:endParaRPr lang="en-US" sz="2400" b="0" strike="noStrike" spc="-1">
              <a:solidFill>
                <a:srgbClr val="000000"/>
              </a:solidFill>
              <a:uFill>
                <a:solidFill>
                  <a:srgbClr val="FFFFFF"/>
                </a:solidFill>
              </a:uFill>
              <a:latin typeface="Times New Roman"/>
            </a:endParaRPr>
          </a:p>
        </p:txBody>
      </p:sp>
      <p:sp>
        <p:nvSpPr>
          <p:cNvPr id="579" name="CustomShape 52"/>
          <p:cNvSpPr/>
          <p:nvPr/>
        </p:nvSpPr>
        <p:spPr>
          <a:xfrm>
            <a:off x="5181480" y="2011320"/>
            <a:ext cx="140652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1200" b="1" strike="noStrike" spc="-1">
                <a:solidFill>
                  <a:srgbClr val="000000"/>
                </a:solidFill>
                <a:uFill>
                  <a:solidFill>
                    <a:srgbClr val="FFFFFF"/>
                  </a:solidFill>
                </a:uFill>
                <a:latin typeface="Times New Roman"/>
                <a:ea typeface="新細明體"/>
              </a:rPr>
              <a:t>FXO Gateway</a:t>
            </a:r>
            <a:endParaRPr lang="en-US" sz="2400" b="0" strike="noStrike" spc="-1">
              <a:solidFill>
                <a:srgbClr val="000000"/>
              </a:solidFill>
              <a:uFill>
                <a:solidFill>
                  <a:srgbClr val="FFFFFF"/>
                </a:solidFill>
              </a:uFill>
              <a:latin typeface="Times New Roman"/>
            </a:endParaRPr>
          </a:p>
        </p:txBody>
      </p:sp>
      <p:sp>
        <p:nvSpPr>
          <p:cNvPr id="580" name="CustomShape 53"/>
          <p:cNvSpPr/>
          <p:nvPr/>
        </p:nvSpPr>
        <p:spPr>
          <a:xfrm>
            <a:off x="6804000" y="1628640"/>
            <a:ext cx="70344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PBX</a:t>
            </a:r>
            <a:endParaRPr lang="en-US" sz="2400" b="0" strike="noStrike" spc="-1">
              <a:solidFill>
                <a:srgbClr val="000000"/>
              </a:solidFill>
              <a:uFill>
                <a:solidFill>
                  <a:srgbClr val="FFFFFF"/>
                </a:solidFill>
              </a:uFill>
              <a:latin typeface="Times New Roman"/>
            </a:endParaRPr>
          </a:p>
        </p:txBody>
      </p:sp>
      <p:pic>
        <p:nvPicPr>
          <p:cNvPr id="581" name="Рисунок 580"/>
          <p:cNvPicPr/>
          <p:nvPr/>
        </p:nvPicPr>
        <p:blipFill>
          <a:blip r:embed="rId11"/>
          <a:stretch/>
        </p:blipFill>
        <p:spPr>
          <a:xfrm>
            <a:off x="5197320" y="2297160"/>
            <a:ext cx="1173240" cy="293760"/>
          </a:xfrm>
          <a:prstGeom prst="rect">
            <a:avLst/>
          </a:prstGeom>
          <a:ln>
            <a:noFill/>
          </a:ln>
        </p:spPr>
      </p:pic>
      <p:sp>
        <p:nvSpPr>
          <p:cNvPr id="582" name="Line 54"/>
          <p:cNvSpPr/>
          <p:nvPr/>
        </p:nvSpPr>
        <p:spPr>
          <a:xfrm>
            <a:off x="7093080" y="2781360"/>
            <a:ext cx="1440" cy="7920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83" name="CustomShape 55"/>
          <p:cNvSpPr/>
          <p:nvPr/>
        </p:nvSpPr>
        <p:spPr>
          <a:xfrm>
            <a:off x="5334120" y="1600200"/>
            <a:ext cx="990360" cy="30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99FF">
              <a:alpha val="50000"/>
            </a:srgbClr>
          </a:solidFill>
          <a:ln>
            <a:noFill/>
          </a:ln>
        </p:spPr>
        <p:style>
          <a:lnRef idx="0">
            <a:scrgbClr r="0" g="0" b="0"/>
          </a:lnRef>
          <a:fillRef idx="0">
            <a:scrgbClr r="0" g="0" b="0"/>
          </a:fillRef>
          <a:effectRef idx="0">
            <a:scrgbClr r="0" g="0" b="0"/>
          </a:effectRef>
          <a:fontRef idx="minor"/>
        </p:style>
        <p:txBody>
          <a:bodyPr lIns="90000" tIns="46800" rIns="90000" bIns="46800"/>
          <a:lstStyle/>
          <a:p>
            <a:r>
              <a:rPr lang="ru-RU" sz="1400" b="1" strike="noStrike" spc="-1">
                <a:solidFill>
                  <a:srgbClr val="000000"/>
                </a:solidFill>
                <a:uFill>
                  <a:solidFill>
                    <a:srgbClr val="FFFFFF"/>
                  </a:solidFill>
                </a:uFill>
                <a:latin typeface="Times New Roman"/>
              </a:rPr>
              <a:t>Office</a:t>
            </a:r>
            <a:r>
              <a:rPr lang="en-US" sz="1400" b="1" strike="noStrike" spc="-1">
                <a:solidFill>
                  <a:srgbClr val="000000"/>
                </a:solidFill>
                <a:uFill>
                  <a:solidFill>
                    <a:srgbClr val="FFFFFF"/>
                  </a:solidFill>
                </a:uFill>
                <a:latin typeface="Times New Roman"/>
                <a:ea typeface="新細明體"/>
              </a:rPr>
              <a:t> N</a:t>
            </a:r>
            <a:endParaRPr lang="en-US" sz="2400" b="0" strike="noStrike" spc="-1">
              <a:solidFill>
                <a:srgbClr val="000000"/>
              </a:solidFill>
              <a:uFill>
                <a:solidFill>
                  <a:srgbClr val="FFFFFF"/>
                </a:solidFill>
              </a:uFill>
              <a:latin typeface="Times New Roman"/>
            </a:endParaRPr>
          </a:p>
        </p:txBody>
      </p:sp>
      <p:sp>
        <p:nvSpPr>
          <p:cNvPr id="584" name="CustomShape 56"/>
          <p:cNvSpPr/>
          <p:nvPr/>
        </p:nvSpPr>
        <p:spPr>
          <a:xfrm>
            <a:off x="4419720" y="2743200"/>
            <a:ext cx="909360" cy="457200"/>
          </a:xfrm>
          <a:prstGeom prst="flowChartAlternateProcess">
            <a:avLst/>
          </a:prstGeom>
          <a:gradFill>
            <a:gsLst>
              <a:gs pos="0">
                <a:srgbClr val="669900"/>
              </a:gs>
              <a:gs pos="50000">
                <a:srgbClr val="99FF99"/>
              </a:gs>
              <a:gs pos="100000">
                <a:srgbClr val="669900"/>
              </a:gs>
            </a:gsLst>
            <a:lin ang="5400000"/>
          </a:gradFill>
          <a:ln>
            <a:noFill/>
          </a:ln>
          <a:effectLst>
            <a:outerShdw dist="17819" dir="2700000">
              <a:srgbClr val="3D5C00"/>
            </a:outerShdw>
          </a:effectLst>
        </p:spPr>
        <p:style>
          <a:lnRef idx="0">
            <a:scrgbClr r="0" g="0" b="0"/>
          </a:lnRef>
          <a:fillRef idx="0">
            <a:scrgbClr r="0" g="0" b="0"/>
          </a:fillRef>
          <a:effectRef idx="0">
            <a:scrgbClr r="0" g="0" b="0"/>
          </a:effectRef>
          <a:fontRef idx="minor"/>
        </p:style>
      </p:sp>
      <p:sp>
        <p:nvSpPr>
          <p:cNvPr id="585" name="CustomShape 57"/>
          <p:cNvSpPr/>
          <p:nvPr/>
        </p:nvSpPr>
        <p:spPr>
          <a:xfrm>
            <a:off x="4551480" y="2814480"/>
            <a:ext cx="84456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200" b="1" strike="noStrike" spc="-1">
                <a:solidFill>
                  <a:srgbClr val="000000"/>
                </a:solidFill>
                <a:uFill>
                  <a:solidFill>
                    <a:srgbClr val="FFFFFF"/>
                  </a:solidFill>
                </a:uFill>
                <a:latin typeface="Times New Roman"/>
                <a:ea typeface="新細明體"/>
              </a:rPr>
              <a:t>Router</a:t>
            </a:r>
            <a:endParaRPr lang="en-US" sz="2400" b="0" strike="noStrike" spc="-1">
              <a:solidFill>
                <a:srgbClr val="000000"/>
              </a:solidFill>
              <a:uFill>
                <a:solidFill>
                  <a:srgbClr val="FFFFFF"/>
                </a:solidFill>
              </a:uFill>
              <a:latin typeface="Times New Roman"/>
            </a:endParaRPr>
          </a:p>
        </p:txBody>
      </p:sp>
      <p:sp>
        <p:nvSpPr>
          <p:cNvPr id="586" name="Line 58"/>
          <p:cNvSpPr/>
          <p:nvPr/>
        </p:nvSpPr>
        <p:spPr>
          <a:xfrm flipH="1">
            <a:off x="4799160" y="2362320"/>
            <a:ext cx="46008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87" name="Line 59"/>
          <p:cNvSpPr/>
          <p:nvPr/>
        </p:nvSpPr>
        <p:spPr>
          <a:xfrm>
            <a:off x="4800600" y="2362320"/>
            <a:ext cx="1440" cy="3808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88" name="Line 60"/>
          <p:cNvSpPr/>
          <p:nvPr/>
        </p:nvSpPr>
        <p:spPr>
          <a:xfrm flipH="1">
            <a:off x="3427560" y="2971800"/>
            <a:ext cx="993600" cy="3808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89" name="Line 61"/>
          <p:cNvSpPr/>
          <p:nvPr/>
        </p:nvSpPr>
        <p:spPr>
          <a:xfrm flipV="1">
            <a:off x="7812000" y="4795560"/>
            <a:ext cx="1800" cy="7952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590" name="CustomShape 62"/>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dirty="0" err="1">
                <a:solidFill>
                  <a:srgbClr val="330066"/>
                </a:solidFill>
                <a:uFill>
                  <a:solidFill>
                    <a:srgbClr val="FFFFFF"/>
                  </a:solidFill>
                </a:uFill>
                <a:latin typeface="Arial"/>
              </a:rPr>
              <a:t>Implementation</a:t>
            </a:r>
            <a:r>
              <a:rPr lang="ru-RU" sz="3900" b="1" strike="noStrike" spc="-1" dirty="0">
                <a:solidFill>
                  <a:srgbClr val="330066"/>
                </a:solidFill>
                <a:uFill>
                  <a:solidFill>
                    <a:srgbClr val="FFFFFF"/>
                  </a:solidFill>
                </a:uFill>
                <a:latin typeface="Arial"/>
              </a:rPr>
              <a:t> </a:t>
            </a:r>
            <a:r>
              <a:rPr lang="ru-RU" sz="3900" b="1" strike="noStrike" spc="-1" dirty="0" err="1">
                <a:solidFill>
                  <a:srgbClr val="330066"/>
                </a:solidFill>
                <a:uFill>
                  <a:solidFill>
                    <a:srgbClr val="FFFFFF"/>
                  </a:solidFill>
                </a:uFill>
                <a:latin typeface="Arial"/>
              </a:rPr>
              <a:t>schemes</a:t>
            </a:r>
            <a:r>
              <a:rPr lang="ru-RU" sz="3900" b="1" strike="noStrike" spc="-1" dirty="0">
                <a:solidFill>
                  <a:srgbClr val="330066"/>
                </a:solidFill>
                <a:uFill>
                  <a:solidFill>
                    <a:srgbClr val="FFFFFF"/>
                  </a:solidFill>
                </a:uFill>
                <a:latin typeface="Arial"/>
              </a:rPr>
              <a:t> 
</a:t>
            </a:r>
            <a:r>
              <a:rPr lang="en-US" sz="3900" b="1" spc="-1" dirty="0">
                <a:solidFill>
                  <a:srgbClr val="330066"/>
                </a:solidFill>
                <a:uFill>
                  <a:solidFill>
                    <a:srgbClr val="FFFFFF"/>
                  </a:solidFill>
                </a:uFill>
                <a:latin typeface="Arial"/>
              </a:rPr>
              <a:t>in large</a:t>
            </a:r>
            <a:r>
              <a:rPr lang="ru-RU" sz="3900" b="1" strike="noStrike" spc="-1" dirty="0">
                <a:solidFill>
                  <a:srgbClr val="330066"/>
                </a:solidFill>
                <a:uFill>
                  <a:solidFill>
                    <a:srgbClr val="FFFFFF"/>
                  </a:solidFill>
                </a:uFill>
                <a:latin typeface="Arial"/>
              </a:rPr>
              <a:t> </a:t>
            </a:r>
            <a:r>
              <a:rPr lang="ru-RU" sz="3900" b="1" strike="noStrike" spc="-1" dirty="0" err="1">
                <a:solidFill>
                  <a:srgbClr val="330066"/>
                </a:solidFill>
                <a:uFill>
                  <a:solidFill>
                    <a:srgbClr val="FFFFFF"/>
                  </a:solidFill>
                </a:uFill>
                <a:latin typeface="Arial"/>
              </a:rPr>
              <a:t>companies</a:t>
            </a:r>
            <a:endParaRPr lang="en-US" sz="2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a:solidFill>
                  <a:srgbClr val="330066"/>
                </a:solidFill>
                <a:uFill>
                  <a:solidFill>
                    <a:srgbClr val="FFFFFF"/>
                  </a:solidFill>
                </a:uFill>
                <a:latin typeface="Arial"/>
              </a:rPr>
              <a:t>IP</a:t>
            </a:r>
            <a:r>
              <a:rPr lang="ru-RU" sz="3900" b="1" strike="noStrike" spc="-1">
                <a:solidFill>
                  <a:srgbClr val="330066"/>
                </a:solidFill>
                <a:uFill>
                  <a:solidFill>
                    <a:srgbClr val="FFFFFF"/>
                  </a:solidFill>
                </a:uFill>
                <a:latin typeface="Arial"/>
              </a:rPr>
              <a:t> telephony services</a:t>
            </a:r>
            <a:r>
              <a:rPr lang="en-US" sz="3900" b="1" strike="noStrike" spc="-1">
                <a:solidFill>
                  <a:srgbClr val="330066"/>
                </a:solidFill>
                <a:uFill>
                  <a:solidFill>
                    <a:srgbClr val="FFFFFF"/>
                  </a:solidFill>
                </a:uFill>
                <a:latin typeface="Arial"/>
              </a:rPr>
              <a:t> – SIP </a:t>
            </a:r>
            <a:r>
              <a:rPr lang="ru-RU" sz="3900" b="1" strike="noStrike" spc="-1">
                <a:solidFill>
                  <a:srgbClr val="330066"/>
                </a:solidFill>
                <a:uFill>
                  <a:solidFill>
                    <a:srgbClr val="FFFFFF"/>
                  </a:solidFill>
                </a:uFill>
                <a:latin typeface="Arial"/>
              </a:rPr>
              <a:t>from</a:t>
            </a:r>
            <a:r>
              <a:rPr lang="en-US" sz="3900" b="1" strike="noStrike" spc="-1">
                <a:solidFill>
                  <a:srgbClr val="330066"/>
                </a:solidFill>
                <a:uFill>
                  <a:solidFill>
                    <a:srgbClr val="FFFFFF"/>
                  </a:solidFill>
                </a:uFill>
                <a:latin typeface="Arial"/>
              </a:rPr>
              <a:t> IETF</a:t>
            </a:r>
            <a:endParaRPr lang="en-US" sz="2400" b="0" strike="noStrike" spc="-1">
              <a:solidFill>
                <a:srgbClr val="000000"/>
              </a:solidFill>
              <a:uFill>
                <a:solidFill>
                  <a:srgbClr val="FFFFFF"/>
                </a:solidFill>
              </a:uFill>
              <a:latin typeface="Times New Roman"/>
            </a:endParaRPr>
          </a:p>
        </p:txBody>
      </p:sp>
      <p:sp>
        <p:nvSpPr>
          <p:cNvPr id="592" name="CustomShape 2"/>
          <p:cNvSpPr/>
          <p:nvPr/>
        </p:nvSpPr>
        <p:spPr>
          <a:xfrm>
            <a:off x="250920" y="1413000"/>
            <a:ext cx="8893080" cy="5445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10000"/>
              </a:lnSpc>
              <a:buClr>
                <a:srgbClr val="330066"/>
              </a:buClr>
              <a:buSzPct val="70000"/>
              <a:buFont typeface="Wingdings" charset="2"/>
              <a:buChar char=""/>
            </a:pPr>
            <a:r>
              <a:rPr lang="ru-RU" sz="3400" b="0" strike="noStrike" spc="-1" dirty="0">
                <a:solidFill>
                  <a:srgbClr val="000000"/>
                </a:solidFill>
                <a:uFill>
                  <a:solidFill>
                    <a:srgbClr val="FFFFFF"/>
                  </a:solidFill>
                </a:uFill>
                <a:latin typeface="Arial"/>
              </a:rPr>
              <a:t>Protocol </a:t>
            </a:r>
            <a:r>
              <a:rPr lang="en-US" sz="3400" b="0" strike="noStrike" spc="-1" dirty="0">
                <a:solidFill>
                  <a:srgbClr val="000000"/>
                </a:solidFill>
                <a:uFill>
                  <a:solidFill>
                    <a:srgbClr val="FFFFFF"/>
                  </a:solidFill>
                </a:uFill>
                <a:latin typeface="Arial"/>
              </a:rPr>
              <a:t>SIP</a:t>
            </a:r>
            <a:r>
              <a:rPr lang="ru-RU" sz="3400" b="0" strike="noStrike" spc="-1" dirty="0">
                <a:solidFill>
                  <a:srgbClr val="000000"/>
                </a:solidFill>
                <a:uFill>
                  <a:solidFill>
                    <a:srgbClr val="FFFFFF"/>
                  </a:solidFill>
                </a:uFill>
                <a:latin typeface="Arial"/>
              </a:rPr>
              <a:t>- </a:t>
            </a:r>
            <a:r>
              <a:rPr lang="en-US" sz="3400" b="0" strike="noStrike" spc="-1" dirty="0">
                <a:solidFill>
                  <a:srgbClr val="000000"/>
                </a:solidFill>
                <a:uFill>
                  <a:solidFill>
                    <a:srgbClr val="FFFFFF"/>
                  </a:solidFill>
                </a:uFill>
                <a:latin typeface="Arial"/>
              </a:rPr>
              <a:t>Session Initiation Protocol</a:t>
            </a:r>
            <a:endParaRPr lang="en-US" sz="2400" b="0" strike="noStrike" spc="-1" dirty="0">
              <a:solidFill>
                <a:srgbClr val="000000"/>
              </a:solidFill>
              <a:uFill>
                <a:solidFill>
                  <a:srgbClr val="FFFFFF"/>
                </a:solidFill>
              </a:uFill>
              <a:latin typeface="Times New Roman"/>
            </a:endParaRPr>
          </a:p>
          <a:p>
            <a:pPr marL="741240" lvl="1" indent="-284040">
              <a:lnSpc>
                <a:spcPct val="110000"/>
              </a:lnSpc>
              <a:buClr>
                <a:srgbClr val="669999"/>
              </a:buClr>
              <a:buSzPct val="70000"/>
              <a:buFont typeface="Wingdings" charset="2"/>
              <a:buChar char=""/>
            </a:pPr>
            <a:r>
              <a:rPr lang="ru-RU" sz="3000" b="0" strike="noStrike" spc="-1" dirty="0" err="1">
                <a:solidFill>
                  <a:srgbClr val="000000"/>
                </a:solidFill>
                <a:uFill>
                  <a:solidFill>
                    <a:srgbClr val="FFFFFF"/>
                  </a:solidFill>
                </a:uFill>
                <a:latin typeface="Arial"/>
                <a:ea typeface="Noto Sans CJK SC"/>
              </a:rPr>
              <a:t>describes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how</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to</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establish</a:t>
            </a:r>
            <a:r>
              <a:rPr lang="ru-RU" sz="3000" b="0" strike="noStrike" spc="-1" dirty="0">
                <a:solidFill>
                  <a:srgbClr val="000000"/>
                </a:solidFill>
                <a:uFill>
                  <a:solidFill>
                    <a:srgbClr val="FFFFFF"/>
                  </a:solidFill>
                </a:uFill>
                <a:latin typeface="Arial"/>
                <a:ea typeface="Noto Sans CJK SC"/>
              </a:rPr>
              <a:t> a </a:t>
            </a:r>
            <a:r>
              <a:rPr lang="ru-RU" sz="3000" b="0" strike="noStrike" spc="-1" dirty="0" err="1">
                <a:solidFill>
                  <a:srgbClr val="000000"/>
                </a:solidFill>
                <a:uFill>
                  <a:solidFill>
                    <a:srgbClr val="FFFFFF"/>
                  </a:solidFill>
                </a:uFill>
                <a:latin typeface="Arial"/>
                <a:ea typeface="Noto Sans CJK SC"/>
              </a:rPr>
              <a:t>connection</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to</a:t>
            </a:r>
            <a:r>
              <a:rPr lang="ru-RU" sz="3000" b="0" strike="noStrike" spc="-1" dirty="0">
                <a:solidFill>
                  <a:srgbClr val="000000"/>
                </a:solidFill>
                <a:uFill>
                  <a:solidFill>
                    <a:srgbClr val="FFFFFF"/>
                  </a:solidFill>
                </a:uFill>
                <a:latin typeface="Arial"/>
                <a:ea typeface="Noto Sans CJK SC"/>
              </a:rPr>
              <a:t> a </a:t>
            </a:r>
            <a:r>
              <a:rPr lang="ru-RU" sz="3000" b="0" strike="noStrike" spc="-1" dirty="0" err="1">
                <a:solidFill>
                  <a:srgbClr val="000000"/>
                </a:solidFill>
                <a:uFill>
                  <a:solidFill>
                    <a:srgbClr val="FFFFFF"/>
                  </a:solidFill>
                </a:uFill>
                <a:latin typeface="Arial"/>
                <a:ea typeface="Noto Sans CJK SC"/>
              </a:rPr>
              <a:t>remote</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client</a:t>
            </a:r>
            <a:endParaRPr lang="en-US" sz="2400" b="0" strike="noStrike" spc="-1" dirty="0">
              <a:solidFill>
                <a:srgbClr val="000000"/>
              </a:solidFill>
              <a:uFill>
                <a:solidFill>
                  <a:srgbClr val="FFFFFF"/>
                </a:solidFill>
              </a:uFill>
              <a:latin typeface="Times New Roman"/>
            </a:endParaRPr>
          </a:p>
          <a:p>
            <a:pPr marL="741240" lvl="1" indent="-284040">
              <a:lnSpc>
                <a:spcPct val="110000"/>
              </a:lnSpc>
              <a:buClr>
                <a:srgbClr val="669999"/>
              </a:buClr>
              <a:buSzPct val="70000"/>
              <a:buFont typeface="Wingdings" charset="2"/>
              <a:buChar char=""/>
            </a:pPr>
            <a:r>
              <a:rPr lang="ru-RU" sz="3000" b="0" strike="noStrike" spc="-1" dirty="0" err="1">
                <a:solidFill>
                  <a:srgbClr val="000000"/>
                </a:solidFill>
                <a:uFill>
                  <a:solidFill>
                    <a:srgbClr val="FFFFFF"/>
                  </a:solidFill>
                </a:uFill>
                <a:latin typeface="Arial"/>
                <a:ea typeface="Noto Sans CJK SC"/>
              </a:rPr>
              <a:t>coordinates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the</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opening</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of</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additional</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channels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based</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on</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other</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protocols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for</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example</a:t>
            </a:r>
            <a:r>
              <a:rPr lang="ru-RU" sz="3000" b="0" strike="noStrike" spc="-1" dirty="0">
                <a:solidFill>
                  <a:srgbClr val="000000"/>
                </a:solidFill>
                <a:uFill>
                  <a:solidFill>
                    <a:srgbClr val="FFFFFF"/>
                  </a:solidFill>
                </a:uFill>
                <a:latin typeface="Arial"/>
                <a:ea typeface="Noto Sans CJK SC"/>
              </a:rPr>
              <a:t>, RTP)</a:t>
            </a:r>
            <a:endParaRPr lang="en-US" sz="2400" b="0" strike="noStrike" spc="-1" dirty="0">
              <a:solidFill>
                <a:srgbClr val="000000"/>
              </a:solidFill>
              <a:uFill>
                <a:solidFill>
                  <a:srgbClr val="FFFFFF"/>
                </a:solidFill>
              </a:uFill>
              <a:latin typeface="Times New Roman"/>
            </a:endParaRPr>
          </a:p>
          <a:p>
            <a:pPr marL="741240" lvl="1" indent="-284040">
              <a:lnSpc>
                <a:spcPct val="110000"/>
              </a:lnSpc>
              <a:buClr>
                <a:srgbClr val="669999"/>
              </a:buClr>
              <a:buSzPct val="70000"/>
              <a:buFont typeface="Wingdings" charset="2"/>
              <a:buChar char=""/>
            </a:pPr>
            <a:r>
              <a:rPr lang="ru-RU" sz="3000" b="0" strike="noStrike" spc="-1" dirty="0" err="1">
                <a:solidFill>
                  <a:srgbClr val="000000"/>
                </a:solidFill>
                <a:uFill>
                  <a:solidFill>
                    <a:srgbClr val="FFFFFF"/>
                  </a:solidFill>
                </a:uFill>
                <a:latin typeface="Arial"/>
                <a:ea typeface="Noto Sans CJK SC"/>
              </a:rPr>
              <a:t>allows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adding</a:t>
            </a:r>
            <a:r>
              <a:rPr lang="ru-RU" sz="3000" b="0" strike="noStrike" spc="-1" dirty="0">
                <a:solidFill>
                  <a:srgbClr val="000000"/>
                </a:solidFill>
                <a:uFill>
                  <a:solidFill>
                    <a:srgbClr val="FFFFFF"/>
                  </a:solidFill>
                </a:uFill>
                <a:latin typeface="Arial"/>
                <a:ea typeface="Noto Sans CJK SC"/>
              </a:rPr>
              <a:t> / </a:t>
            </a:r>
            <a:r>
              <a:rPr lang="ru-RU" sz="3000" b="0" strike="noStrike" spc="-1" dirty="0" err="1">
                <a:solidFill>
                  <a:srgbClr val="000000"/>
                </a:solidFill>
                <a:uFill>
                  <a:solidFill>
                    <a:srgbClr val="FFFFFF"/>
                  </a:solidFill>
                </a:uFill>
                <a:latin typeface="Arial"/>
                <a:ea typeface="Noto Sans CJK SC"/>
              </a:rPr>
              <a:t>deleting</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channels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during</a:t>
            </a:r>
            <a:r>
              <a:rPr lang="ru-RU" sz="3000" b="0" strike="noStrike" spc="-1" dirty="0">
                <a:solidFill>
                  <a:srgbClr val="000000"/>
                </a:solidFill>
                <a:uFill>
                  <a:solidFill>
                    <a:srgbClr val="FFFFFF"/>
                  </a:solidFill>
                </a:uFill>
                <a:latin typeface="Arial"/>
                <a:ea typeface="Noto Sans CJK SC"/>
              </a:rPr>
              <a:t> a </a:t>
            </a:r>
            <a:r>
              <a:rPr lang="ru-RU" sz="3000" b="0" strike="noStrike" spc="-1" dirty="0" err="1">
                <a:solidFill>
                  <a:srgbClr val="000000"/>
                </a:solidFill>
                <a:uFill>
                  <a:solidFill>
                    <a:srgbClr val="FFFFFF"/>
                  </a:solidFill>
                </a:uFill>
                <a:latin typeface="Arial"/>
                <a:ea typeface="Noto Sans CJK SC"/>
              </a:rPr>
              <a:t>session</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conference</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call</a:t>
            </a:r>
            <a:r>
              <a:rPr lang="ru-RU" sz="3000" b="0" strike="noStrike" spc="-1" dirty="0">
                <a:solidFill>
                  <a:srgbClr val="000000"/>
                </a:solidFill>
                <a:uFill>
                  <a:solidFill>
                    <a:srgbClr val="FFFFFF"/>
                  </a:solidFill>
                </a:uFill>
                <a:latin typeface="Arial"/>
                <a:ea typeface="Noto Sans CJK SC"/>
              </a:rPr>
              <a:t>)</a:t>
            </a:r>
            <a:endParaRPr lang="en-US" sz="2400" b="0" strike="noStrike" spc="-1" dirty="0">
              <a:solidFill>
                <a:srgbClr val="000000"/>
              </a:solidFill>
              <a:uFill>
                <a:solidFill>
                  <a:srgbClr val="FFFFFF"/>
                </a:solidFill>
              </a:uFill>
              <a:latin typeface="Times New Roman"/>
            </a:endParaRPr>
          </a:p>
          <a:p>
            <a:pPr marL="741240" lvl="1" indent="-284040">
              <a:lnSpc>
                <a:spcPct val="110000"/>
              </a:lnSpc>
              <a:buClr>
                <a:srgbClr val="669999"/>
              </a:buClr>
              <a:buSzPct val="70000"/>
              <a:buFont typeface="Wingdings" charset="2"/>
              <a:buChar char=""/>
            </a:pPr>
            <a:r>
              <a:rPr lang="ru-RU" sz="3000" b="0" strike="noStrike" spc="-1" dirty="0" err="1">
                <a:solidFill>
                  <a:srgbClr val="000000"/>
                </a:solidFill>
                <a:uFill>
                  <a:solidFill>
                    <a:srgbClr val="FFFFFF"/>
                  </a:solidFill>
                </a:uFill>
                <a:latin typeface="Arial"/>
                <a:ea typeface="Noto Sans CJK SC"/>
              </a:rPr>
              <a:t>uses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addresses</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similar</a:t>
            </a:r>
            <a:r>
              <a:rPr lang="ru-RU" sz="3000" b="0" strike="noStrike" spc="-1" dirty="0">
                <a:solidFill>
                  <a:srgbClr val="000000"/>
                </a:solidFill>
                <a:uFill>
                  <a:solidFill>
                    <a:srgbClr val="FFFFFF"/>
                  </a:solidFill>
                </a:uFill>
                <a:latin typeface="Arial"/>
                <a:ea typeface="Noto Sans CJK SC"/>
              </a:rPr>
              <a:t> </a:t>
            </a:r>
            <a:r>
              <a:rPr lang="ru-RU" sz="3000" b="0" strike="noStrike" spc="-1" dirty="0" err="1">
                <a:solidFill>
                  <a:srgbClr val="000000"/>
                </a:solidFill>
                <a:uFill>
                  <a:solidFill>
                    <a:srgbClr val="FFFFFF"/>
                  </a:solidFill>
                </a:uFill>
                <a:latin typeface="Arial"/>
                <a:ea typeface="Noto Sans CJK SC"/>
              </a:rPr>
              <a:t>to</a:t>
            </a:r>
            <a:r>
              <a:rPr lang="ru-RU" sz="3000" b="0" strike="noStrike" spc="-1" dirty="0">
                <a:solidFill>
                  <a:srgbClr val="000000"/>
                </a:solidFill>
                <a:uFill>
                  <a:solidFill>
                    <a:srgbClr val="FFFFFF"/>
                  </a:solidFill>
                </a:uFill>
                <a:latin typeface="Arial"/>
                <a:ea typeface="Noto Sans CJK SC"/>
              </a:rPr>
              <a:t> </a:t>
            </a:r>
            <a:r>
              <a:rPr lang="en-US" sz="3000" b="0" strike="noStrike" spc="-1" dirty="0">
                <a:solidFill>
                  <a:srgbClr val="000000"/>
                </a:solidFill>
                <a:uFill>
                  <a:solidFill>
                    <a:srgbClr val="FFFFFF"/>
                  </a:solidFill>
                </a:uFill>
                <a:latin typeface="Arial"/>
                <a:ea typeface="Noto Sans CJK SC"/>
              </a:rPr>
              <a:t>email</a:t>
            </a:r>
            <a:br>
              <a:rPr lang="en-US" sz="3000" spc="-1" dirty="0">
                <a:solidFill>
                  <a:srgbClr val="000000"/>
                </a:solidFill>
                <a:uFill>
                  <a:solidFill>
                    <a:srgbClr val="FFFFFF"/>
                  </a:solidFill>
                </a:uFill>
                <a:latin typeface="Arial"/>
                <a:ea typeface="Noto Sans CJK SC"/>
              </a:rPr>
            </a:br>
            <a:r>
              <a:rPr lang="en-US" sz="3000" b="0" strike="noStrike" spc="-1" dirty="0">
                <a:solidFill>
                  <a:srgbClr val="000000"/>
                </a:solidFill>
                <a:uFill>
                  <a:solidFill>
                    <a:srgbClr val="FFFFFF"/>
                  </a:solidFill>
                </a:uFill>
                <a:latin typeface="Arial"/>
                <a:ea typeface="Noto Sans CJK SC"/>
              </a:rPr>
              <a:t>sip: als@rts.loniis.ru </a:t>
            </a:r>
            <a:br>
              <a:rPr lang="en-US" sz="3000" spc="-1" dirty="0">
                <a:solidFill>
                  <a:srgbClr val="000000"/>
                </a:solidFill>
                <a:uFill>
                  <a:solidFill>
                    <a:srgbClr val="FFFFFF"/>
                  </a:solidFill>
                </a:uFill>
                <a:latin typeface="Arial"/>
                <a:ea typeface="Noto Sans CJK SC"/>
              </a:rPr>
            </a:br>
            <a:r>
              <a:rPr lang="en-US" sz="3000" b="0" strike="noStrike" spc="-1" dirty="0">
                <a:solidFill>
                  <a:srgbClr val="000000"/>
                </a:solidFill>
                <a:uFill>
                  <a:solidFill>
                    <a:srgbClr val="FFFFFF"/>
                  </a:solidFill>
                </a:uFill>
                <a:latin typeface="Arial"/>
                <a:ea typeface="Noto Sans CJK SC"/>
              </a:rPr>
              <a:t>sip: user1@192.168.100.152</a:t>
            </a:r>
            <a:endParaRPr lang="en-US" sz="2400" b="0" strike="noStrike" spc="-1" dirty="0">
              <a:solidFill>
                <a:srgbClr val="000000"/>
              </a:solidFill>
              <a:uFill>
                <a:solidFill>
                  <a:srgbClr val="FFFFFF"/>
                </a:solidFill>
              </a:uFill>
              <a:latin typeface="Times New Roman"/>
            </a:endParaRPr>
          </a:p>
        </p:txBody>
      </p:sp>
      <p:sp>
        <p:nvSpPr>
          <p:cNvPr id="593"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2A1C787F-EC6A-4166-9D3F-1350DDB5CB9F}" type="slidenum">
              <a:rPr lang="ru-RU" sz="1000" b="0" strike="noStrike" spc="-1">
                <a:solidFill>
                  <a:srgbClr val="000000"/>
                </a:solidFill>
                <a:uFill>
                  <a:solidFill>
                    <a:srgbClr val="FFFFFF"/>
                  </a:solidFill>
                </a:uFill>
                <a:latin typeface="Arial"/>
              </a:rPr>
              <a:t>19</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 name="CustomShape 1"/>
          <p:cNvSpPr/>
          <p:nvPr/>
        </p:nvSpPr>
        <p:spPr>
          <a:xfrm>
            <a:off x="102600" y="-889920"/>
            <a:ext cx="740680" cy="5644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vert="vert270" anchor="b"/>
          <a:lstStyle/>
          <a:p>
            <a:pPr>
              <a:lnSpc>
                <a:spcPct val="100000"/>
              </a:lnSpc>
            </a:pPr>
            <a:r>
              <a:rPr lang="ru-RU" sz="3900" b="1" strike="noStrike" spc="-1" dirty="0" err="1">
                <a:solidFill>
                  <a:srgbClr val="330066"/>
                </a:solidFill>
                <a:uFill>
                  <a:solidFill>
                    <a:srgbClr val="FFFFFF"/>
                  </a:solidFill>
                </a:uFill>
                <a:latin typeface="Arial"/>
              </a:rPr>
              <a:t>Statistics</a:t>
            </a:r>
            <a:endParaRPr lang="en-US" sz="2400" b="0" strike="noStrike" spc="-1" dirty="0">
              <a:solidFill>
                <a:srgbClr val="000000"/>
              </a:solidFill>
              <a:uFill>
                <a:solidFill>
                  <a:srgbClr val="FFFFFF"/>
                </a:solidFill>
              </a:uFill>
              <a:latin typeface="Times New Roman"/>
            </a:endParaRPr>
          </a:p>
        </p:txBody>
      </p:sp>
      <p:sp>
        <p:nvSpPr>
          <p:cNvPr id="412"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F317CC08-EC5E-4474-979A-03DCDA80F871}" type="slidenum">
              <a:rPr lang="ru-RU" sz="1000" b="0" strike="noStrike" spc="-1">
                <a:solidFill>
                  <a:srgbClr val="000000"/>
                </a:solidFill>
                <a:uFill>
                  <a:solidFill>
                    <a:srgbClr val="FFFFFF"/>
                  </a:solidFill>
                </a:uFill>
                <a:latin typeface="Arial"/>
              </a:rPr>
              <a:t>2</a:t>
            </a:fld>
            <a:endParaRPr lang="en-US" sz="2400" b="0" strike="noStrike" spc="-1">
              <a:solidFill>
                <a:srgbClr val="000000"/>
              </a:solidFill>
              <a:uFill>
                <a:solidFill>
                  <a:srgbClr val="FFFFFF"/>
                </a:solidFill>
              </a:uFill>
              <a:latin typeface="Times New Roman"/>
            </a:endParaRPr>
          </a:p>
        </p:txBody>
      </p:sp>
      <p:pic>
        <p:nvPicPr>
          <p:cNvPr id="3" name="Рисунок 2">
            <a:extLst>
              <a:ext uri="{FF2B5EF4-FFF2-40B4-BE49-F238E27FC236}">
                <a16:creationId xmlns:a16="http://schemas.microsoft.com/office/drawing/2014/main" id="{D3CDF430-E2BC-41A4-B25F-30C79ECC6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80" y="48761"/>
            <a:ext cx="7367976" cy="680923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Example of a network based on the SIP protocol</a:t>
            </a:r>
            <a:endParaRPr lang="en-US" sz="2400" b="0" strike="noStrike" spc="-1">
              <a:solidFill>
                <a:srgbClr val="000000"/>
              </a:solidFill>
              <a:uFill>
                <a:solidFill>
                  <a:srgbClr val="FFFFFF"/>
                </a:solidFill>
              </a:uFill>
              <a:latin typeface="Times New Roman"/>
            </a:endParaRPr>
          </a:p>
        </p:txBody>
      </p:sp>
      <p:sp>
        <p:nvSpPr>
          <p:cNvPr id="595"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762F7EF9-2DCD-41C9-A420-A765A84FB8FB}" type="slidenum">
              <a:rPr lang="ru-RU" sz="1000" b="0" strike="noStrike" spc="-1">
                <a:solidFill>
                  <a:srgbClr val="000000"/>
                </a:solidFill>
                <a:uFill>
                  <a:solidFill>
                    <a:srgbClr val="FFFFFF"/>
                  </a:solidFill>
                </a:uFill>
                <a:latin typeface="Arial"/>
              </a:rPr>
              <a:t>20</a:t>
            </a:fld>
            <a:endParaRPr lang="en-US" sz="2400" b="0" strike="noStrike" spc="-1">
              <a:solidFill>
                <a:srgbClr val="000000"/>
              </a:solidFill>
              <a:uFill>
                <a:solidFill>
                  <a:srgbClr val="FFFFFF"/>
                </a:solidFill>
              </a:uFill>
              <a:latin typeface="Times New Roman"/>
            </a:endParaRPr>
          </a:p>
        </p:txBody>
      </p:sp>
      <p:pic>
        <p:nvPicPr>
          <p:cNvPr id="596" name="Рисунок 595"/>
          <p:cNvPicPr/>
          <p:nvPr/>
        </p:nvPicPr>
        <p:blipFill>
          <a:blip r:embed="rId3"/>
          <a:stretch/>
        </p:blipFill>
        <p:spPr>
          <a:xfrm>
            <a:off x="539640" y="1552680"/>
            <a:ext cx="7704360" cy="4900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7"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Requests</a:t>
            </a:r>
            <a:endParaRPr lang="en-US" sz="2400" b="0" strike="noStrike" spc="-1">
              <a:solidFill>
                <a:srgbClr val="000000"/>
              </a:solidFill>
              <a:uFill>
                <a:solidFill>
                  <a:srgbClr val="FFFFFF"/>
                </a:solidFill>
              </a:uFill>
              <a:latin typeface="Times New Roman"/>
            </a:endParaRPr>
          </a:p>
        </p:txBody>
      </p:sp>
      <p:sp>
        <p:nvSpPr>
          <p:cNvPr id="598" name="CustomShape 2"/>
          <p:cNvSpPr/>
          <p:nvPr/>
        </p:nvSpPr>
        <p:spPr>
          <a:xfrm>
            <a:off x="214200" y="1719360"/>
            <a:ext cx="8472600" cy="4995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80000"/>
              </a:lnSpc>
              <a:buClr>
                <a:srgbClr val="330066"/>
              </a:buClr>
              <a:buSzPct val="70000"/>
              <a:buFont typeface="Wingdings" charset="2"/>
              <a:buChar char=""/>
            </a:pPr>
            <a:r>
              <a:rPr lang="ru-RU" sz="2600" b="0" strike="noStrike" spc="-1" dirty="0">
                <a:solidFill>
                  <a:srgbClr val="000000"/>
                </a:solidFill>
                <a:uFill>
                  <a:solidFill>
                    <a:srgbClr val="FFFFFF"/>
                  </a:solidFill>
                </a:uFill>
                <a:latin typeface="Arial"/>
              </a:rPr>
              <a:t>INVITE — </a:t>
            </a:r>
            <a:r>
              <a:rPr lang="en-US" sz="2600" spc="-1" dirty="0">
                <a:solidFill>
                  <a:srgbClr val="000000"/>
                </a:solidFill>
                <a:uFill>
                  <a:solidFill>
                    <a:srgbClr val="FFFFFF"/>
                  </a:solidFill>
                </a:uFill>
                <a:latin typeface="Arial"/>
              </a:rPr>
              <a:t>i</a:t>
            </a:r>
            <a:r>
              <a:rPr lang="ru-RU" sz="2600" b="0" strike="noStrike" spc="-1" dirty="0" err="1">
                <a:solidFill>
                  <a:srgbClr val="000000"/>
                </a:solidFill>
                <a:uFill>
                  <a:solidFill>
                    <a:srgbClr val="FFFFFF"/>
                  </a:solidFill>
                </a:uFill>
                <a:latin typeface="Arial"/>
              </a:rPr>
              <a:t>nvites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user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to</a:t>
            </a:r>
            <a:r>
              <a:rPr lang="ru-RU" sz="2600" b="0" strike="noStrike" spc="-1" dirty="0">
                <a:solidFill>
                  <a:srgbClr val="000000"/>
                </a:solidFill>
                <a:uFill>
                  <a:solidFill>
                    <a:srgbClr val="FFFFFF"/>
                  </a:solidFill>
                </a:uFill>
                <a:latin typeface="Arial"/>
              </a:rPr>
              <a:t> a </a:t>
            </a:r>
            <a:r>
              <a:rPr lang="ru-RU" sz="2600" b="0" strike="noStrike" spc="-1" dirty="0" err="1">
                <a:solidFill>
                  <a:srgbClr val="000000"/>
                </a:solidFill>
                <a:uFill>
                  <a:solidFill>
                    <a:srgbClr val="FFFFFF"/>
                  </a:solidFill>
                </a:uFill>
                <a:latin typeface="Arial"/>
              </a:rPr>
              <a:t>communication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session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Usually</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contains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an</a:t>
            </a:r>
            <a:r>
              <a:rPr lang="ru-RU" sz="2600" b="0" strike="noStrike" spc="-1" dirty="0">
                <a:solidFill>
                  <a:srgbClr val="000000"/>
                </a:solidFill>
                <a:uFill>
                  <a:solidFill>
                    <a:srgbClr val="FFFFFF"/>
                  </a:solidFill>
                </a:uFill>
                <a:latin typeface="Arial"/>
              </a:rPr>
              <a:t> SDP </a:t>
            </a:r>
            <a:r>
              <a:rPr lang="ru-RU" sz="2600" b="0" strike="noStrike" spc="-1" dirty="0" err="1">
                <a:solidFill>
                  <a:srgbClr val="000000"/>
                </a:solidFill>
                <a:uFill>
                  <a:solidFill>
                    <a:srgbClr val="FFFFFF"/>
                  </a:solidFill>
                </a:uFill>
                <a:latin typeface="Arial"/>
              </a:rPr>
              <a:t>description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of</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session</a:t>
            </a:r>
            <a:r>
              <a:rPr lang="ru-RU" sz="26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80000"/>
              </a:lnSpc>
              <a:buClr>
                <a:srgbClr val="330066"/>
              </a:buClr>
              <a:buSzPct val="70000"/>
              <a:buFont typeface="Wingdings" charset="2"/>
              <a:buChar char=""/>
            </a:pPr>
            <a:r>
              <a:rPr lang="ru-RU" sz="2600" b="0" strike="noStrike" spc="-1" dirty="0">
                <a:solidFill>
                  <a:srgbClr val="000000"/>
                </a:solidFill>
                <a:uFill>
                  <a:solidFill>
                    <a:srgbClr val="FFFFFF"/>
                  </a:solidFill>
                </a:uFill>
                <a:latin typeface="Arial"/>
              </a:rPr>
              <a:t>ASK</a:t>
            </a:r>
            <a:r>
              <a:rPr lang="en-US" sz="2600" b="0" strike="noStrike" spc="-1" dirty="0">
                <a:solidFill>
                  <a:srgbClr val="000000"/>
                </a:solidFill>
                <a:uFill>
                  <a:solidFill>
                    <a:srgbClr val="FFFFFF"/>
                  </a:solidFill>
                </a:uFill>
                <a:latin typeface="Arial"/>
              </a:rPr>
              <a:t> </a:t>
            </a:r>
            <a:r>
              <a:rPr lang="ru-RU" sz="2600" b="0" strike="noStrike" spc="-1" dirty="0">
                <a:solidFill>
                  <a:srgbClr val="000000"/>
                </a:solidFill>
                <a:uFill>
                  <a:solidFill>
                    <a:srgbClr val="FFFFFF"/>
                  </a:solidFill>
                </a:uFill>
                <a:latin typeface="Arial"/>
              </a:rPr>
              <a:t>-</a:t>
            </a:r>
            <a:r>
              <a:rPr lang="en-US"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c</a:t>
            </a:r>
            <a:r>
              <a:rPr lang="ru-RU" sz="2600" b="0" strike="noStrike" spc="-1" dirty="0" err="1">
                <a:solidFill>
                  <a:srgbClr val="000000"/>
                </a:solidFill>
                <a:uFill>
                  <a:solidFill>
                    <a:srgbClr val="FFFFFF"/>
                  </a:solidFill>
                </a:uFill>
                <a:latin typeface="Arial"/>
              </a:rPr>
              <a:t>onfirms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acceptance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of</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response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to</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INVITE </a:t>
            </a:r>
            <a:r>
              <a:rPr lang="ru-RU" sz="2600" b="0" strike="noStrike" spc="-1" dirty="0" err="1">
                <a:solidFill>
                  <a:srgbClr val="000000"/>
                </a:solidFill>
                <a:uFill>
                  <a:solidFill>
                    <a:srgbClr val="FFFFFF"/>
                  </a:solidFill>
                </a:uFill>
                <a:latin typeface="Arial"/>
              </a:rPr>
              <a:t>request</a:t>
            </a:r>
            <a:r>
              <a:rPr lang="ru-RU" sz="26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80000"/>
              </a:lnSpc>
              <a:buClr>
                <a:srgbClr val="330066"/>
              </a:buClr>
              <a:buSzPct val="70000"/>
              <a:buFont typeface="Wingdings" charset="2"/>
              <a:buChar char=""/>
            </a:pPr>
            <a:r>
              <a:rPr lang="ru-RU" sz="2600" b="0" strike="noStrike" spc="-1" dirty="0">
                <a:solidFill>
                  <a:srgbClr val="000000"/>
                </a:solidFill>
                <a:uFill>
                  <a:solidFill>
                    <a:srgbClr val="FFFFFF"/>
                  </a:solidFill>
                </a:uFill>
                <a:latin typeface="Arial"/>
              </a:rPr>
              <a:t>BYE</a:t>
            </a:r>
            <a:r>
              <a:rPr lang="en-US" sz="2600" b="0" strike="noStrike" spc="-1" dirty="0">
                <a:solidFill>
                  <a:srgbClr val="000000"/>
                </a:solidFill>
                <a:uFill>
                  <a:solidFill>
                    <a:srgbClr val="FFFFFF"/>
                  </a:solidFill>
                </a:uFill>
                <a:latin typeface="Arial"/>
              </a:rPr>
              <a:t> </a:t>
            </a:r>
            <a:r>
              <a:rPr lang="ru-RU" sz="2600" b="0" strike="noStrike" spc="-1" dirty="0">
                <a:solidFill>
                  <a:srgbClr val="000000"/>
                </a:solidFill>
                <a:uFill>
                  <a:solidFill>
                    <a:srgbClr val="FFFFFF"/>
                  </a:solidFill>
                </a:uFill>
                <a:latin typeface="Arial"/>
              </a:rPr>
              <a:t>-</a:t>
            </a:r>
            <a:r>
              <a:rPr lang="en-US"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e</a:t>
            </a:r>
            <a:r>
              <a:rPr lang="ru-RU" sz="2600" b="0" strike="noStrike" spc="-1" dirty="0" err="1">
                <a:solidFill>
                  <a:srgbClr val="000000"/>
                </a:solidFill>
                <a:uFill>
                  <a:solidFill>
                    <a:srgbClr val="FFFFFF"/>
                  </a:solidFill>
                </a:uFill>
                <a:latin typeface="Arial"/>
              </a:rPr>
              <a:t>nds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communication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session</a:t>
            </a:r>
            <a:r>
              <a:rPr lang="ru-RU" sz="2600" b="0" strike="noStrike" spc="-1" dirty="0">
                <a:solidFill>
                  <a:srgbClr val="000000"/>
                </a:solidFill>
                <a:uFill>
                  <a:solidFill>
                    <a:srgbClr val="FFFFFF"/>
                  </a:solidFill>
                </a:uFill>
                <a:latin typeface="Arial"/>
              </a:rPr>
              <a:t>. It </a:t>
            </a:r>
            <a:r>
              <a:rPr lang="ru-RU" sz="2600" b="0" strike="noStrike" spc="-1" dirty="0" err="1">
                <a:solidFill>
                  <a:srgbClr val="000000"/>
                </a:solidFill>
                <a:uFill>
                  <a:solidFill>
                    <a:srgbClr val="FFFFFF"/>
                  </a:solidFill>
                </a:uFill>
                <a:latin typeface="Arial"/>
              </a:rPr>
              <a:t>can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be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transmitted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by</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any</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of</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parties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participating</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in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session</a:t>
            </a:r>
            <a:r>
              <a:rPr lang="ru-RU" sz="26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80000"/>
              </a:lnSpc>
              <a:buClr>
                <a:srgbClr val="330066"/>
              </a:buClr>
              <a:buSzPct val="70000"/>
              <a:buFont typeface="Wingdings" charset="2"/>
              <a:buChar char=""/>
            </a:pPr>
            <a:r>
              <a:rPr lang="ru-RU" sz="2600" b="0" strike="noStrike" spc="-1" dirty="0">
                <a:solidFill>
                  <a:srgbClr val="000000"/>
                </a:solidFill>
                <a:uFill>
                  <a:solidFill>
                    <a:srgbClr val="FFFFFF"/>
                  </a:solidFill>
                </a:uFill>
                <a:latin typeface="Arial"/>
              </a:rPr>
              <a:t>CANCEL</a:t>
            </a:r>
            <a:r>
              <a:rPr lang="en-US" sz="2600" b="0" strike="noStrike" spc="-1" dirty="0">
                <a:solidFill>
                  <a:srgbClr val="000000"/>
                </a:solidFill>
                <a:uFill>
                  <a:solidFill>
                    <a:srgbClr val="FFFFFF"/>
                  </a:solidFill>
                </a:uFill>
                <a:latin typeface="Arial"/>
              </a:rPr>
              <a:t> </a:t>
            </a:r>
            <a:r>
              <a:rPr lang="ru-RU" sz="2600" b="0" strike="noStrike" spc="-1" dirty="0">
                <a:solidFill>
                  <a:srgbClr val="000000"/>
                </a:solidFill>
                <a:uFill>
                  <a:solidFill>
                    <a:srgbClr val="FFFFFF"/>
                  </a:solidFill>
                </a:uFill>
                <a:latin typeface="Arial"/>
              </a:rPr>
              <a:t>-</a:t>
            </a:r>
            <a:r>
              <a:rPr lang="en-US"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c</a:t>
            </a:r>
            <a:r>
              <a:rPr lang="ru-RU" sz="2600" b="0" strike="noStrike" spc="-1" dirty="0" err="1">
                <a:solidFill>
                  <a:srgbClr val="000000"/>
                </a:solidFill>
                <a:uFill>
                  <a:solidFill>
                    <a:srgbClr val="FFFFFF"/>
                  </a:solidFill>
                </a:uFill>
                <a:latin typeface="Arial"/>
              </a:rPr>
              <a:t>ancels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processing</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of</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previously</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transmitted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requests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but</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does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not</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affect</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requests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that</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have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already</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finished</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processing</a:t>
            </a:r>
            <a:r>
              <a:rPr lang="ru-RU" sz="26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80000"/>
              </a:lnSpc>
              <a:buClr>
                <a:srgbClr val="330066"/>
              </a:buClr>
              <a:buSzPct val="70000"/>
              <a:buFont typeface="Wingdings" charset="2"/>
              <a:buChar char=""/>
            </a:pPr>
            <a:r>
              <a:rPr lang="ru-RU" sz="2600" b="0" strike="noStrike" spc="-1" dirty="0">
                <a:solidFill>
                  <a:srgbClr val="000000"/>
                </a:solidFill>
                <a:uFill>
                  <a:solidFill>
                    <a:srgbClr val="FFFFFF"/>
                  </a:solidFill>
                </a:uFill>
                <a:latin typeface="Arial"/>
              </a:rPr>
              <a:t>REGISTER</a:t>
            </a:r>
            <a:r>
              <a:rPr lang="en-US" sz="2600" b="0" strike="noStrike" spc="-1" dirty="0">
                <a:solidFill>
                  <a:srgbClr val="000000"/>
                </a:solidFill>
                <a:uFill>
                  <a:solidFill>
                    <a:srgbClr val="FFFFFF"/>
                  </a:solidFill>
                </a:uFill>
                <a:latin typeface="Arial"/>
              </a:rPr>
              <a:t> </a:t>
            </a:r>
            <a:r>
              <a:rPr lang="ru-RU" sz="2600" b="0" strike="noStrike" spc="-1" dirty="0">
                <a:solidFill>
                  <a:srgbClr val="000000"/>
                </a:solidFill>
                <a:uFill>
                  <a:solidFill>
                    <a:srgbClr val="FFFFFF"/>
                  </a:solidFill>
                </a:uFill>
                <a:latin typeface="Arial"/>
              </a:rPr>
              <a:t>-</a:t>
            </a:r>
            <a:r>
              <a:rPr lang="en-US"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t</a:t>
            </a:r>
            <a:r>
              <a:rPr lang="ru-RU" sz="2600" b="0" strike="noStrike" spc="-1" dirty="0" err="1">
                <a:solidFill>
                  <a:srgbClr val="000000"/>
                </a:solidFill>
                <a:uFill>
                  <a:solidFill>
                    <a:srgbClr val="FFFFFF"/>
                  </a:solidFill>
                </a:uFill>
                <a:latin typeface="Arial"/>
              </a:rPr>
              <a:t>ransfers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address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information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for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user</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registration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location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server</a:t>
            </a:r>
            <a:r>
              <a:rPr lang="ru-RU" sz="26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80000"/>
              </a:lnSpc>
              <a:buClr>
                <a:srgbClr val="330066"/>
              </a:buClr>
              <a:buSzPct val="70000"/>
              <a:buFont typeface="Wingdings" charset="2"/>
              <a:buChar char=""/>
            </a:pPr>
            <a:r>
              <a:rPr lang="ru-RU" sz="2600" b="0" strike="noStrike" spc="-1" dirty="0">
                <a:solidFill>
                  <a:srgbClr val="000000"/>
                </a:solidFill>
                <a:uFill>
                  <a:solidFill>
                    <a:srgbClr val="FFFFFF"/>
                  </a:solidFill>
                </a:uFill>
                <a:latin typeface="Arial"/>
              </a:rPr>
              <a:t>OPTIONS</a:t>
            </a:r>
            <a:r>
              <a:rPr lang="en-US" sz="2600" b="0" strike="noStrike" spc="-1" dirty="0">
                <a:solidFill>
                  <a:srgbClr val="000000"/>
                </a:solidFill>
                <a:uFill>
                  <a:solidFill>
                    <a:srgbClr val="FFFFFF"/>
                  </a:solidFill>
                </a:uFill>
                <a:latin typeface="Arial"/>
              </a:rPr>
              <a:t> </a:t>
            </a:r>
            <a:r>
              <a:rPr lang="ru-RU" sz="2600" b="0" strike="noStrike" spc="-1" dirty="0">
                <a:solidFill>
                  <a:srgbClr val="000000"/>
                </a:solidFill>
                <a:uFill>
                  <a:solidFill>
                    <a:srgbClr val="FFFFFF"/>
                  </a:solidFill>
                </a:uFill>
                <a:latin typeface="Arial"/>
              </a:rPr>
              <a:t>-</a:t>
            </a:r>
            <a:r>
              <a:rPr lang="en-US"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r</a:t>
            </a:r>
            <a:r>
              <a:rPr lang="ru-RU" sz="2600" b="0" strike="noStrike" spc="-1" dirty="0" err="1">
                <a:solidFill>
                  <a:srgbClr val="000000"/>
                </a:solidFill>
                <a:uFill>
                  <a:solidFill>
                    <a:srgbClr val="FFFFFF"/>
                  </a:solidFill>
                </a:uFill>
                <a:latin typeface="Arial"/>
              </a:rPr>
              <a:t>equests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information</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about</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the</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terminal's</a:t>
            </a:r>
            <a:r>
              <a:rPr lang="ru-RU" sz="2600" b="0" strike="noStrike" spc="-1" dirty="0">
                <a:solidFill>
                  <a:srgbClr val="000000"/>
                </a:solidFill>
                <a:uFill>
                  <a:solidFill>
                    <a:srgbClr val="FFFFFF"/>
                  </a:solidFill>
                </a:uFill>
                <a:latin typeface="Arial"/>
              </a:rPr>
              <a:t> </a:t>
            </a:r>
            <a:r>
              <a:rPr lang="ru-RU" sz="2600" b="0" strike="noStrike" spc="-1" dirty="0" err="1">
                <a:solidFill>
                  <a:srgbClr val="000000"/>
                </a:solidFill>
                <a:uFill>
                  <a:solidFill>
                    <a:srgbClr val="FFFFFF"/>
                  </a:solidFill>
                </a:uFill>
                <a:latin typeface="Arial"/>
              </a:rPr>
              <a:t>functionality</a:t>
            </a:r>
            <a:r>
              <a:rPr lang="ru-RU" sz="26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p:txBody>
      </p:sp>
      <p:sp>
        <p:nvSpPr>
          <p:cNvPr id="599"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1D7433E4-0B13-4C69-834F-4948E1CC10FD}" type="slidenum">
              <a:rPr lang="ru-RU" sz="1000" b="0" strike="noStrike" spc="-1">
                <a:solidFill>
                  <a:srgbClr val="000000"/>
                </a:solidFill>
                <a:uFill>
                  <a:solidFill>
                    <a:srgbClr val="FFFFFF"/>
                  </a:solidFill>
                </a:uFill>
                <a:latin typeface="Arial"/>
              </a:rPr>
              <a:t>21</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0"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Answers</a:t>
            </a:r>
            <a:endParaRPr lang="en-US" sz="2400" b="0" strike="noStrike" spc="-1">
              <a:solidFill>
                <a:srgbClr val="000000"/>
              </a:solidFill>
              <a:uFill>
                <a:solidFill>
                  <a:srgbClr val="FFFFFF"/>
                </a:solidFill>
              </a:uFill>
              <a:latin typeface="Times New Roman"/>
            </a:endParaRPr>
          </a:p>
        </p:txBody>
      </p:sp>
      <p:sp>
        <p:nvSpPr>
          <p:cNvPr id="601" name="CustomShape 2"/>
          <p:cNvSpPr/>
          <p:nvPr/>
        </p:nvSpPr>
        <p:spPr>
          <a:xfrm>
            <a:off x="357120" y="1500120"/>
            <a:ext cx="8429760" cy="4929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1XX</a:t>
            </a:r>
            <a:r>
              <a:rPr lang="en-US" sz="2800" b="0" strike="noStrike" spc="-1" dirty="0">
                <a:solidFill>
                  <a:srgbClr val="000000"/>
                </a:solidFill>
                <a:uFill>
                  <a:solidFill>
                    <a:srgbClr val="FFFFFF"/>
                  </a:solidFill>
                </a:uFill>
                <a:latin typeface="Arial"/>
              </a:rPr>
              <a:t> </a:t>
            </a:r>
            <a:r>
              <a:rPr lang="ru-RU" sz="2800" b="0" strike="noStrike" spc="-1" dirty="0">
                <a:solidFill>
                  <a:srgbClr val="000000"/>
                </a:solidFill>
                <a:uFill>
                  <a:solidFill>
                    <a:srgbClr val="FFFFFF"/>
                  </a:solidFill>
                </a:uFill>
                <a:latin typeface="Arial"/>
              </a:rPr>
              <a:t>-</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request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is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currently</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being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processed</a:t>
            </a:r>
            <a:r>
              <a:rPr lang="ru-RU" sz="2800" b="0" strike="noStrike" spc="-1" dirty="0">
                <a:solidFill>
                  <a:srgbClr val="000000"/>
                </a:solidFill>
                <a:uFill>
                  <a:solidFill>
                    <a:srgbClr val="FFFFFF"/>
                  </a:solidFill>
                </a:uFill>
                <a:latin typeface="Arial"/>
              </a:rPr>
              <a:t>: 100 </a:t>
            </a:r>
            <a:r>
              <a:rPr lang="ru-RU" sz="2800" b="0" strike="noStrike" spc="-1" dirty="0" err="1">
                <a:solidFill>
                  <a:srgbClr val="000000"/>
                </a:solidFill>
                <a:uFill>
                  <a:solidFill>
                    <a:srgbClr val="FFFFFF"/>
                  </a:solidFill>
                </a:uFill>
                <a:latin typeface="Arial"/>
              </a:rPr>
              <a:t>Trying</a:t>
            </a:r>
            <a:r>
              <a:rPr lang="ru-RU" sz="2800" b="0" strike="noStrike" spc="-1" dirty="0">
                <a:solidFill>
                  <a:srgbClr val="000000"/>
                </a:solidFill>
                <a:uFill>
                  <a:solidFill>
                    <a:srgbClr val="FFFFFF"/>
                  </a:solidFill>
                </a:uFill>
                <a:latin typeface="Arial"/>
              </a:rPr>
              <a:t>, 180 </a:t>
            </a:r>
            <a:r>
              <a:rPr lang="ru-RU" sz="2800" b="0" strike="noStrike" spc="-1" dirty="0" err="1">
                <a:solidFill>
                  <a:srgbClr val="000000"/>
                </a:solidFill>
                <a:uFill>
                  <a:solidFill>
                    <a:srgbClr val="FFFFFF"/>
                  </a:solidFill>
                </a:uFill>
                <a:latin typeface="Arial"/>
              </a:rPr>
              <a:t>Ringing</a:t>
            </a:r>
            <a:r>
              <a:rPr lang="ru-RU" sz="2800" b="0" strike="noStrike" spc="-1" dirty="0">
                <a:solidFill>
                  <a:srgbClr val="000000"/>
                </a:solidFill>
                <a:uFill>
                  <a:solidFill>
                    <a:srgbClr val="FFFFFF"/>
                  </a:solidFill>
                </a:uFill>
                <a:latin typeface="Arial"/>
              </a:rPr>
              <a:t>, 183 </a:t>
            </a:r>
            <a:r>
              <a:rPr lang="ru-RU" sz="2800" b="0" strike="noStrike" spc="-1" dirty="0" err="1">
                <a:solidFill>
                  <a:srgbClr val="000000"/>
                </a:solidFill>
                <a:uFill>
                  <a:solidFill>
                    <a:srgbClr val="FFFFFF"/>
                  </a:solidFill>
                </a:uFill>
                <a:latin typeface="Arial"/>
              </a:rPr>
              <a:t>Session</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Progress</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2XX</a:t>
            </a:r>
            <a:r>
              <a:rPr lang="en-US" sz="2800" b="0" strike="noStrike" spc="-1" dirty="0">
                <a:solidFill>
                  <a:srgbClr val="000000"/>
                </a:solidFill>
                <a:uFill>
                  <a:solidFill>
                    <a:srgbClr val="FFFFFF"/>
                  </a:solidFill>
                </a:uFill>
                <a:latin typeface="Arial"/>
              </a:rPr>
              <a:t> </a:t>
            </a:r>
            <a:r>
              <a:rPr lang="ru-RU" sz="2800" b="0" strike="noStrike" spc="-1" dirty="0">
                <a:solidFill>
                  <a:srgbClr val="000000"/>
                </a:solidFill>
                <a:uFill>
                  <a:solidFill>
                    <a:srgbClr val="FFFFFF"/>
                  </a:solidFill>
                </a:uFill>
                <a:latin typeface="Arial"/>
              </a:rPr>
              <a:t>-</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request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was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processed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successfully</a:t>
            </a:r>
            <a:r>
              <a:rPr lang="ru-RU" sz="2800" b="0" strike="noStrike" spc="-1" dirty="0">
                <a:solidFill>
                  <a:srgbClr val="000000"/>
                </a:solidFill>
                <a:uFill>
                  <a:solidFill>
                    <a:srgbClr val="FFFFFF"/>
                  </a:solidFill>
                </a:uFill>
                <a:latin typeface="Arial"/>
              </a:rPr>
              <a:t>: 200 OK </a:t>
            </a:r>
            <a:r>
              <a:rPr lang="ru-RU" sz="2800" b="0" strike="noStrike" spc="-1" dirty="0" err="1">
                <a:solidFill>
                  <a:srgbClr val="000000"/>
                </a:solidFill>
                <a:uFill>
                  <a:solidFill>
                    <a:srgbClr val="FFFFFF"/>
                  </a:solidFill>
                </a:uFill>
                <a:latin typeface="Arial"/>
              </a:rPr>
              <a:t>and</a:t>
            </a:r>
            <a:r>
              <a:rPr lang="ru-RU" sz="2800" b="0" strike="noStrike" spc="-1" dirty="0">
                <a:solidFill>
                  <a:srgbClr val="000000"/>
                </a:solidFill>
                <a:uFill>
                  <a:solidFill>
                    <a:srgbClr val="FFFFFF"/>
                  </a:solidFill>
                </a:uFill>
                <a:latin typeface="Arial"/>
              </a:rPr>
              <a:t> 202 </a:t>
            </a:r>
            <a:r>
              <a:rPr lang="ru-RU" sz="2800" b="0" strike="noStrike" spc="-1" dirty="0" err="1">
                <a:solidFill>
                  <a:srgbClr val="000000"/>
                </a:solidFill>
                <a:uFill>
                  <a:solidFill>
                    <a:srgbClr val="FFFFFF"/>
                  </a:solidFill>
                </a:uFill>
                <a:latin typeface="Arial"/>
              </a:rPr>
              <a:t>Accepted</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3XX</a:t>
            </a:r>
            <a:r>
              <a:rPr lang="en-US" sz="2800" b="0" strike="noStrike" spc="-1" dirty="0">
                <a:solidFill>
                  <a:srgbClr val="000000"/>
                </a:solidFill>
                <a:uFill>
                  <a:solidFill>
                    <a:srgbClr val="FFFFFF"/>
                  </a:solidFill>
                </a:uFill>
                <a:latin typeface="Arial"/>
              </a:rPr>
              <a:t> </a:t>
            </a:r>
            <a:r>
              <a:rPr lang="ru-RU" sz="2800" b="0" strike="noStrike" spc="-1" dirty="0">
                <a:solidFill>
                  <a:srgbClr val="000000"/>
                </a:solidFill>
                <a:uFill>
                  <a:solidFill>
                    <a:srgbClr val="FFFFFF"/>
                  </a:solidFill>
                </a:uFill>
                <a:latin typeface="Arial"/>
              </a:rPr>
              <a:t>-</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informs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calling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user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about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new</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location</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of</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called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user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example</a:t>
            </a:r>
            <a:r>
              <a:rPr lang="ru-RU" sz="2800" b="0" strike="noStrike" spc="-1" dirty="0">
                <a:solidFill>
                  <a:srgbClr val="000000"/>
                </a:solidFill>
                <a:uFill>
                  <a:solidFill>
                    <a:srgbClr val="FFFFFF"/>
                  </a:solidFill>
                </a:uFill>
                <a:latin typeface="Arial"/>
              </a:rPr>
              <a:t>, 302 </a:t>
            </a:r>
            <a:r>
              <a:rPr lang="ru-RU" sz="2800" b="0" strike="noStrike" spc="-1" dirty="0" err="1">
                <a:solidFill>
                  <a:srgbClr val="000000"/>
                </a:solidFill>
                <a:uFill>
                  <a:solidFill>
                    <a:srgbClr val="FFFFFF"/>
                  </a:solidFill>
                </a:uFill>
                <a:latin typeface="Arial"/>
              </a:rPr>
              <a:t>Moved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Temporary</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4XX</a:t>
            </a:r>
            <a:r>
              <a:rPr lang="en-US" sz="2800" b="0" strike="noStrike" spc="-1" dirty="0">
                <a:solidFill>
                  <a:srgbClr val="000000"/>
                </a:solidFill>
                <a:uFill>
                  <a:solidFill>
                    <a:srgbClr val="FFFFFF"/>
                  </a:solidFill>
                </a:uFill>
                <a:latin typeface="Arial"/>
              </a:rPr>
              <a:t> </a:t>
            </a:r>
            <a:r>
              <a:rPr lang="ru-RU" sz="2800" b="0" strike="noStrike" spc="-1" dirty="0">
                <a:solidFill>
                  <a:srgbClr val="000000"/>
                </a:solidFill>
                <a:uFill>
                  <a:solidFill>
                    <a:srgbClr val="FFFFFF"/>
                  </a:solidFill>
                </a:uFill>
                <a:latin typeface="Arial"/>
              </a:rPr>
              <a:t>-</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errors</a:t>
            </a:r>
            <a:r>
              <a:rPr lang="ru-RU" sz="2800" b="0" strike="noStrike" spc="-1" dirty="0">
                <a:solidFill>
                  <a:srgbClr val="000000"/>
                </a:solidFill>
                <a:uFill>
                  <a:solidFill>
                    <a:srgbClr val="FFFFFF"/>
                  </a:solidFill>
                </a:uFill>
                <a:latin typeface="Arial"/>
              </a:rPr>
              <a:t>: 403 </a:t>
            </a:r>
            <a:r>
              <a:rPr lang="ru-RU" sz="2800" b="0" strike="noStrike" spc="-1" dirty="0" err="1">
                <a:solidFill>
                  <a:srgbClr val="000000"/>
                </a:solidFill>
                <a:uFill>
                  <a:solidFill>
                    <a:srgbClr val="FFFFFF"/>
                  </a:solidFill>
                </a:uFill>
                <a:latin typeface="Arial"/>
              </a:rPr>
              <a:t>Forbidden</a:t>
            </a:r>
            <a:r>
              <a:rPr lang="ru-RU" sz="2800" b="0" strike="noStrike" spc="-1" dirty="0">
                <a:solidFill>
                  <a:srgbClr val="000000"/>
                </a:solidFill>
                <a:uFill>
                  <a:solidFill>
                    <a:srgbClr val="FFFFFF"/>
                  </a:solidFill>
                </a:uFill>
                <a:latin typeface="Arial"/>
              </a:rPr>
              <a:t>, 404 </a:t>
            </a:r>
            <a:r>
              <a:rPr lang="ru-RU" sz="2800" b="0" strike="noStrike" spc="-1" dirty="0" err="1">
                <a:solidFill>
                  <a:srgbClr val="000000"/>
                </a:solidFill>
                <a:uFill>
                  <a:solidFill>
                    <a:srgbClr val="FFFFFF"/>
                  </a:solidFill>
                </a:uFill>
                <a:latin typeface="Arial"/>
              </a:rPr>
              <a:t>Not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Found</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5ХХ </a:t>
            </a:r>
            <a:r>
              <a:rPr lang="en-US" sz="2800" b="0" strike="noStrike" spc="-1" dirty="0">
                <a:solidFill>
                  <a:srgbClr val="000000"/>
                </a:solidFill>
                <a:uFill>
                  <a:solidFill>
                    <a:srgbClr val="FFFFFF"/>
                  </a:solidFill>
                </a:uFill>
                <a:latin typeface="Arial"/>
              </a:rPr>
              <a:t>-</a:t>
            </a:r>
            <a:r>
              <a:rPr lang="ru-RU" sz="2800" b="0" strike="noStrike" spc="-1" dirty="0">
                <a:solidFill>
                  <a:srgbClr val="000000"/>
                </a:solidFill>
                <a:uFill>
                  <a:solidFill>
                    <a:srgbClr val="FFFFFF"/>
                  </a:solidFill>
                </a:uFill>
                <a:latin typeface="Arial"/>
              </a:rPr>
              <a:t> 500 Server </a:t>
            </a:r>
            <a:r>
              <a:rPr lang="ru-RU" sz="2800" b="0" strike="noStrike" spc="-1" dirty="0" err="1">
                <a:solidFill>
                  <a:srgbClr val="000000"/>
                </a:solidFill>
                <a:uFill>
                  <a:solidFill>
                    <a:srgbClr val="FFFFFF"/>
                  </a:solidFill>
                </a:uFill>
                <a:latin typeface="Arial"/>
              </a:rPr>
              <a:t>Internal</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Error</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6XX</a:t>
            </a:r>
            <a:r>
              <a:rPr lang="en-US" sz="2800" b="0" strike="noStrike" spc="-1" dirty="0">
                <a:solidFill>
                  <a:srgbClr val="000000"/>
                </a:solidFill>
                <a:uFill>
                  <a:solidFill>
                    <a:srgbClr val="FFFFFF"/>
                  </a:solidFill>
                </a:uFill>
                <a:latin typeface="Arial"/>
              </a:rPr>
              <a:t> </a:t>
            </a:r>
            <a:r>
              <a:rPr lang="ru-RU" sz="2800" b="0" strike="noStrike" spc="-1" dirty="0">
                <a:solidFill>
                  <a:srgbClr val="000000"/>
                </a:solidFill>
                <a:uFill>
                  <a:solidFill>
                    <a:srgbClr val="FFFFFF"/>
                  </a:solidFill>
                </a:uFill>
                <a:latin typeface="Arial"/>
              </a:rPr>
              <a:t>-</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connection</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can</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not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be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established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example</a:t>
            </a:r>
            <a:r>
              <a:rPr lang="ru-RU" sz="2800" b="0" strike="noStrike" spc="-1" dirty="0">
                <a:solidFill>
                  <a:srgbClr val="000000"/>
                </a:solidFill>
                <a:uFill>
                  <a:solidFill>
                    <a:srgbClr val="FFFFFF"/>
                  </a:solidFill>
                </a:uFill>
                <a:latin typeface="Arial"/>
              </a:rPr>
              <a:t> 603 </a:t>
            </a:r>
            <a:r>
              <a:rPr lang="ru-RU" sz="2800" b="0" strike="noStrike" spc="-1" dirty="0" err="1">
                <a:solidFill>
                  <a:srgbClr val="000000"/>
                </a:solidFill>
                <a:uFill>
                  <a:solidFill>
                    <a:srgbClr val="FFFFFF"/>
                  </a:solidFill>
                </a:uFill>
                <a:latin typeface="Arial"/>
              </a:rPr>
              <a:t>Decline</a:t>
            </a:r>
            <a:endParaRPr lang="en-US" sz="2400" b="0" strike="noStrike" spc="-1" dirty="0">
              <a:solidFill>
                <a:srgbClr val="000000"/>
              </a:solidFill>
              <a:uFill>
                <a:solidFill>
                  <a:srgbClr val="FFFFFF"/>
                </a:solidFill>
              </a:uFill>
              <a:latin typeface="Times New Roman"/>
            </a:endParaRPr>
          </a:p>
        </p:txBody>
      </p:sp>
      <p:sp>
        <p:nvSpPr>
          <p:cNvPr id="602"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4BA1EAC8-5D76-4AB8-A7E6-FA3542780A68}" type="slidenum">
              <a:rPr lang="ru-RU" sz="1000" b="0" strike="noStrike" spc="-1">
                <a:solidFill>
                  <a:srgbClr val="000000"/>
                </a:solidFill>
                <a:uFill>
                  <a:solidFill>
                    <a:srgbClr val="FFFFFF"/>
                  </a:solidFill>
                </a:uFill>
                <a:latin typeface="Arial"/>
              </a:rPr>
              <a:t>22</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4000" b="1" strike="noStrike" spc="-1" dirty="0">
                <a:solidFill>
                  <a:srgbClr val="330066"/>
                </a:solidFill>
                <a:uFill>
                  <a:solidFill>
                    <a:srgbClr val="FFFFFF"/>
                  </a:solidFill>
                </a:uFill>
                <a:latin typeface="Arial"/>
              </a:rPr>
              <a:t>Connection </a:t>
            </a:r>
            <a:r>
              <a:rPr lang="ru-RU" sz="4000" b="1" strike="noStrike" spc="-1" dirty="0" err="1">
                <a:solidFill>
                  <a:srgbClr val="330066"/>
                </a:solidFill>
                <a:uFill>
                  <a:solidFill>
                    <a:srgbClr val="FFFFFF"/>
                  </a:solidFill>
                </a:uFill>
                <a:latin typeface="Arial"/>
              </a:rPr>
              <a:t>establishment</a:t>
            </a:r>
            <a:r>
              <a:rPr lang="ru-RU" sz="4000" b="1" strike="noStrike" spc="-1" dirty="0">
                <a:solidFill>
                  <a:srgbClr val="330066"/>
                </a:solidFill>
                <a:uFill>
                  <a:solidFill>
                    <a:srgbClr val="FFFFFF"/>
                  </a:solidFill>
                </a:uFill>
                <a:latin typeface="Arial"/>
              </a:rPr>
              <a:t> </a:t>
            </a:r>
            <a:r>
              <a:rPr lang="en-US" sz="4000" b="1" strike="noStrike" spc="-1" dirty="0">
                <a:solidFill>
                  <a:srgbClr val="330066"/>
                </a:solidFill>
                <a:uFill>
                  <a:solidFill>
                    <a:srgbClr val="FFFFFF"/>
                  </a:solidFill>
                </a:uFill>
                <a:latin typeface="Arial"/>
              </a:rPr>
              <a:t>process</a:t>
            </a:r>
            <a:endParaRPr lang="en-US" sz="2400" b="0" strike="noStrike" spc="-1" dirty="0">
              <a:solidFill>
                <a:srgbClr val="000000"/>
              </a:solidFill>
              <a:uFill>
                <a:solidFill>
                  <a:srgbClr val="FFFFFF"/>
                </a:solidFill>
              </a:uFill>
              <a:latin typeface="Times New Roman"/>
            </a:endParaRPr>
          </a:p>
        </p:txBody>
      </p:sp>
      <p:pic>
        <p:nvPicPr>
          <p:cNvPr id="604" name="Рисунок 603"/>
          <p:cNvPicPr/>
          <p:nvPr/>
        </p:nvPicPr>
        <p:blipFill>
          <a:blip r:embed="rId3"/>
          <a:stretch/>
        </p:blipFill>
        <p:spPr>
          <a:xfrm>
            <a:off x="1428840" y="1428840"/>
            <a:ext cx="5813280" cy="5357880"/>
          </a:xfrm>
          <a:prstGeom prst="rect">
            <a:avLst/>
          </a:prstGeom>
          <a:ln>
            <a:noFill/>
          </a:ln>
        </p:spPr>
      </p:pic>
      <p:sp>
        <p:nvSpPr>
          <p:cNvPr id="605"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80E04BC4-4E2A-42EA-9CB2-5033119E9229}" type="slidenum">
              <a:rPr lang="ru-RU" sz="1000" b="0" strike="noStrike" spc="-1">
                <a:solidFill>
                  <a:srgbClr val="000000"/>
                </a:solidFill>
                <a:uFill>
                  <a:solidFill>
                    <a:srgbClr val="FFFFFF"/>
                  </a:solidFill>
                </a:uFill>
                <a:latin typeface="Arial"/>
              </a:rPr>
              <a:t>23</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a:solidFill>
                  <a:srgbClr val="330066"/>
                </a:solidFill>
                <a:uFill>
                  <a:solidFill>
                    <a:srgbClr val="FFFFFF"/>
                  </a:solidFill>
                </a:uFill>
                <a:latin typeface="Arial"/>
              </a:rPr>
              <a:t>ENUM – </a:t>
            </a:r>
            <a:r>
              <a:rPr lang="ru-RU" sz="3900" b="1" strike="noStrike" spc="-1">
                <a:solidFill>
                  <a:srgbClr val="330066"/>
                </a:solidFill>
                <a:uFill>
                  <a:solidFill>
                    <a:srgbClr val="FFFFFF"/>
                  </a:solidFill>
                </a:uFill>
                <a:latin typeface="Arial"/>
              </a:rPr>
              <a:t>transformation </a:t>
            </a:r>
            <a:r>
              <a:rPr lang="en-US" sz="3900" b="1" strike="noStrike" spc="-1">
                <a:solidFill>
                  <a:srgbClr val="330066"/>
                </a:solidFill>
                <a:uFill>
                  <a:solidFill>
                    <a:srgbClr val="FFFFFF"/>
                  </a:solidFill>
                </a:uFill>
                <a:latin typeface="Arial"/>
              </a:rPr>
              <a:t>SIP </a:t>
            </a:r>
            <a:r>
              <a:rPr lang="ru-RU" sz="3900" b="1" strike="noStrike" spc="-1">
                <a:solidFill>
                  <a:srgbClr val="330066"/>
                </a:solidFill>
                <a:uFill>
                  <a:solidFill>
                    <a:srgbClr val="FFFFFF"/>
                  </a:solidFill>
                </a:uFill>
                <a:latin typeface="Arial"/>
              </a:rPr>
              <a:t>and </a:t>
            </a:r>
            <a:r>
              <a:rPr lang="en-US" sz="3900" b="1" strike="noStrike" spc="-1">
                <a:solidFill>
                  <a:srgbClr val="330066"/>
                </a:solidFill>
                <a:uFill>
                  <a:solidFill>
                    <a:srgbClr val="FFFFFF"/>
                  </a:solidFill>
                </a:uFill>
                <a:latin typeface="Arial"/>
              </a:rPr>
              <a:t>PSTN</a:t>
            </a:r>
            <a:r>
              <a:rPr lang="ru-RU" sz="3900" b="1" strike="noStrike" spc="-1">
                <a:solidFill>
                  <a:srgbClr val="330066"/>
                </a:solidFill>
                <a:uFill>
                  <a:solidFill>
                    <a:srgbClr val="FFFFFF"/>
                  </a:solidFill>
                </a:uFill>
                <a:latin typeface="Arial"/>
              </a:rPr>
              <a:t> phone numbers</a:t>
            </a:r>
            <a:r>
              <a:rPr lang="en-US" sz="3900" b="1" strike="noStrike" spc="-1">
                <a:solidFill>
                  <a:srgbClr val="330066"/>
                </a:solidFill>
                <a:uFill>
                  <a:solidFill>
                    <a:srgbClr val="FFFFFF"/>
                  </a:solidFill>
                </a:uFill>
                <a:latin typeface="Arial"/>
              </a:rPr>
              <a:t> </a:t>
            </a:r>
            <a:endParaRPr lang="en-US" sz="2400" b="0" strike="noStrike" spc="-1">
              <a:solidFill>
                <a:srgbClr val="000000"/>
              </a:solidFill>
              <a:uFill>
                <a:solidFill>
                  <a:srgbClr val="FFFFFF"/>
                </a:solidFill>
              </a:uFill>
              <a:latin typeface="Times New Roman"/>
            </a:endParaRPr>
          </a:p>
        </p:txBody>
      </p:sp>
      <p:sp>
        <p:nvSpPr>
          <p:cNvPr id="607"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DE4D9D35-686C-4D2E-9C97-7E5C2EDB5038}" type="slidenum">
              <a:rPr lang="ru-RU" sz="1000" b="0" strike="noStrike" spc="-1">
                <a:solidFill>
                  <a:srgbClr val="000000"/>
                </a:solidFill>
                <a:uFill>
                  <a:solidFill>
                    <a:srgbClr val="FFFFFF"/>
                  </a:solidFill>
                </a:uFill>
                <a:latin typeface="Arial"/>
              </a:rPr>
              <a:t>24</a:t>
            </a:fld>
            <a:endParaRPr lang="en-US" sz="2400" b="0" strike="noStrike" spc="-1">
              <a:solidFill>
                <a:srgbClr val="000000"/>
              </a:solidFill>
              <a:uFill>
                <a:solidFill>
                  <a:srgbClr val="FFFFFF"/>
                </a:solidFill>
              </a:uFill>
              <a:latin typeface="Times New Roman"/>
            </a:endParaRPr>
          </a:p>
        </p:txBody>
      </p:sp>
      <p:sp>
        <p:nvSpPr>
          <p:cNvPr id="608" name="CustomShape 3"/>
          <p:cNvSpPr/>
          <p:nvPr/>
        </p:nvSpPr>
        <p:spPr>
          <a:xfrm>
            <a:off x="380880" y="2581200"/>
            <a:ext cx="426744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000000"/>
              </a:buClr>
              <a:buFont typeface="Verdana"/>
              <a:buChar char="•"/>
            </a:pPr>
            <a:r>
              <a:rPr lang="en-US" sz="2400" b="0" strike="noStrike" spc="-1">
                <a:solidFill>
                  <a:srgbClr val="000000"/>
                </a:solidFill>
                <a:uFill>
                  <a:solidFill>
                    <a:srgbClr val="FFFFFF"/>
                  </a:solidFill>
                </a:uFill>
                <a:latin typeface="Verdana"/>
              </a:rPr>
              <a:t> </a:t>
            </a:r>
            <a:r>
              <a:rPr lang="ru-RU" sz="2400" b="0" strike="noStrike" spc="-1">
                <a:solidFill>
                  <a:srgbClr val="000000"/>
                </a:solidFill>
                <a:uFill>
                  <a:solidFill>
                    <a:srgbClr val="FFFFFF"/>
                  </a:solidFill>
                </a:uFill>
                <a:latin typeface="Times New Roman"/>
              </a:rPr>
              <a:t>let's take </a:t>
            </a:r>
            <a:r>
              <a:rPr lang="en-US" sz="2400" b="0" strike="noStrike" spc="-1">
                <a:solidFill>
                  <a:srgbClr val="000000"/>
                </a:solidFill>
                <a:uFill>
                  <a:solidFill>
                    <a:srgbClr val="FFFFFF"/>
                  </a:solidFill>
                </a:uFill>
                <a:latin typeface="Times New Roman"/>
              </a:rPr>
              <a:t>PSTN </a:t>
            </a:r>
            <a:r>
              <a:rPr lang="ru-RU" sz="2400" b="0" strike="noStrike" spc="-1">
                <a:solidFill>
                  <a:srgbClr val="000000"/>
                </a:solidFill>
                <a:uFill>
                  <a:solidFill>
                    <a:srgbClr val="FFFFFF"/>
                  </a:solidFill>
                </a:uFill>
                <a:latin typeface="Times New Roman"/>
              </a:rPr>
              <a:t>Number</a:t>
            </a:r>
            <a:endParaRPr lang="en-US" sz="2400" b="0" strike="noStrike" spc="-1">
              <a:solidFill>
                <a:srgbClr val="000000"/>
              </a:solidFill>
              <a:uFill>
                <a:solidFill>
                  <a:srgbClr val="FFFFFF"/>
                </a:solidFill>
              </a:uFill>
              <a:latin typeface="Times New Roman"/>
            </a:endParaRPr>
          </a:p>
        </p:txBody>
      </p:sp>
      <p:sp>
        <p:nvSpPr>
          <p:cNvPr id="609" name="CustomShape 4"/>
          <p:cNvSpPr/>
          <p:nvPr/>
        </p:nvSpPr>
        <p:spPr>
          <a:xfrm>
            <a:off x="4800600" y="2581200"/>
            <a:ext cx="3200400" cy="459720"/>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400" b="0" strike="noStrike" spc="-1">
                <a:solidFill>
                  <a:srgbClr val="000000"/>
                </a:solidFill>
                <a:uFill>
                  <a:solidFill>
                    <a:srgbClr val="FFFFFF"/>
                  </a:solidFill>
                </a:uFill>
                <a:latin typeface="Verdana"/>
              </a:rPr>
              <a:t>+7 571 434 5651</a:t>
            </a:r>
            <a:endParaRPr lang="en-US" sz="2400" b="0" strike="noStrike" spc="-1">
              <a:solidFill>
                <a:srgbClr val="000000"/>
              </a:solidFill>
              <a:uFill>
                <a:solidFill>
                  <a:srgbClr val="FFFFFF"/>
                </a:solidFill>
              </a:uFill>
              <a:latin typeface="Times New Roman"/>
            </a:endParaRPr>
          </a:p>
        </p:txBody>
      </p:sp>
      <p:sp>
        <p:nvSpPr>
          <p:cNvPr id="610" name="CustomShape 5"/>
          <p:cNvSpPr/>
          <p:nvPr/>
        </p:nvSpPr>
        <p:spPr>
          <a:xfrm>
            <a:off x="304920" y="3648240"/>
            <a:ext cx="34290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000000"/>
              </a:buClr>
              <a:buFont typeface="Verdana"/>
              <a:buChar char="•"/>
            </a:pPr>
            <a:r>
              <a:rPr lang="en-US" sz="2400" b="0" strike="noStrike" spc="-1">
                <a:solidFill>
                  <a:srgbClr val="000000"/>
                </a:solidFill>
                <a:uFill>
                  <a:solidFill>
                    <a:srgbClr val="FFFFFF"/>
                  </a:solidFill>
                </a:uFill>
                <a:latin typeface="Verdana"/>
              </a:rPr>
              <a:t> </a:t>
            </a:r>
            <a:r>
              <a:rPr lang="ru-RU" sz="2400" b="0" strike="noStrike" spc="-1">
                <a:solidFill>
                  <a:srgbClr val="000000"/>
                </a:solidFill>
                <a:uFill>
                  <a:solidFill>
                    <a:srgbClr val="FFFFFF"/>
                  </a:solidFill>
                </a:uFill>
                <a:latin typeface="Times New Roman"/>
              </a:rPr>
              <a:t>converting it</a:t>
            </a:r>
            <a:endParaRPr lang="en-US" sz="2400" b="0" strike="noStrike" spc="-1">
              <a:solidFill>
                <a:srgbClr val="000000"/>
              </a:solidFill>
              <a:uFill>
                <a:solidFill>
                  <a:srgbClr val="FFFFFF"/>
                </a:solidFill>
              </a:uFill>
              <a:latin typeface="Times New Roman"/>
            </a:endParaRPr>
          </a:p>
        </p:txBody>
      </p:sp>
      <p:sp>
        <p:nvSpPr>
          <p:cNvPr id="611" name="CustomShape 6"/>
          <p:cNvSpPr/>
          <p:nvPr/>
        </p:nvSpPr>
        <p:spPr>
          <a:xfrm>
            <a:off x="3657600" y="3648240"/>
            <a:ext cx="5334120" cy="459720"/>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400" b="0" strike="noStrike" spc="-1">
                <a:solidFill>
                  <a:srgbClr val="000000"/>
                </a:solidFill>
                <a:uFill>
                  <a:solidFill>
                    <a:srgbClr val="FFFFFF"/>
                  </a:solidFill>
                </a:uFill>
                <a:latin typeface="Verdana"/>
              </a:rPr>
              <a:t>1.5.6.5.4.3.4</a:t>
            </a:r>
            <a:r>
              <a:rPr lang="ru-RU" sz="2400" b="0" strike="noStrike" spc="-1">
                <a:solidFill>
                  <a:srgbClr val="000000"/>
                </a:solidFill>
                <a:uFill>
                  <a:solidFill>
                    <a:srgbClr val="FFFFFF"/>
                  </a:solidFill>
                </a:uFill>
                <a:latin typeface="Verdana"/>
              </a:rPr>
              <a:t>.1</a:t>
            </a:r>
            <a:r>
              <a:rPr lang="en-US" sz="2400" b="0" strike="noStrike" spc="-1">
                <a:solidFill>
                  <a:srgbClr val="000000"/>
                </a:solidFill>
                <a:uFill>
                  <a:solidFill>
                    <a:srgbClr val="FFFFFF"/>
                  </a:solidFill>
                </a:uFill>
                <a:latin typeface="Verdana"/>
              </a:rPr>
              <a:t>.7.5.7.e164.arpa.</a:t>
            </a:r>
            <a:endParaRPr lang="en-US" sz="2400" b="0" strike="noStrike" spc="-1">
              <a:solidFill>
                <a:srgbClr val="000000"/>
              </a:solidFill>
              <a:uFill>
                <a:solidFill>
                  <a:srgbClr val="FFFFFF"/>
                </a:solidFill>
              </a:uFill>
              <a:latin typeface="Times New Roman"/>
            </a:endParaRPr>
          </a:p>
        </p:txBody>
      </p:sp>
      <p:sp>
        <p:nvSpPr>
          <p:cNvPr id="612" name="CustomShape 7"/>
          <p:cNvSpPr/>
          <p:nvPr/>
        </p:nvSpPr>
        <p:spPr>
          <a:xfrm>
            <a:off x="304920" y="5400720"/>
            <a:ext cx="350496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buClr>
                <a:srgbClr val="000000"/>
              </a:buClr>
              <a:buFont typeface="Times New Roman"/>
              <a:buChar char="•"/>
            </a:pPr>
            <a:r>
              <a:rPr lang="en-US" sz="2400" b="0" strike="noStrike" spc="-1">
                <a:solidFill>
                  <a:srgbClr val="000000"/>
                </a:solidFill>
                <a:uFill>
                  <a:solidFill>
                    <a:srgbClr val="FFFFFF"/>
                  </a:solidFill>
                </a:uFill>
                <a:latin typeface="Times New Roman"/>
              </a:rPr>
              <a:t> </a:t>
            </a:r>
            <a:r>
              <a:rPr lang="ru-RU" sz="2400" b="0" strike="noStrike" spc="-1">
                <a:solidFill>
                  <a:srgbClr val="000000"/>
                </a:solidFill>
                <a:uFill>
                  <a:solidFill>
                    <a:srgbClr val="FFFFFF"/>
                  </a:solidFill>
                </a:uFill>
                <a:latin typeface="Times New Roman"/>
              </a:rPr>
              <a:t>we'll get the answer</a:t>
            </a:r>
            <a:endParaRPr lang="en-US" sz="2400" b="0" strike="noStrike" spc="-1">
              <a:solidFill>
                <a:srgbClr val="000000"/>
              </a:solidFill>
              <a:uFill>
                <a:solidFill>
                  <a:srgbClr val="FFFFFF"/>
                </a:solidFill>
              </a:uFill>
              <a:latin typeface="Times New Roman"/>
            </a:endParaRPr>
          </a:p>
        </p:txBody>
      </p:sp>
      <p:sp>
        <p:nvSpPr>
          <p:cNvPr id="613" name="CustomShape 8"/>
          <p:cNvSpPr/>
          <p:nvPr/>
        </p:nvSpPr>
        <p:spPr>
          <a:xfrm>
            <a:off x="3962520" y="5400720"/>
            <a:ext cx="46479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000" b="0" strike="noStrike" spc="-1">
                <a:solidFill>
                  <a:srgbClr val="000000"/>
                </a:solidFill>
                <a:uFill>
                  <a:solidFill>
                    <a:srgbClr val="FFFFFF"/>
                  </a:solidFill>
                </a:uFill>
                <a:latin typeface="Verdana"/>
              </a:rPr>
              <a:t>sip:ivanivanov@mmcs.sfedu.ru</a:t>
            </a:r>
            <a:endParaRPr lang="en-US" sz="2400" b="0" strike="noStrike" spc="-1">
              <a:solidFill>
                <a:srgbClr val="000000"/>
              </a:solidFill>
              <a:uFill>
                <a:solidFill>
                  <a:srgbClr val="FFFFFF"/>
                </a:solidFill>
              </a:uFill>
              <a:latin typeface="Times New Roman"/>
            </a:endParaRPr>
          </a:p>
        </p:txBody>
      </p:sp>
      <p:sp>
        <p:nvSpPr>
          <p:cNvPr id="614" name="Line 9"/>
          <p:cNvSpPr/>
          <p:nvPr/>
        </p:nvSpPr>
        <p:spPr>
          <a:xfrm>
            <a:off x="5638680" y="3114720"/>
            <a:ext cx="1800" cy="457200"/>
          </a:xfrm>
          <a:prstGeom prst="line">
            <a:avLst/>
          </a:prstGeom>
          <a:ln w="28440">
            <a:solidFill>
              <a:srgbClr val="000000"/>
            </a:solidFill>
            <a:miter/>
            <a:tailEnd type="triangle" w="med" len="med"/>
          </a:ln>
        </p:spPr>
        <p:style>
          <a:lnRef idx="0">
            <a:scrgbClr r="0" g="0" b="0"/>
          </a:lnRef>
          <a:fillRef idx="0">
            <a:scrgbClr r="0" g="0" b="0"/>
          </a:fillRef>
          <a:effectRef idx="0">
            <a:scrgbClr r="0" g="0" b="0"/>
          </a:effectRef>
          <a:fontRef idx="minor"/>
        </p:style>
      </p:sp>
      <p:sp>
        <p:nvSpPr>
          <p:cNvPr id="615" name="CustomShape 10"/>
          <p:cNvSpPr/>
          <p:nvPr/>
        </p:nvSpPr>
        <p:spPr>
          <a:xfrm>
            <a:off x="304920" y="4486320"/>
            <a:ext cx="526716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000000"/>
              </a:buClr>
              <a:buFont typeface="Verdana"/>
              <a:buChar char="•"/>
            </a:pPr>
            <a:r>
              <a:rPr lang="en-US" sz="2400" b="0" strike="noStrike" spc="-1" dirty="0">
                <a:solidFill>
                  <a:srgbClr val="000000"/>
                </a:solidFill>
                <a:uFill>
                  <a:solidFill>
                    <a:srgbClr val="FFFFFF"/>
                  </a:solidFill>
                </a:uFill>
                <a:latin typeface="Verdana"/>
              </a:rPr>
              <a:t> </a:t>
            </a:r>
            <a:r>
              <a:rPr lang="ru-RU" sz="2400" b="0" strike="noStrike" spc="-1" dirty="0" err="1">
                <a:solidFill>
                  <a:srgbClr val="000000"/>
                </a:solidFill>
                <a:uFill>
                  <a:solidFill>
                    <a:srgbClr val="FFFFFF"/>
                  </a:solidFill>
                </a:uFill>
                <a:latin typeface="Times New Roman"/>
              </a:rPr>
              <a:t>sending</a:t>
            </a:r>
            <a:r>
              <a:rPr lang="ru-RU" sz="2400" b="0" strike="noStrike" spc="-1" dirty="0">
                <a:solidFill>
                  <a:srgbClr val="000000"/>
                </a:solidFill>
                <a:uFill>
                  <a:solidFill>
                    <a:srgbClr val="FFFFFF"/>
                  </a:solidFill>
                </a:uFill>
                <a:latin typeface="Times New Roman"/>
              </a:rPr>
              <a:t> </a:t>
            </a:r>
            <a:r>
              <a:rPr lang="ru-RU" sz="2400" b="0" strike="noStrike" spc="-1" dirty="0" err="1">
                <a:solidFill>
                  <a:srgbClr val="000000"/>
                </a:solidFill>
                <a:uFill>
                  <a:solidFill>
                    <a:srgbClr val="FFFFFF"/>
                  </a:solidFill>
                </a:uFill>
                <a:latin typeface="Times New Roman"/>
              </a:rPr>
              <a:t>it</a:t>
            </a:r>
            <a:r>
              <a:rPr lang="ru-RU" sz="2400" b="0" strike="noStrike" spc="-1" dirty="0">
                <a:solidFill>
                  <a:srgbClr val="000000"/>
                </a:solidFill>
                <a:uFill>
                  <a:solidFill>
                    <a:srgbClr val="FFFFFF"/>
                  </a:solidFill>
                </a:uFill>
                <a:latin typeface="Times New Roman"/>
              </a:rPr>
              <a:t> </a:t>
            </a:r>
            <a:r>
              <a:rPr lang="en-US" sz="2400" b="0" strike="noStrike" spc="-1" dirty="0">
                <a:solidFill>
                  <a:srgbClr val="000000"/>
                </a:solidFill>
                <a:uFill>
                  <a:solidFill>
                    <a:srgbClr val="FFFFFF"/>
                  </a:solidFill>
                </a:uFill>
                <a:latin typeface="Times New Roman"/>
              </a:rPr>
              <a:t>DNS </a:t>
            </a:r>
            <a:r>
              <a:rPr lang="ru-RU" sz="2400" b="0" strike="noStrike" spc="-1" dirty="0" err="1">
                <a:solidFill>
                  <a:srgbClr val="000000"/>
                </a:solidFill>
                <a:uFill>
                  <a:solidFill>
                    <a:srgbClr val="FFFFFF"/>
                  </a:solidFill>
                </a:uFill>
                <a:latin typeface="Times New Roman"/>
              </a:rPr>
              <a:t>request</a:t>
            </a:r>
            <a:r>
              <a:rPr lang="ru-RU" sz="2400" b="0" strike="noStrike" spc="-1" dirty="0">
                <a:solidFill>
                  <a:srgbClr val="000000"/>
                </a:solidFill>
                <a:uFill>
                  <a:solidFill>
                    <a:srgbClr val="FFFFFF"/>
                  </a:solidFill>
                </a:uFill>
                <a:latin typeface="Times New Roman"/>
              </a:rPr>
              <a:t> </a:t>
            </a:r>
            <a:r>
              <a:rPr lang="ru-RU" sz="2400" b="0" strike="noStrike" spc="-1" dirty="0" err="1">
                <a:solidFill>
                  <a:srgbClr val="000000"/>
                </a:solidFill>
                <a:uFill>
                  <a:solidFill>
                    <a:srgbClr val="FFFFFF"/>
                  </a:solidFill>
                </a:uFill>
                <a:latin typeface="Times New Roman"/>
              </a:rPr>
              <a:t>of</a:t>
            </a:r>
            <a:r>
              <a:rPr lang="ru-RU" sz="2400" b="0" strike="noStrike" spc="-1" dirty="0">
                <a:solidFill>
                  <a:srgbClr val="000000"/>
                </a:solidFill>
                <a:uFill>
                  <a:solidFill>
                    <a:srgbClr val="FFFFFF"/>
                  </a:solidFill>
                </a:uFill>
                <a:latin typeface="Times New Roman"/>
              </a:rPr>
              <a:t> </a:t>
            </a:r>
            <a:r>
              <a:rPr lang="ru-RU" sz="2400" b="0" strike="noStrike" spc="-1" dirty="0" err="1">
                <a:solidFill>
                  <a:srgbClr val="000000"/>
                </a:solidFill>
                <a:uFill>
                  <a:solidFill>
                    <a:srgbClr val="FFFFFF"/>
                  </a:solidFill>
                </a:uFill>
                <a:latin typeface="Times New Roman"/>
              </a:rPr>
              <a:t>the</a:t>
            </a:r>
            <a:r>
              <a:rPr lang="ru-RU" sz="2400" b="0" strike="noStrike" spc="-1" dirty="0">
                <a:solidFill>
                  <a:srgbClr val="000000"/>
                </a:solidFill>
                <a:uFill>
                  <a:solidFill>
                    <a:srgbClr val="FFFFFF"/>
                  </a:solidFill>
                </a:uFill>
                <a:latin typeface="Times New Roman"/>
              </a:rPr>
              <a:t> </a:t>
            </a:r>
            <a:r>
              <a:rPr lang="ru-RU" sz="2400" b="0" strike="noStrike" spc="-1" dirty="0" err="1">
                <a:solidFill>
                  <a:srgbClr val="000000"/>
                </a:solidFill>
                <a:uFill>
                  <a:solidFill>
                    <a:srgbClr val="FFFFFF"/>
                  </a:solidFill>
                </a:uFill>
                <a:latin typeface="Times New Roman"/>
              </a:rPr>
              <a:t>type</a:t>
            </a:r>
            <a:r>
              <a:rPr lang="ru-RU" sz="2400" b="0" strike="noStrike" spc="-1" dirty="0">
                <a:solidFill>
                  <a:srgbClr val="000000"/>
                </a:solidFill>
                <a:uFill>
                  <a:solidFill>
                    <a:srgbClr val="FFFFFF"/>
                  </a:solidFill>
                </a:uFill>
                <a:latin typeface="Times New Roman"/>
              </a:rPr>
              <a:t> </a:t>
            </a:r>
            <a:r>
              <a:rPr lang="en-US" sz="2400" b="0" strike="noStrike" spc="-1" dirty="0">
                <a:solidFill>
                  <a:srgbClr val="000000"/>
                </a:solidFill>
                <a:uFill>
                  <a:solidFill>
                    <a:srgbClr val="FFFFFF"/>
                  </a:solidFill>
                </a:uFill>
                <a:latin typeface="Times New Roman"/>
              </a:rPr>
              <a:t>NAPTR</a:t>
            </a:r>
          </a:p>
        </p:txBody>
      </p:sp>
      <p:sp>
        <p:nvSpPr>
          <p:cNvPr id="616" name="Line 11"/>
          <p:cNvSpPr/>
          <p:nvPr/>
        </p:nvSpPr>
        <p:spPr>
          <a:xfrm>
            <a:off x="6705720" y="4181400"/>
            <a:ext cx="1440" cy="1143000"/>
          </a:xfrm>
          <a:prstGeom prst="line">
            <a:avLst/>
          </a:prstGeom>
          <a:ln w="28440">
            <a:solidFill>
              <a:srgbClr val="000000"/>
            </a:solidFill>
            <a:miter/>
            <a:tailEnd type="triangle" w="med" len="med"/>
          </a:ln>
        </p:spPr>
        <p:style>
          <a:lnRef idx="0">
            <a:scrgbClr r="0" g="0" b="0"/>
          </a:lnRef>
          <a:fillRef idx="0">
            <a:scrgbClr r="0" g="0" b="0"/>
          </a:fillRef>
          <a:effectRef idx="0">
            <a:scrgbClr r="0" g="0" b="0"/>
          </a:effectRef>
          <a:fontRef idx="minor"/>
        </p:style>
      </p:sp>
      <p:sp>
        <p:nvSpPr>
          <p:cNvPr id="617" name="CustomShape 12"/>
          <p:cNvSpPr/>
          <p:nvPr/>
        </p:nvSpPr>
        <p:spPr>
          <a:xfrm>
            <a:off x="357120" y="1681200"/>
            <a:ext cx="85726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2400" b="0" strike="noStrike" spc="-1">
                <a:solidFill>
                  <a:srgbClr val="000000"/>
                </a:solidFill>
                <a:uFill>
                  <a:solidFill>
                    <a:srgbClr val="FFFFFF"/>
                  </a:solidFill>
                </a:uFill>
                <a:latin typeface="Times New Roman"/>
              </a:rPr>
              <a:t>ENUM - Electronic Number Mapping System</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How it works</a:t>
            </a:r>
            <a:endParaRPr lang="en-US" sz="2400" b="0" strike="noStrike" spc="-1">
              <a:solidFill>
                <a:srgbClr val="000000"/>
              </a:solidFill>
              <a:uFill>
                <a:solidFill>
                  <a:srgbClr val="FFFFFF"/>
                </a:solidFill>
              </a:uFill>
              <a:latin typeface="Times New Roman"/>
            </a:endParaRPr>
          </a:p>
        </p:txBody>
      </p:sp>
      <p:pic>
        <p:nvPicPr>
          <p:cNvPr id="619" name="Рисунок 618"/>
          <p:cNvPicPr/>
          <p:nvPr/>
        </p:nvPicPr>
        <p:blipFill>
          <a:blip r:embed="rId3"/>
          <a:stretch/>
        </p:blipFill>
        <p:spPr>
          <a:xfrm>
            <a:off x="642960" y="1500120"/>
            <a:ext cx="7316640" cy="4929120"/>
          </a:xfrm>
          <a:prstGeom prst="rect">
            <a:avLst/>
          </a:prstGeom>
          <a:ln>
            <a:noFill/>
          </a:ln>
        </p:spPr>
      </p:pic>
      <p:sp>
        <p:nvSpPr>
          <p:cNvPr id="620"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37AA1D6C-2B79-486A-B1BB-4B3E77C7D60E}" type="slidenum">
              <a:rPr lang="ru-RU" sz="1000" b="0" strike="noStrike" spc="-1">
                <a:solidFill>
                  <a:srgbClr val="000000"/>
                </a:solidFill>
                <a:uFill>
                  <a:solidFill>
                    <a:srgbClr val="FFFFFF"/>
                  </a:solidFill>
                </a:uFill>
                <a:latin typeface="Arial"/>
              </a:rPr>
              <a:t>25</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Service </a:t>
            </a:r>
            <a:r>
              <a:rPr lang="en-US" sz="3900" b="1" strike="noStrike" spc="-1">
                <a:solidFill>
                  <a:srgbClr val="330066"/>
                </a:solidFill>
                <a:uFill>
                  <a:solidFill>
                    <a:srgbClr val="FFFFFF"/>
                  </a:solidFill>
                </a:uFill>
                <a:latin typeface="Arial"/>
              </a:rPr>
              <a:t>SIP Broker</a:t>
            </a:r>
            <a:endParaRPr lang="en-US" sz="2400" b="0" strike="noStrike" spc="-1">
              <a:solidFill>
                <a:srgbClr val="000000"/>
              </a:solidFill>
              <a:uFill>
                <a:solidFill>
                  <a:srgbClr val="FFFFFF"/>
                </a:solidFill>
              </a:uFill>
              <a:latin typeface="Times New Roman"/>
            </a:endParaRPr>
          </a:p>
        </p:txBody>
      </p:sp>
      <p:sp>
        <p:nvSpPr>
          <p:cNvPr id="622" name="CustomShape 2"/>
          <p:cNvSpPr/>
          <p:nvPr/>
        </p:nvSpPr>
        <p:spPr>
          <a:xfrm>
            <a:off x="457200" y="1428840"/>
            <a:ext cx="8229600" cy="5000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10000"/>
              </a:lnSpc>
              <a:buClr>
                <a:srgbClr val="330066"/>
              </a:buClr>
              <a:buSzPct val="70000"/>
              <a:buFont typeface="Wingdings" charset="2"/>
              <a:buChar char=""/>
            </a:pPr>
            <a:r>
              <a:rPr lang="ru-RU" sz="2800" b="0" strike="noStrike" spc="-1" dirty="0" err="1">
                <a:solidFill>
                  <a:srgbClr val="000000"/>
                </a:solidFill>
                <a:uFill>
                  <a:solidFill>
                    <a:srgbClr val="FFFFFF"/>
                  </a:solidFill>
                </a:uFill>
                <a:latin typeface="Arial"/>
              </a:rPr>
              <a:t>Provides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numbers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that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can</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be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used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reach</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out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en-US" sz="2800" b="0" strike="noStrike" spc="-1" dirty="0">
                <a:solidFill>
                  <a:srgbClr val="000000"/>
                </a:solidFill>
                <a:uFill>
                  <a:solidFill>
                    <a:srgbClr val="FFFFFF"/>
                  </a:solidFill>
                </a:uFill>
                <a:latin typeface="Arial"/>
              </a:rPr>
              <a:t>SIP-</a:t>
            </a:r>
            <a:r>
              <a:rPr lang="ru-RU" sz="2800" b="0" strike="noStrike" spc="-1" dirty="0" err="1">
                <a:solidFill>
                  <a:srgbClr val="000000"/>
                </a:solidFill>
                <a:uFill>
                  <a:solidFill>
                    <a:srgbClr val="FFFFFF"/>
                  </a:solidFill>
                </a:uFill>
                <a:latin typeface="Arial"/>
              </a:rPr>
              <a:t>subscribers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using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landline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phones</a:t>
            </a:r>
            <a:endParaRPr lang="en-US" sz="2400" b="0" strike="noStrike" spc="-1" dirty="0">
              <a:solidFill>
                <a:srgbClr val="000000"/>
              </a:solidFill>
              <a:uFill>
                <a:solidFill>
                  <a:srgbClr val="FFFFFF"/>
                </a:solidFill>
              </a:uFill>
              <a:latin typeface="Times New Roman"/>
            </a:endParaRPr>
          </a:p>
          <a:p>
            <a:pPr marL="341280" indent="-341280">
              <a:lnSpc>
                <a:spcPct val="110000"/>
              </a:lnSpc>
              <a:buClr>
                <a:srgbClr val="330066"/>
              </a:buClr>
              <a:buSzPct val="70000"/>
              <a:buFont typeface="Wingdings" charset="2"/>
              <a:buChar char=""/>
            </a:pPr>
            <a:r>
              <a:rPr lang="ru-RU" sz="2800" b="0" strike="noStrike" spc="-1" dirty="0" err="1">
                <a:solidFill>
                  <a:srgbClr val="000000"/>
                </a:solidFill>
                <a:uFill>
                  <a:solidFill>
                    <a:srgbClr val="FFFFFF"/>
                  </a:solidFill>
                </a:uFill>
                <a:latin typeface="Arial"/>
              </a:rPr>
              <a:t>Example-call</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on</a:t>
            </a:r>
            <a:r>
              <a:rPr lang="ru-RU" sz="2800" b="0" strike="noStrike" spc="-1" dirty="0">
                <a:solidFill>
                  <a:srgbClr val="000000"/>
                </a:solidFill>
                <a:uFill>
                  <a:solidFill>
                    <a:srgbClr val="FFFFFF"/>
                  </a:solidFill>
                </a:uFill>
                <a:latin typeface="Arial"/>
              </a:rPr>
              <a:t> </a:t>
            </a:r>
            <a:r>
              <a:rPr lang="en-US" sz="2800" b="0" u="sng" strike="noStrike" spc="-1" dirty="0">
                <a:solidFill>
                  <a:srgbClr val="CCCCFF"/>
                </a:solidFill>
                <a:uFill>
                  <a:solidFill>
                    <a:srgbClr val="FFFFFF"/>
                  </a:solidFill>
                </a:uFill>
                <a:latin typeface="Arial"/>
                <a:hlinkClick r:id="rId3"/>
              </a:rPr>
              <a:t>sip:0</a:t>
            </a:r>
            <a:r>
              <a:rPr lang="ru-RU" sz="2800" b="0" u="sng" strike="noStrike" spc="-1" dirty="0">
                <a:solidFill>
                  <a:srgbClr val="CCCCFF"/>
                </a:solidFill>
                <a:uFill>
                  <a:solidFill>
                    <a:srgbClr val="FFFFFF"/>
                  </a:solidFill>
                </a:uFill>
                <a:latin typeface="Arial"/>
                <a:hlinkClick r:id="rId3"/>
              </a:rPr>
              <a:t>00</a:t>
            </a:r>
            <a:r>
              <a:rPr lang="en-US" sz="2800" b="0" u="sng" strike="noStrike" spc="-1" dirty="0">
                <a:solidFill>
                  <a:srgbClr val="CCCCFF"/>
                </a:solidFill>
                <a:uFill>
                  <a:solidFill>
                    <a:srgbClr val="FFFFFF"/>
                  </a:solidFill>
                </a:uFill>
                <a:latin typeface="Arial"/>
                <a:hlinkClick r:id="rId3"/>
              </a:rPr>
              <a:t>@sipnet.ru</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690480" lvl="1" indent="-347760">
              <a:lnSpc>
                <a:spcPct val="110000"/>
              </a:lnSpc>
              <a:buClr>
                <a:srgbClr val="669999"/>
              </a:buClr>
              <a:buSzPct val="70000"/>
              <a:buFont typeface="Wingdings" charset="2"/>
              <a:buChar char=""/>
            </a:pPr>
            <a:r>
              <a:rPr lang="ru-RU" sz="2400" b="0" strike="noStrike" spc="-1" dirty="0" err="1">
                <a:solidFill>
                  <a:srgbClr val="000000"/>
                </a:solidFill>
                <a:uFill>
                  <a:solidFill>
                    <a:srgbClr val="FFFFFF"/>
                  </a:solidFill>
                </a:uFill>
                <a:latin typeface="Arial"/>
                <a:ea typeface="Noto Sans CJK SC"/>
              </a:rPr>
              <a:t>we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find</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the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number</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corresponding</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to</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the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registrar</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sipnet.ru: *419</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so</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the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digital</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number</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will</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be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like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this</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*419000</a:t>
            </a:r>
            <a:endParaRPr lang="en-US" sz="2400" b="0" strike="noStrike" spc="-1" dirty="0">
              <a:solidFill>
                <a:srgbClr val="000000"/>
              </a:solidFill>
              <a:uFill>
                <a:solidFill>
                  <a:srgbClr val="FFFFFF"/>
                </a:solidFill>
              </a:uFill>
              <a:latin typeface="Times New Roman"/>
            </a:endParaRPr>
          </a:p>
          <a:p>
            <a:pPr marL="690480" lvl="1" indent="-347760">
              <a:lnSpc>
                <a:spcPct val="110000"/>
              </a:lnSpc>
              <a:buClr>
                <a:srgbClr val="669999"/>
              </a:buClr>
              <a:buSzPct val="70000"/>
              <a:buFont typeface="Wingdings" charset="2"/>
              <a:buChar char=""/>
            </a:pPr>
            <a:r>
              <a:rPr lang="ru-RU" sz="2400" b="0" strike="noStrike" spc="-1" dirty="0" err="1">
                <a:solidFill>
                  <a:srgbClr val="000000"/>
                </a:solidFill>
                <a:uFill>
                  <a:solidFill>
                    <a:srgbClr val="FFFFFF"/>
                  </a:solidFill>
                </a:uFill>
                <a:latin typeface="Arial"/>
                <a:ea typeface="Noto Sans CJK SC"/>
              </a:rPr>
              <a:t>finding</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the</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nearest</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one</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PSTN </a:t>
            </a:r>
            <a:r>
              <a:rPr lang="ru-RU" sz="2400" b="0" strike="noStrike" spc="-1" dirty="0" err="1">
                <a:solidFill>
                  <a:srgbClr val="000000"/>
                </a:solidFill>
                <a:uFill>
                  <a:solidFill>
                    <a:srgbClr val="FFFFFF"/>
                  </a:solidFill>
                </a:uFill>
                <a:latin typeface="Arial"/>
                <a:ea typeface="Noto Sans CJK SC"/>
              </a:rPr>
              <a:t>access</a:t>
            </a:r>
            <a:r>
              <a:rPr lang="ru-RU" sz="2400" b="0" strike="noStrike" spc="-1" dirty="0">
                <a:solidFill>
                  <a:srgbClr val="000000"/>
                </a:solidFill>
                <a:uFill>
                  <a:solidFill>
                    <a:srgbClr val="FFFFFF"/>
                  </a:solidFill>
                </a:uFill>
                <a:latin typeface="Arial"/>
                <a:ea typeface="Noto Sans CJK SC"/>
              </a:rPr>
              <a:t> </a:t>
            </a:r>
            <a:r>
              <a:rPr lang="ru-RU" sz="2400" b="0" strike="noStrike" spc="-1" dirty="0" err="1">
                <a:solidFill>
                  <a:srgbClr val="000000"/>
                </a:solidFill>
                <a:uFill>
                  <a:solidFill>
                    <a:srgbClr val="FFFFFF"/>
                  </a:solidFill>
                </a:uFill>
                <a:latin typeface="Arial"/>
                <a:ea typeface="Noto Sans CJK SC"/>
              </a:rPr>
              <a:t>point</a:t>
            </a:r>
            <a:r>
              <a:rPr lang="ru-RU" sz="2400" b="0" strike="noStrike" spc="-1" dirty="0">
                <a:solidFill>
                  <a:srgbClr val="000000"/>
                </a:solidFill>
                <a:uFill>
                  <a:solidFill>
                    <a:srgbClr val="FFFFFF"/>
                  </a:solidFill>
                </a:uFill>
                <a:latin typeface="Arial"/>
                <a:ea typeface="Noto Sans CJK SC"/>
              </a:rPr>
              <a:t> - </a:t>
            </a:r>
            <a:r>
              <a:rPr lang="ru-RU" sz="2400" b="0" strike="noStrike" spc="-1" dirty="0" err="1">
                <a:solidFill>
                  <a:srgbClr val="000000"/>
                </a:solidFill>
                <a:uFill>
                  <a:solidFill>
                    <a:srgbClr val="FFFFFF"/>
                  </a:solidFill>
                </a:uFill>
                <a:latin typeface="Arial"/>
                <a:ea typeface="Noto Sans CJK SC"/>
              </a:rPr>
              <a:t>in</a:t>
            </a:r>
            <a:r>
              <a:rPr lang="ru-RU" sz="2400" b="0" strike="noStrike" spc="-1" dirty="0">
                <a:solidFill>
                  <a:srgbClr val="000000"/>
                </a:solidFill>
                <a:uFill>
                  <a:solidFill>
                    <a:srgbClr val="FFFFFF"/>
                  </a:solidFill>
                </a:uFill>
                <a:latin typeface="Arial"/>
                <a:ea typeface="Noto Sans CJK SC"/>
              </a:rPr>
              <a:t> Moscow: +7-495-956-77-83</a:t>
            </a:r>
            <a:endParaRPr lang="en-US" sz="2400" b="0" strike="noStrike" spc="-1" dirty="0">
              <a:solidFill>
                <a:srgbClr val="000000"/>
              </a:solidFill>
              <a:uFill>
                <a:solidFill>
                  <a:srgbClr val="FFFFFF"/>
                </a:solidFill>
              </a:uFill>
              <a:latin typeface="Times New Roman"/>
            </a:endParaRPr>
          </a:p>
          <a:p>
            <a:pPr marL="690480" lvl="1" indent="-347760">
              <a:lnSpc>
                <a:spcPct val="110000"/>
              </a:lnSpc>
              <a:buClr>
                <a:srgbClr val="669999"/>
              </a:buClr>
              <a:buSzPct val="70000"/>
              <a:buFont typeface="Wingdings" charset="2"/>
              <a:buChar char=""/>
            </a:pPr>
            <a:r>
              <a:rPr lang="ru-RU" sz="2400" b="0" strike="noStrike" spc="-1" dirty="0">
                <a:solidFill>
                  <a:srgbClr val="000000"/>
                </a:solidFill>
                <a:uFill>
                  <a:solidFill>
                    <a:srgbClr val="FFFFFF"/>
                  </a:solidFill>
                </a:uFill>
                <a:latin typeface="Arial"/>
                <a:ea typeface="Noto Sans CJK SC"/>
              </a:rPr>
              <a:t>Call +7-495-956-77-83 </a:t>
            </a:r>
            <a:r>
              <a:rPr lang="en-US" sz="2400" b="0" strike="noStrike" spc="-1" dirty="0">
                <a:solidFill>
                  <a:srgbClr val="000000"/>
                </a:solidFill>
                <a:uFill>
                  <a:solidFill>
                    <a:srgbClr val="FFFFFF"/>
                  </a:solidFill>
                </a:uFill>
                <a:latin typeface="Arial"/>
                <a:ea typeface="Noto Sans CJK SC"/>
              </a:rPr>
              <a:t>*</a:t>
            </a:r>
            <a:r>
              <a:rPr lang="ru-RU" sz="2400" b="0" strike="noStrike" spc="-1" dirty="0">
                <a:solidFill>
                  <a:srgbClr val="000000"/>
                </a:solidFill>
                <a:uFill>
                  <a:solidFill>
                    <a:srgbClr val="FFFFFF"/>
                  </a:solidFill>
                </a:uFill>
                <a:latin typeface="Arial"/>
                <a:ea typeface="Noto Sans CJK SC"/>
              </a:rPr>
              <a:t> </a:t>
            </a:r>
            <a:r>
              <a:rPr lang="en-US" sz="2400" b="0" strike="noStrike" spc="-1" dirty="0">
                <a:solidFill>
                  <a:srgbClr val="000000"/>
                </a:solidFill>
                <a:uFill>
                  <a:solidFill>
                    <a:srgbClr val="FFFFFF"/>
                  </a:solidFill>
                </a:uFill>
                <a:latin typeface="Arial"/>
                <a:ea typeface="Noto Sans CJK SC"/>
              </a:rPr>
              <a:t>419000</a:t>
            </a:r>
            <a:endParaRPr lang="en-US" sz="2400" b="0" strike="noStrike" spc="-1" dirty="0">
              <a:solidFill>
                <a:srgbClr val="000000"/>
              </a:solidFill>
              <a:uFill>
                <a:solidFill>
                  <a:srgbClr val="FFFFFF"/>
                </a:solidFill>
              </a:uFill>
              <a:latin typeface="Times New Roman"/>
            </a:endParaRPr>
          </a:p>
          <a:p>
            <a:pPr marL="341280" indent="-341280">
              <a:lnSpc>
                <a:spcPct val="110000"/>
              </a:lnSpc>
              <a:buClr>
                <a:srgbClr val="330066"/>
              </a:buClr>
              <a:buSzPct val="70000"/>
              <a:buFont typeface="Wingdings" charset="2"/>
              <a:buChar char=""/>
            </a:pPr>
            <a:r>
              <a:rPr lang="en-US" sz="2800" b="0" strike="noStrike" spc="-1" dirty="0">
                <a:solidFill>
                  <a:srgbClr val="000000"/>
                </a:solidFill>
                <a:uFill>
                  <a:solidFill>
                    <a:srgbClr val="FFFFFF"/>
                  </a:solidFill>
                </a:uFill>
                <a:latin typeface="Arial"/>
              </a:rPr>
              <a:t>Alternative – Skype </a:t>
            </a:r>
            <a:r>
              <a:rPr lang="ru-RU" sz="2800" b="0" strike="noStrike" spc="-1" dirty="0" err="1">
                <a:solidFill>
                  <a:srgbClr val="000000"/>
                </a:solidFill>
                <a:uFill>
                  <a:solidFill>
                    <a:srgbClr val="FFFFFF"/>
                  </a:solidFill>
                </a:uFill>
                <a:latin typeface="Arial"/>
              </a:rPr>
              <a:t>digital</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number</a:t>
            </a:r>
            <a:r>
              <a:rPr lang="ru-RU" sz="2800" b="0" strike="noStrike" spc="-1" dirty="0">
                <a:solidFill>
                  <a:srgbClr val="000000"/>
                </a:solidFill>
                <a:uFill>
                  <a:solidFill>
                    <a:srgbClr val="FFFFFF"/>
                  </a:solidFill>
                </a:uFill>
                <a:latin typeface="Arial"/>
              </a:rPr>
              <a:t> </a:t>
            </a:r>
            <a:r>
              <a:rPr lang="en-US" sz="2800" b="0" strike="noStrike" spc="-1" dirty="0">
                <a:solidFill>
                  <a:srgbClr val="000000"/>
                </a:solidFill>
                <a:uFill>
                  <a:solidFill>
                    <a:srgbClr val="FFFFFF"/>
                  </a:solidFill>
                </a:uFill>
                <a:latin typeface="Arial"/>
              </a:rPr>
              <a:t>(</a:t>
            </a:r>
            <a:r>
              <a:rPr lang="ru-RU" sz="2800" b="0" strike="noStrike" spc="-1" dirty="0" err="1">
                <a:solidFill>
                  <a:srgbClr val="000000"/>
                </a:solidFill>
                <a:uFill>
                  <a:solidFill>
                    <a:srgbClr val="FFFFFF"/>
                  </a:solidFill>
                </a:uFill>
                <a:latin typeface="Arial"/>
              </a:rPr>
              <a:t>costs</a:t>
            </a:r>
            <a:r>
              <a:rPr lang="ru-RU" sz="2800" b="0" strike="noStrike" spc="-1" dirty="0">
                <a:solidFill>
                  <a:srgbClr val="000000"/>
                </a:solidFill>
                <a:uFill>
                  <a:solidFill>
                    <a:srgbClr val="FFFFFF"/>
                  </a:solidFill>
                </a:uFill>
                <a:latin typeface="Arial"/>
              </a:rPr>
              <a:t> 18</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3 </a:t>
            </a:r>
            <a:r>
              <a:rPr lang="ru-RU" sz="2800" b="0" strike="noStrike" spc="-1" dirty="0" err="1">
                <a:solidFill>
                  <a:srgbClr val="000000"/>
                </a:solidFill>
                <a:uFill>
                  <a:solidFill>
                    <a:srgbClr val="FFFFFF"/>
                  </a:solidFill>
                </a:uFill>
                <a:latin typeface="Arial"/>
              </a:rPr>
              <a:t>months</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and</a:t>
            </a:r>
            <a:r>
              <a:rPr lang="en-US" sz="2800" b="0" strike="noStrike" spc="-1" dirty="0">
                <a:solidFill>
                  <a:srgbClr val="000000"/>
                </a:solidFill>
                <a:uFill>
                  <a:solidFill>
                    <a:srgbClr val="FFFFFF"/>
                  </a:solidFill>
                </a:uFill>
                <a:latin typeface="Arial"/>
              </a:rPr>
              <a:t> </a:t>
            </a:r>
            <a:r>
              <a:rPr lang="ru-RU" sz="2800" b="0" strike="noStrike" spc="-1" dirty="0">
                <a:solidFill>
                  <a:srgbClr val="000000"/>
                </a:solidFill>
                <a:uFill>
                  <a:solidFill>
                    <a:srgbClr val="FFFFFF"/>
                  </a:solidFill>
                </a:uFill>
                <a:latin typeface="Arial"/>
              </a:rPr>
              <a:t>It </a:t>
            </a:r>
            <a:r>
              <a:rPr lang="ru-RU" sz="2800" b="0" strike="noStrike" spc="-1" dirty="0" err="1">
                <a:solidFill>
                  <a:srgbClr val="000000"/>
                </a:solidFill>
                <a:uFill>
                  <a:solidFill>
                    <a:srgbClr val="FFFFFF"/>
                  </a:solidFill>
                </a:uFill>
                <a:latin typeface="Arial"/>
              </a:rPr>
              <a:t>doesn't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work</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Russia</a:t>
            </a:r>
            <a:endParaRPr lang="en-US" sz="2400" b="0" strike="noStrike" spc="-1" dirty="0">
              <a:solidFill>
                <a:srgbClr val="000000"/>
              </a:solidFill>
              <a:uFill>
                <a:solidFill>
                  <a:srgbClr val="FFFFFF"/>
                </a:solidFill>
              </a:uFill>
              <a:latin typeface="Times New Roman"/>
            </a:endParaRPr>
          </a:p>
        </p:txBody>
      </p:sp>
      <p:sp>
        <p:nvSpPr>
          <p:cNvPr id="623"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62181DD3-C770-4B0D-86F3-EE8A76DF4641}" type="slidenum">
              <a:rPr lang="ru-RU" sz="1000" b="0" strike="noStrike" spc="-1">
                <a:solidFill>
                  <a:srgbClr val="000000"/>
                </a:solidFill>
                <a:uFill>
                  <a:solidFill>
                    <a:srgbClr val="FFFFFF"/>
                  </a:solidFill>
                </a:uFill>
                <a:latin typeface="Arial"/>
              </a:rPr>
              <a:t>26</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dirty="0">
                <a:solidFill>
                  <a:srgbClr val="330066"/>
                </a:solidFill>
                <a:uFill>
                  <a:solidFill>
                    <a:srgbClr val="FFFFFF"/>
                  </a:solidFill>
                </a:uFill>
                <a:latin typeface="Arial"/>
              </a:rPr>
              <a:t>VoIP Software</a:t>
            </a:r>
            <a:endParaRPr lang="en-US" sz="2400" b="0" strike="noStrike" spc="-1" dirty="0">
              <a:solidFill>
                <a:srgbClr val="000000"/>
              </a:solidFill>
              <a:uFill>
                <a:solidFill>
                  <a:srgbClr val="FFFFFF"/>
                </a:solidFill>
              </a:uFill>
              <a:latin typeface="Times New Roman"/>
            </a:endParaRPr>
          </a:p>
        </p:txBody>
      </p:sp>
      <p:sp>
        <p:nvSpPr>
          <p:cNvPr id="625" name="CustomShape 2"/>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Server Software:</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ru-RU" sz="2600" b="0" strike="noStrike" spc="-1" dirty="0">
                <a:solidFill>
                  <a:srgbClr val="000000"/>
                </a:solidFill>
                <a:uFill>
                  <a:solidFill>
                    <a:srgbClr val="FFFFFF"/>
                  </a:solidFill>
                </a:uFill>
                <a:latin typeface="Arial"/>
                <a:ea typeface="Noto Sans CJK SC"/>
              </a:rPr>
              <a:t>A</a:t>
            </a:r>
            <a:r>
              <a:rPr lang="en-US" sz="2600" b="0" strike="noStrike" spc="-1" dirty="0" err="1">
                <a:solidFill>
                  <a:srgbClr val="000000"/>
                </a:solidFill>
                <a:uFill>
                  <a:solidFill>
                    <a:srgbClr val="FFFFFF"/>
                  </a:solidFill>
                </a:uFill>
                <a:latin typeface="Arial"/>
                <a:ea typeface="Noto Sans CJK SC"/>
              </a:rPr>
              <a:t>sterisk</a:t>
            </a:r>
            <a:r>
              <a:rPr lang="ru-RU" sz="2600" b="0" strike="noStrike" spc="-1" dirty="0">
                <a:solidFill>
                  <a:srgbClr val="000000"/>
                </a:solidFill>
                <a:uFill>
                  <a:solidFill>
                    <a:srgbClr val="FFFFFF"/>
                  </a:solidFill>
                </a:uFill>
                <a:latin typeface="Arial"/>
                <a:ea typeface="Noto Sans CJK SC"/>
              </a:rPr>
              <a:t> (</a:t>
            </a:r>
            <a:r>
              <a:rPr lang="en-US" sz="2600" b="0" u="sng" strike="noStrike" spc="-1" dirty="0">
                <a:solidFill>
                  <a:srgbClr val="CCCCFF"/>
                </a:solidFill>
                <a:uFill>
                  <a:solidFill>
                    <a:srgbClr val="FFFFFF"/>
                  </a:solidFill>
                </a:uFill>
                <a:latin typeface="Arial"/>
                <a:ea typeface="Noto Sans CJK SC"/>
                <a:hlinkClick r:id="rId3"/>
              </a:rPr>
              <a:t>http://www.asterisk.org/</a:t>
            </a:r>
            <a:r>
              <a:rPr lang="ru-RU" sz="2600" b="0" strike="noStrike" spc="-1" dirty="0">
                <a:solidFill>
                  <a:srgbClr val="000000"/>
                </a:solidFill>
                <a:uFill>
                  <a:solidFill>
                    <a:srgbClr val="FFFFFF"/>
                  </a:solidFill>
                </a:uFill>
                <a:latin typeface="Arial"/>
                <a:ea typeface="Noto Sans CJK SC"/>
              </a:rPr>
              <a:t>)</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en-US" sz="2600" b="0" strike="noStrike" spc="-1" dirty="0">
                <a:solidFill>
                  <a:srgbClr val="000000"/>
                </a:solidFill>
                <a:uFill>
                  <a:solidFill>
                    <a:srgbClr val="FFFFFF"/>
                  </a:solidFill>
                </a:uFill>
                <a:latin typeface="Arial"/>
                <a:ea typeface="Noto Sans CJK SC"/>
              </a:rPr>
              <a:t>Cisco Unified Communications Manager</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Clients</a:t>
            </a:r>
            <a:r>
              <a:rPr lang="ru-RU" sz="30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en-US" sz="2600" b="0" strike="noStrike" spc="-1" dirty="0">
                <a:solidFill>
                  <a:srgbClr val="000000"/>
                </a:solidFill>
                <a:uFill>
                  <a:solidFill>
                    <a:srgbClr val="FFFFFF"/>
                  </a:solidFill>
                </a:uFill>
                <a:latin typeface="Arial"/>
                <a:ea typeface="Noto Sans CJK SC"/>
              </a:rPr>
              <a:t>X-Lite (proprietary, windows) http://www.counterpath.com/x-lite.html</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sv-SE" sz="2600" b="0" strike="noStrike" spc="-1" dirty="0">
                <a:solidFill>
                  <a:srgbClr val="000000"/>
                </a:solidFill>
                <a:uFill>
                  <a:solidFill>
                    <a:srgbClr val="FFFFFF"/>
                  </a:solidFill>
                </a:uFill>
                <a:latin typeface="Arial"/>
                <a:ea typeface="Noto Sans CJK SC"/>
              </a:rPr>
              <a:t>SipDroid (GPL, android) </a:t>
            </a:r>
            <a:r>
              <a:rPr lang="sv-SE" sz="2600" b="0" u="sng" strike="noStrike" spc="-1" dirty="0">
                <a:solidFill>
                  <a:srgbClr val="CCCCFF"/>
                </a:solidFill>
                <a:uFill>
                  <a:solidFill>
                    <a:srgbClr val="FFFFFF"/>
                  </a:solidFill>
                </a:uFill>
                <a:latin typeface="Arial"/>
                <a:ea typeface="Noto Sans CJK SC"/>
                <a:hlinkClick r:id="rId4"/>
              </a:rPr>
              <a:t>http://sipdroid.org/</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en-US" sz="2600" b="0" strike="noStrike" spc="-1" dirty="0" err="1">
                <a:solidFill>
                  <a:srgbClr val="000000"/>
                </a:solidFill>
                <a:uFill>
                  <a:solidFill>
                    <a:srgbClr val="FFFFFF"/>
                  </a:solidFill>
                </a:uFill>
                <a:latin typeface="Arial"/>
                <a:ea typeface="Noto Sans CJK SC"/>
              </a:rPr>
              <a:t>Sippoint</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en-US" sz="2600" b="0" strike="noStrike" spc="-1" dirty="0" err="1">
                <a:solidFill>
                  <a:srgbClr val="000000"/>
                </a:solidFill>
                <a:uFill>
                  <a:solidFill>
                    <a:srgbClr val="FFFFFF"/>
                  </a:solidFill>
                </a:uFill>
                <a:latin typeface="Arial"/>
                <a:ea typeface="Noto Sans CJK SC"/>
              </a:rPr>
              <a:t>Ekiga</a:t>
            </a:r>
            <a:r>
              <a:rPr lang="en-US" sz="2600" b="0" strike="noStrike" spc="-1" dirty="0">
                <a:solidFill>
                  <a:srgbClr val="000000"/>
                </a:solidFill>
                <a:uFill>
                  <a:solidFill>
                    <a:srgbClr val="FFFFFF"/>
                  </a:solidFill>
                </a:uFill>
                <a:latin typeface="Arial"/>
                <a:ea typeface="Noto Sans CJK SC"/>
              </a:rPr>
              <a:t> (GPL, *nix/windows) </a:t>
            </a:r>
            <a:r>
              <a:rPr lang="en-US" sz="2600" b="0" u="sng" strike="noStrike" spc="-1" dirty="0">
                <a:solidFill>
                  <a:srgbClr val="CCCCFF"/>
                </a:solidFill>
                <a:uFill>
                  <a:solidFill>
                    <a:srgbClr val="FFFFFF"/>
                  </a:solidFill>
                </a:uFill>
                <a:latin typeface="Arial"/>
                <a:ea typeface="Noto Sans CJK SC"/>
                <a:hlinkClick r:id="rId5"/>
              </a:rPr>
              <a:t>http://ekiga.org/</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ru-RU" sz="2600" b="0" strike="noStrike" spc="-1" dirty="0" err="1">
                <a:solidFill>
                  <a:srgbClr val="000000"/>
                </a:solidFill>
                <a:uFill>
                  <a:solidFill>
                    <a:srgbClr val="FFFFFF"/>
                  </a:solidFill>
                </a:uFill>
                <a:latin typeface="Arial"/>
                <a:ea typeface="Noto Sans CJK SC"/>
              </a:rPr>
              <a:t>Twinkle</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Qt-based</a:t>
            </a:r>
            <a:r>
              <a:rPr lang="ru-RU" sz="2600" b="0" strike="noStrike" spc="-1" dirty="0">
                <a:solidFill>
                  <a:srgbClr val="000000"/>
                </a:solidFill>
                <a:uFill>
                  <a:solidFill>
                    <a:srgbClr val="FFFFFF"/>
                  </a:solidFill>
                </a:uFill>
                <a:latin typeface="Arial"/>
                <a:ea typeface="Noto Sans CJK SC"/>
              </a:rPr>
              <a:t>)</a:t>
            </a:r>
            <a:endParaRPr lang="en-US" sz="2400" b="0" strike="noStrike" spc="-1" dirty="0">
              <a:solidFill>
                <a:srgbClr val="000000"/>
              </a:solidFill>
              <a:uFill>
                <a:solidFill>
                  <a:srgbClr val="FFFFFF"/>
                </a:solidFill>
              </a:uFill>
              <a:latin typeface="Times New Roman"/>
            </a:endParaRPr>
          </a:p>
        </p:txBody>
      </p:sp>
      <p:sp>
        <p:nvSpPr>
          <p:cNvPr id="626"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AEEBFCD3-A54F-4952-9AE3-A1948C29CB5A}" type="slidenum">
              <a:rPr lang="ru-RU" sz="1000" b="0" strike="noStrike" spc="-1">
                <a:solidFill>
                  <a:srgbClr val="000000"/>
                </a:solidFill>
                <a:uFill>
                  <a:solidFill>
                    <a:srgbClr val="FFFFFF"/>
                  </a:solidFill>
                </a:uFill>
                <a:latin typeface="Arial"/>
              </a:rPr>
              <a:t>27</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dirty="0">
                <a:solidFill>
                  <a:srgbClr val="330066"/>
                </a:solidFill>
                <a:uFill>
                  <a:solidFill>
                    <a:srgbClr val="FFFFFF"/>
                  </a:solidFill>
                </a:uFill>
                <a:latin typeface="Arial"/>
              </a:rPr>
              <a:t>Hardware</a:t>
            </a:r>
            <a:r>
              <a:rPr lang="ru-RU" sz="3900" b="1" strike="noStrike" spc="-1" dirty="0">
                <a:solidFill>
                  <a:srgbClr val="330066"/>
                </a:solidFill>
                <a:uFill>
                  <a:solidFill>
                    <a:srgbClr val="FFFFFF"/>
                  </a:solidFill>
                </a:uFill>
                <a:latin typeface="Arial"/>
              </a:rPr>
              <a:t>.
</a:t>
            </a:r>
            <a:r>
              <a:rPr lang="en-US" sz="3900" b="1" strike="noStrike" spc="-1" dirty="0">
                <a:solidFill>
                  <a:srgbClr val="330066"/>
                </a:solidFill>
                <a:uFill>
                  <a:solidFill>
                    <a:srgbClr val="FFFFFF"/>
                  </a:solidFill>
                </a:uFill>
                <a:latin typeface="Arial"/>
              </a:rPr>
              <a:t>USB VoIP </a:t>
            </a:r>
            <a:r>
              <a:rPr lang="ru-RU" sz="3900" b="1" strike="noStrike" spc="-1" dirty="0" err="1">
                <a:solidFill>
                  <a:srgbClr val="330066"/>
                </a:solidFill>
                <a:uFill>
                  <a:solidFill>
                    <a:srgbClr val="FFFFFF"/>
                  </a:solidFill>
                </a:uFill>
                <a:latin typeface="Arial"/>
              </a:rPr>
              <a:t>phone</a:t>
            </a:r>
            <a:endParaRPr lang="en-US" sz="2400" b="0" strike="noStrike" spc="-1" dirty="0">
              <a:solidFill>
                <a:srgbClr val="000000"/>
              </a:solidFill>
              <a:uFill>
                <a:solidFill>
                  <a:srgbClr val="FFFFFF"/>
                </a:solidFill>
              </a:uFill>
              <a:latin typeface="Times New Roman"/>
            </a:endParaRPr>
          </a:p>
        </p:txBody>
      </p:sp>
      <p:pic>
        <p:nvPicPr>
          <p:cNvPr id="628" name="Рисунок 627"/>
          <p:cNvPicPr/>
          <p:nvPr/>
        </p:nvPicPr>
        <p:blipFill>
          <a:blip r:embed="rId3"/>
          <a:stretch/>
        </p:blipFill>
        <p:spPr>
          <a:xfrm>
            <a:off x="457200" y="1906560"/>
            <a:ext cx="4038480" cy="4038480"/>
          </a:xfrm>
          <a:prstGeom prst="rect">
            <a:avLst/>
          </a:prstGeom>
          <a:ln>
            <a:noFill/>
          </a:ln>
        </p:spPr>
      </p:pic>
      <p:sp>
        <p:nvSpPr>
          <p:cNvPr id="629" name="CustomShape 2"/>
          <p:cNvSpPr/>
          <p:nvPr/>
        </p:nvSpPr>
        <p:spPr>
          <a:xfrm>
            <a:off x="4648320" y="1719360"/>
            <a:ext cx="403848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2800" b="0" strike="noStrike" spc="-1">
                <a:solidFill>
                  <a:srgbClr val="000000"/>
                </a:solidFill>
                <a:uFill>
                  <a:solidFill>
                    <a:srgbClr val="FFFFFF"/>
                  </a:solidFill>
                </a:uFill>
                <a:latin typeface="Arial"/>
              </a:rPr>
              <a:t>You can receive and make calls via </a:t>
            </a:r>
            <a:r>
              <a:rPr lang="en-US" sz="2800" b="0" strike="noStrike" spc="-1">
                <a:solidFill>
                  <a:srgbClr val="000000"/>
                </a:solidFill>
                <a:uFill>
                  <a:solidFill>
                    <a:srgbClr val="FFFFFF"/>
                  </a:solidFill>
                </a:uFill>
                <a:latin typeface="Arial"/>
              </a:rPr>
              <a:t>Skype </a:t>
            </a:r>
            <a:r>
              <a:rPr lang="ru-RU" sz="2800" b="0" strike="noStrike" spc="-1">
                <a:solidFill>
                  <a:srgbClr val="000000"/>
                </a:solidFill>
                <a:uFill>
                  <a:solidFill>
                    <a:srgbClr val="FFFFFF"/>
                  </a:solidFill>
                </a:uFill>
                <a:latin typeface="Arial"/>
              </a:rPr>
              <a:t>or </a:t>
            </a:r>
            <a:r>
              <a:rPr lang="en-US" sz="2800" b="0" strike="noStrike" spc="-1">
                <a:solidFill>
                  <a:srgbClr val="000000"/>
                </a:solidFill>
                <a:uFill>
                  <a:solidFill>
                    <a:srgbClr val="FFFFFF"/>
                  </a:solidFill>
                </a:uFill>
                <a:latin typeface="Arial"/>
              </a:rPr>
              <a:t>SIPNET</a:t>
            </a:r>
            <a:endParaRPr lang="en-US" sz="2400" b="0" strike="noStrike" spc="-1">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2800" b="0" strike="noStrike" spc="-1">
                <a:solidFill>
                  <a:srgbClr val="000000"/>
                </a:solidFill>
                <a:uFill>
                  <a:solidFill>
                    <a:srgbClr val="FFFFFF"/>
                  </a:solidFill>
                </a:uFill>
                <a:latin typeface="Arial"/>
              </a:rPr>
              <a:t>Protocol support </a:t>
            </a:r>
            <a:r>
              <a:rPr lang="en-US" sz="2800" b="0" strike="noStrike" spc="-1">
                <a:solidFill>
                  <a:srgbClr val="000000"/>
                </a:solidFill>
                <a:uFill>
                  <a:solidFill>
                    <a:srgbClr val="FFFFFF"/>
                  </a:solidFill>
                </a:uFill>
                <a:latin typeface="Arial"/>
              </a:rPr>
              <a:t>Skype</a:t>
            </a:r>
            <a:r>
              <a:rPr lang="ru-RU" sz="2800" b="0" strike="noStrike" spc="-1">
                <a:solidFill>
                  <a:srgbClr val="000000"/>
                </a:solidFill>
                <a:uFill>
                  <a:solidFill>
                    <a:srgbClr val="FFFFFF"/>
                  </a:solidFill>
                </a:uFill>
                <a:latin typeface="Arial"/>
              </a:rPr>
              <a:t>, </a:t>
            </a:r>
            <a:r>
              <a:rPr lang="en-US" sz="2800" b="0" strike="noStrike" spc="-1">
                <a:solidFill>
                  <a:srgbClr val="000000"/>
                </a:solidFill>
                <a:uFill>
                  <a:solidFill>
                    <a:srgbClr val="FFFFFF"/>
                  </a:solidFill>
                </a:uFill>
                <a:latin typeface="Arial"/>
              </a:rPr>
              <a:t>SIP, H.323, MGCP</a:t>
            </a:r>
            <a:endParaRPr lang="en-US" sz="2400" b="0" strike="noStrike" spc="-1">
              <a:solidFill>
                <a:srgbClr val="000000"/>
              </a:solidFill>
              <a:uFill>
                <a:solidFill>
                  <a:srgbClr val="FFFFFF"/>
                </a:solidFill>
              </a:uFill>
              <a:latin typeface="Times New Roman"/>
            </a:endParaRPr>
          </a:p>
        </p:txBody>
      </p:sp>
      <p:sp>
        <p:nvSpPr>
          <p:cNvPr id="630"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113CB6A9-8220-411B-A8BC-FE22924E770C}" type="slidenum">
              <a:rPr lang="ru-RU" sz="1000" b="0" strike="noStrike" spc="-1">
                <a:solidFill>
                  <a:srgbClr val="000000"/>
                </a:solidFill>
                <a:uFill>
                  <a:solidFill>
                    <a:srgbClr val="FFFFFF"/>
                  </a:solidFill>
                </a:uFill>
                <a:latin typeface="Arial"/>
              </a:rPr>
              <a:t>28</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dirty="0">
                <a:solidFill>
                  <a:srgbClr val="330066"/>
                </a:solidFill>
                <a:uFill>
                  <a:solidFill>
                    <a:srgbClr val="FFFFFF"/>
                  </a:solidFill>
                </a:uFill>
                <a:latin typeface="Arial"/>
              </a:rPr>
              <a:t>Hardware</a:t>
            </a:r>
            <a:r>
              <a:rPr lang="ru-RU" sz="3900" b="1" strike="noStrike" spc="-1" dirty="0">
                <a:solidFill>
                  <a:srgbClr val="330066"/>
                </a:solidFill>
                <a:uFill>
                  <a:solidFill>
                    <a:srgbClr val="FFFFFF"/>
                  </a:solidFill>
                </a:uFill>
                <a:latin typeface="Arial"/>
              </a:rPr>
              <a:t>.
</a:t>
            </a:r>
            <a:r>
              <a:rPr lang="en-US" sz="3900" b="1" strike="noStrike" spc="-1" dirty="0">
                <a:solidFill>
                  <a:srgbClr val="330066"/>
                </a:solidFill>
                <a:uFill>
                  <a:solidFill>
                    <a:srgbClr val="FFFFFF"/>
                  </a:solidFill>
                </a:uFill>
                <a:latin typeface="Arial"/>
              </a:rPr>
              <a:t>VoIP</a:t>
            </a:r>
            <a:r>
              <a:rPr lang="ru-RU" sz="3900" b="1" strike="noStrike" spc="-1" dirty="0">
                <a:solidFill>
                  <a:srgbClr val="330066"/>
                </a:solidFill>
                <a:uFill>
                  <a:solidFill>
                    <a:srgbClr val="FFFFFF"/>
                  </a:solidFill>
                </a:uFill>
                <a:latin typeface="Arial"/>
              </a:rPr>
              <a:t> </a:t>
            </a:r>
            <a:r>
              <a:rPr lang="ru-RU" sz="3900" b="1" strike="noStrike" spc="-1" dirty="0" err="1">
                <a:solidFill>
                  <a:srgbClr val="330066"/>
                </a:solidFill>
                <a:uFill>
                  <a:solidFill>
                    <a:srgbClr val="FFFFFF"/>
                  </a:solidFill>
                </a:uFill>
                <a:latin typeface="Arial"/>
              </a:rPr>
              <a:t>phone</a:t>
            </a:r>
            <a:endParaRPr lang="en-US" sz="2400" b="0" strike="noStrike" spc="-1" dirty="0">
              <a:solidFill>
                <a:srgbClr val="000000"/>
              </a:solidFill>
              <a:uFill>
                <a:solidFill>
                  <a:srgbClr val="FFFFFF"/>
                </a:solidFill>
              </a:uFill>
              <a:latin typeface="Times New Roman"/>
            </a:endParaRPr>
          </a:p>
        </p:txBody>
      </p:sp>
      <p:pic>
        <p:nvPicPr>
          <p:cNvPr id="632" name="Рисунок 631"/>
          <p:cNvPicPr/>
          <p:nvPr/>
        </p:nvPicPr>
        <p:blipFill>
          <a:blip r:embed="rId3"/>
          <a:stretch/>
        </p:blipFill>
        <p:spPr>
          <a:xfrm>
            <a:off x="285840" y="2268360"/>
            <a:ext cx="4038480" cy="3313440"/>
          </a:xfrm>
          <a:prstGeom prst="rect">
            <a:avLst/>
          </a:prstGeom>
          <a:ln>
            <a:noFill/>
          </a:ln>
        </p:spPr>
      </p:pic>
      <p:sp>
        <p:nvSpPr>
          <p:cNvPr id="633" name="CustomShape 2"/>
          <p:cNvSpPr/>
          <p:nvPr/>
        </p:nvSpPr>
        <p:spPr>
          <a:xfrm>
            <a:off x="4648320" y="1719360"/>
            <a:ext cx="403848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10000"/>
              </a:lnSpc>
              <a:buClr>
                <a:srgbClr val="330066"/>
              </a:buClr>
              <a:buSzPct val="70000"/>
              <a:buFont typeface="Wingdings" charset="2"/>
              <a:buChar char=""/>
            </a:pPr>
            <a:r>
              <a:rPr lang="ru-RU" sz="2800" b="0" strike="noStrike" spc="-1" dirty="0" err="1">
                <a:solidFill>
                  <a:srgbClr val="000000"/>
                </a:solidFill>
                <a:uFill>
                  <a:solidFill>
                    <a:srgbClr val="FFFFFF"/>
                  </a:solidFill>
                </a:uFill>
                <a:latin typeface="Arial"/>
              </a:rPr>
              <a:t>Equipped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with</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two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interfaces</a:t>
            </a:r>
            <a:r>
              <a:rPr lang="ru-RU" sz="2800" b="0" strike="noStrike" spc="-1" dirty="0">
                <a:solidFill>
                  <a:srgbClr val="000000"/>
                </a:solidFill>
                <a:uFill>
                  <a:solidFill>
                    <a:srgbClr val="FFFFFF"/>
                  </a:solidFill>
                </a:uFill>
                <a:latin typeface="Arial"/>
              </a:rPr>
              <a:t> </a:t>
            </a:r>
            <a:r>
              <a:rPr lang="en-US" sz="2800" b="0" strike="noStrike" spc="-1" dirty="0">
                <a:solidFill>
                  <a:srgbClr val="000000"/>
                </a:solidFill>
                <a:uFill>
                  <a:solidFill>
                    <a:srgbClr val="FFFFFF"/>
                  </a:solidFill>
                </a:uFill>
                <a:latin typeface="Arial"/>
              </a:rPr>
              <a:t>Ethernet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external</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and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internal</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110000"/>
              </a:lnSpc>
              <a:buClr>
                <a:srgbClr val="330066"/>
              </a:buClr>
              <a:buSzPct val="70000"/>
              <a:buFont typeface="Wingdings" charset="2"/>
              <a:buChar char=""/>
            </a:pPr>
            <a:r>
              <a:rPr lang="ru-RU" sz="2800" b="0" strike="noStrike" spc="-1" dirty="0" err="1">
                <a:solidFill>
                  <a:srgbClr val="000000"/>
                </a:solidFill>
                <a:uFill>
                  <a:solidFill>
                    <a:srgbClr val="FFFFFF"/>
                  </a:solidFill>
                </a:uFill>
                <a:latin typeface="Arial"/>
              </a:rPr>
              <a:t>Supports</a:t>
            </a:r>
            <a:r>
              <a:rPr lang="ru-RU" sz="2800" b="0" strike="noStrike" spc="-1" dirty="0">
                <a:solidFill>
                  <a:srgbClr val="000000"/>
                </a:solidFill>
                <a:uFill>
                  <a:solidFill>
                    <a:srgbClr val="FFFFFF"/>
                  </a:solidFill>
                </a:uFill>
                <a:latin typeface="Arial"/>
              </a:rPr>
              <a:t> </a:t>
            </a:r>
            <a:r>
              <a:rPr lang="en-US" sz="2800" b="0" strike="noStrike" spc="-1" dirty="0">
                <a:solidFill>
                  <a:srgbClr val="000000"/>
                </a:solidFill>
                <a:uFill>
                  <a:solidFill>
                    <a:srgbClr val="FFFFFF"/>
                  </a:solidFill>
                </a:uFill>
                <a:latin typeface="Arial"/>
              </a:rPr>
              <a:t>SIP</a:t>
            </a:r>
            <a:endParaRPr lang="en-US" sz="2400" b="0" strike="noStrike" spc="-1" dirty="0">
              <a:solidFill>
                <a:srgbClr val="000000"/>
              </a:solidFill>
              <a:uFill>
                <a:solidFill>
                  <a:srgbClr val="FFFFFF"/>
                </a:solidFill>
              </a:uFill>
              <a:latin typeface="Times New Roman"/>
            </a:endParaRPr>
          </a:p>
          <a:p>
            <a:pPr marL="341280" indent="-341280">
              <a:lnSpc>
                <a:spcPct val="11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It </a:t>
            </a:r>
            <a:r>
              <a:rPr lang="ru-RU" sz="2800" b="0" strike="noStrike" spc="-1" dirty="0" err="1">
                <a:solidFill>
                  <a:srgbClr val="000000"/>
                </a:solidFill>
                <a:uFill>
                  <a:solidFill>
                    <a:srgbClr val="FFFFFF"/>
                  </a:solidFill>
                </a:uFill>
                <a:latin typeface="Arial"/>
              </a:rPr>
              <a:t>has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many</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functions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of</a:t>
            </a:r>
            <a:r>
              <a:rPr lang="ru-RU" sz="2800" b="0" strike="noStrike" spc="-1" dirty="0">
                <a:solidFill>
                  <a:srgbClr val="000000"/>
                </a:solidFill>
                <a:uFill>
                  <a:solidFill>
                    <a:srgbClr val="FFFFFF"/>
                  </a:solidFill>
                </a:uFill>
                <a:latin typeface="Arial"/>
              </a:rPr>
              <a:t> a </a:t>
            </a:r>
            <a:r>
              <a:rPr lang="ru-RU" sz="2800" b="0" strike="noStrike" spc="-1" dirty="0" err="1">
                <a:solidFill>
                  <a:srgbClr val="000000"/>
                </a:solidFill>
                <a:uFill>
                  <a:solidFill>
                    <a:srgbClr val="FFFFFF"/>
                  </a:solidFill>
                </a:uFill>
                <a:latin typeface="Arial"/>
              </a:rPr>
              <a:t>regular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phone</a:t>
            </a:r>
            <a:endParaRPr lang="en-US" sz="2400" b="0" strike="noStrike" spc="-1" dirty="0">
              <a:solidFill>
                <a:srgbClr val="000000"/>
              </a:solidFill>
              <a:uFill>
                <a:solidFill>
                  <a:srgbClr val="FFFFFF"/>
                </a:solidFill>
              </a:uFill>
              <a:latin typeface="Times New Roman"/>
            </a:endParaRPr>
          </a:p>
        </p:txBody>
      </p:sp>
      <p:sp>
        <p:nvSpPr>
          <p:cNvPr id="634"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3AD3C8C6-B358-45F6-922B-C1058EA83282}" type="slidenum">
              <a:rPr lang="ru-RU" sz="1000" b="0" strike="noStrike" spc="-1">
                <a:solidFill>
                  <a:srgbClr val="000000"/>
                </a:solidFill>
                <a:uFill>
                  <a:solidFill>
                    <a:srgbClr val="FFFFFF"/>
                  </a:solidFill>
                </a:uFill>
                <a:latin typeface="Arial"/>
              </a:rPr>
              <a:t>29</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a:solidFill>
                  <a:srgbClr val="330066"/>
                </a:solidFill>
                <a:uFill>
                  <a:solidFill>
                    <a:srgbClr val="FFFFFF"/>
                  </a:solidFill>
                </a:uFill>
                <a:latin typeface="Arial"/>
              </a:rPr>
              <a:t>Streaming Media</a:t>
            </a:r>
            <a:endParaRPr lang="en-US" sz="2400" b="0" strike="noStrike" spc="-1">
              <a:solidFill>
                <a:srgbClr val="000000"/>
              </a:solidFill>
              <a:uFill>
                <a:solidFill>
                  <a:srgbClr val="FFFFFF"/>
                </a:solidFill>
              </a:uFill>
              <a:latin typeface="Times New Roman"/>
            </a:endParaRPr>
          </a:p>
        </p:txBody>
      </p:sp>
      <p:sp>
        <p:nvSpPr>
          <p:cNvPr id="415" name="CustomShape 2"/>
          <p:cNvSpPr/>
          <p:nvPr/>
        </p:nvSpPr>
        <p:spPr>
          <a:xfrm>
            <a:off x="0" y="1413000"/>
            <a:ext cx="8686800" cy="5256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Kinds</a:t>
            </a:r>
            <a:r>
              <a:rPr lang="en-US" sz="30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741240" lvl="1" indent="-284040">
              <a:lnSpc>
                <a:spcPct val="100000"/>
              </a:lnSpc>
              <a:buClr>
                <a:srgbClr val="669999"/>
              </a:buClr>
              <a:buSzPct val="70000"/>
              <a:buFont typeface="Wingdings" charset="2"/>
              <a:buChar char=""/>
            </a:pPr>
            <a:r>
              <a:rPr lang="en-US" sz="2600" b="0" strike="noStrike" spc="-1" dirty="0">
                <a:solidFill>
                  <a:srgbClr val="000000"/>
                </a:solidFill>
                <a:uFill>
                  <a:solidFill>
                    <a:srgbClr val="FFFFFF"/>
                  </a:solidFill>
                </a:uFill>
                <a:latin typeface="Arial"/>
                <a:ea typeface="Noto Sans CJK SC"/>
              </a:rPr>
              <a:t>S</a:t>
            </a:r>
            <a:r>
              <a:rPr lang="ru-RU" sz="2600" b="0" strike="noStrike" spc="-1" dirty="0" err="1">
                <a:solidFill>
                  <a:srgbClr val="000000"/>
                </a:solidFill>
                <a:uFill>
                  <a:solidFill>
                    <a:srgbClr val="FFFFFF"/>
                  </a:solidFill>
                </a:uFill>
                <a:latin typeface="Arial"/>
                <a:ea typeface="Noto Sans CJK SC"/>
              </a:rPr>
              <a:t>treaming</a:t>
            </a:r>
            <a:r>
              <a:rPr lang="en-US" sz="2600" b="0" strike="noStrike" spc="-1" dirty="0">
                <a:solidFill>
                  <a:srgbClr val="000000"/>
                </a:solidFill>
                <a:uFill>
                  <a:solidFill>
                    <a:srgbClr val="FFFFFF"/>
                  </a:solidFill>
                </a:uFill>
                <a:latin typeface="Arial"/>
                <a:ea typeface="Noto Sans CJK SC"/>
              </a:rPr>
              <a:t> of </a:t>
            </a:r>
            <a:r>
              <a:rPr lang="ru-RU" sz="2600" b="0" strike="noStrike" spc="-1" dirty="0" err="1">
                <a:solidFill>
                  <a:srgbClr val="000000"/>
                </a:solidFill>
                <a:uFill>
                  <a:solidFill>
                    <a:srgbClr val="FFFFFF"/>
                  </a:solidFill>
                </a:uFill>
                <a:latin typeface="Arial"/>
                <a:ea typeface="Noto Sans CJK SC"/>
              </a:rPr>
              <a:t>recorded</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audio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and</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video</a:t>
            </a:r>
            <a:endParaRPr lang="en-US" sz="2400" b="0" strike="noStrike" spc="-1" dirty="0">
              <a:solidFill>
                <a:srgbClr val="000000"/>
              </a:solidFill>
              <a:uFill>
                <a:solidFill>
                  <a:srgbClr val="FFFFFF"/>
                </a:solidFill>
              </a:uFill>
              <a:latin typeface="Times New Roman"/>
            </a:endParaRPr>
          </a:p>
          <a:p>
            <a:pPr marL="741240" lvl="1" indent="-284040">
              <a:lnSpc>
                <a:spcPct val="100000"/>
              </a:lnSpc>
              <a:buClr>
                <a:srgbClr val="669999"/>
              </a:buClr>
              <a:buSzPct val="70000"/>
              <a:buFont typeface="Wingdings" charset="2"/>
              <a:buChar char=""/>
            </a:pPr>
            <a:r>
              <a:rPr lang="en-US" sz="2600" spc="-1" dirty="0">
                <a:solidFill>
                  <a:srgbClr val="000000"/>
                </a:solidFill>
                <a:uFill>
                  <a:solidFill>
                    <a:srgbClr val="FFFFFF"/>
                  </a:solidFill>
                </a:uFill>
                <a:latin typeface="Arial"/>
                <a:ea typeface="Noto Sans CJK SC"/>
              </a:rPr>
              <a:t>R</a:t>
            </a:r>
            <a:r>
              <a:rPr lang="ru-RU" sz="2600" b="0" strike="noStrike" spc="-1" dirty="0" err="1">
                <a:solidFill>
                  <a:srgbClr val="000000"/>
                </a:solidFill>
                <a:uFill>
                  <a:solidFill>
                    <a:srgbClr val="FFFFFF"/>
                  </a:solidFill>
                </a:uFill>
                <a:latin typeface="Arial"/>
                <a:ea typeface="Noto Sans CJK SC"/>
              </a:rPr>
              <a:t>eal-time</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audio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and</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video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streaming</a:t>
            </a:r>
            <a:r>
              <a:rPr lang="en-US" sz="2600" spc="-1" dirty="0">
                <a:solidFill>
                  <a:srgbClr val="000000"/>
                </a:solidFill>
                <a:uFill>
                  <a:solidFill>
                    <a:srgbClr val="FFFFFF"/>
                  </a:solidFill>
                </a:uFill>
                <a:latin typeface="Arial"/>
                <a:ea typeface="Noto Sans CJK SC"/>
              </a:rPr>
              <a:t> </a:t>
            </a:r>
            <a:r>
              <a:rPr lang="ru-RU" sz="2600" b="0" strike="noStrike" spc="-1" dirty="0">
                <a:solidFill>
                  <a:srgbClr val="000000"/>
                </a:solidFill>
                <a:uFill>
                  <a:solidFill>
                    <a:srgbClr val="FFFFFF"/>
                  </a:solidFill>
                </a:uFill>
                <a:latin typeface="Arial"/>
                <a:ea typeface="Noto Sans CJK SC"/>
              </a:rPr>
              <a:t>(TV </a:t>
            </a:r>
            <a:r>
              <a:rPr lang="ru-RU" sz="2600" b="0" strike="noStrike" spc="-1" dirty="0" err="1">
                <a:solidFill>
                  <a:srgbClr val="000000"/>
                </a:solidFill>
                <a:uFill>
                  <a:solidFill>
                    <a:srgbClr val="FFFFFF"/>
                  </a:solidFill>
                </a:uFill>
                <a:latin typeface="Arial"/>
                <a:ea typeface="Noto Sans CJK SC"/>
              </a:rPr>
              <a:t>and</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radio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broadcasting</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via</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the</a:t>
            </a:r>
            <a:r>
              <a:rPr lang="ru-RU" sz="2600" b="0" strike="noStrike" spc="-1" dirty="0">
                <a:solidFill>
                  <a:srgbClr val="000000"/>
                </a:solidFill>
                <a:uFill>
                  <a:solidFill>
                    <a:srgbClr val="FFFFFF"/>
                  </a:solidFill>
                </a:uFill>
                <a:latin typeface="Arial"/>
                <a:ea typeface="Noto Sans CJK SC"/>
              </a:rPr>
              <a:t> Internet</a:t>
            </a:r>
            <a:r>
              <a:rPr lang="en-US" sz="2600" b="0" strike="noStrike" spc="-1" dirty="0">
                <a:solidFill>
                  <a:srgbClr val="000000"/>
                </a:solidFill>
                <a:uFill>
                  <a:solidFill>
                    <a:srgbClr val="FFFFFF"/>
                  </a:solidFill>
                </a:uFill>
                <a:latin typeface="Arial"/>
                <a:ea typeface="Noto Sans CJK SC"/>
              </a:rPr>
              <a:t>, IP-</a:t>
            </a:r>
            <a:r>
              <a:rPr lang="ru-RU" sz="2600" b="0" strike="noStrike" spc="-1" dirty="0" err="1">
                <a:solidFill>
                  <a:srgbClr val="000000"/>
                </a:solidFill>
                <a:uFill>
                  <a:solidFill>
                    <a:srgbClr val="FFFFFF"/>
                  </a:solidFill>
                </a:uFill>
                <a:latin typeface="Arial"/>
                <a:ea typeface="Noto Sans CJK SC"/>
              </a:rPr>
              <a:t>cameras</a:t>
            </a:r>
            <a:r>
              <a:rPr lang="ru-RU" sz="2600" b="0" strike="noStrike" spc="-1" dirty="0">
                <a:solidFill>
                  <a:srgbClr val="000000"/>
                </a:solidFill>
                <a:uFill>
                  <a:solidFill>
                    <a:srgbClr val="FFFFFF"/>
                  </a:solidFill>
                </a:uFill>
                <a:latin typeface="Arial"/>
                <a:ea typeface="Noto Sans CJK SC"/>
              </a:rPr>
              <a:t>)</a:t>
            </a:r>
            <a:endParaRPr lang="en-US" sz="2400" b="0" strike="noStrike" spc="-1" dirty="0">
              <a:solidFill>
                <a:srgbClr val="000000"/>
              </a:solidFill>
              <a:uFill>
                <a:solidFill>
                  <a:srgbClr val="FFFFFF"/>
                </a:solidFill>
              </a:uFill>
              <a:latin typeface="Times New Roman"/>
            </a:endParaRPr>
          </a:p>
          <a:p>
            <a:pPr marL="741240" lvl="1" indent="-284040">
              <a:lnSpc>
                <a:spcPct val="100000"/>
              </a:lnSpc>
              <a:buClr>
                <a:srgbClr val="669999"/>
              </a:buClr>
              <a:buSzPct val="70000"/>
              <a:buFont typeface="Wingdings" charset="2"/>
              <a:buChar char=""/>
            </a:pPr>
            <a:r>
              <a:rPr lang="en-US" sz="2600" spc="-1" dirty="0">
                <a:solidFill>
                  <a:srgbClr val="000000"/>
                </a:solidFill>
                <a:uFill>
                  <a:solidFill>
                    <a:srgbClr val="FFFFFF"/>
                  </a:solidFill>
                </a:uFill>
                <a:latin typeface="Arial"/>
                <a:ea typeface="Noto Sans CJK SC"/>
              </a:rPr>
              <a:t>I</a:t>
            </a:r>
            <a:r>
              <a:rPr lang="ru-RU" sz="2600" b="0" strike="noStrike" spc="-1" dirty="0" err="1">
                <a:solidFill>
                  <a:srgbClr val="000000"/>
                </a:solidFill>
                <a:uFill>
                  <a:solidFill>
                    <a:srgbClr val="FFFFFF"/>
                  </a:solidFill>
                </a:uFill>
                <a:latin typeface="Arial"/>
                <a:ea typeface="Noto Sans CJK SC"/>
              </a:rPr>
              <a:t>nteractive</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real-time</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audio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and</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video</a:t>
            </a:r>
            <a:r>
              <a:rPr lang="en-US" sz="2600" b="0" strike="noStrike" spc="-1" dirty="0">
                <a:solidFill>
                  <a:srgbClr val="000000"/>
                </a:solidFill>
                <a:uFill>
                  <a:solidFill>
                    <a:srgbClr val="FFFFFF"/>
                  </a:solidFill>
                </a:uFill>
                <a:latin typeface="Arial"/>
                <a:ea typeface="Noto Sans CJK SC"/>
              </a:rPr>
              <a:t> streaming</a:t>
            </a:r>
            <a:r>
              <a:rPr lang="ru-RU" sz="2600" b="0" strike="noStrike" spc="-1" dirty="0">
                <a:solidFill>
                  <a:srgbClr val="000000"/>
                </a:solidFill>
                <a:uFill>
                  <a:solidFill>
                    <a:srgbClr val="FFFFFF"/>
                  </a:solidFill>
                </a:uFill>
                <a:latin typeface="Arial"/>
                <a:ea typeface="Noto Sans CJK SC"/>
              </a:rPr>
              <a:t> (</a:t>
            </a:r>
            <a:r>
              <a:rPr lang="en-US" sz="2600" b="0" strike="noStrike" spc="-1" dirty="0">
                <a:solidFill>
                  <a:srgbClr val="000000"/>
                </a:solidFill>
                <a:uFill>
                  <a:solidFill>
                    <a:srgbClr val="FFFFFF"/>
                  </a:solidFill>
                </a:uFill>
                <a:latin typeface="Arial"/>
                <a:ea typeface="Noto Sans CJK SC"/>
              </a:rPr>
              <a:t>IP-</a:t>
            </a:r>
            <a:r>
              <a:rPr lang="ru-RU" sz="2600" b="0" strike="noStrike" spc="-1" dirty="0" err="1">
                <a:solidFill>
                  <a:srgbClr val="000000"/>
                </a:solidFill>
                <a:uFill>
                  <a:solidFill>
                    <a:srgbClr val="FFFFFF"/>
                  </a:solidFill>
                </a:uFill>
                <a:latin typeface="Arial"/>
                <a:ea typeface="Noto Sans CJK SC"/>
              </a:rPr>
              <a:t>telephony</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video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conferences</a:t>
            </a:r>
            <a:r>
              <a:rPr lang="ru-RU" sz="2600" b="0" strike="noStrike" spc="-1" dirty="0">
                <a:solidFill>
                  <a:srgbClr val="000000"/>
                </a:solidFill>
                <a:uFill>
                  <a:solidFill>
                    <a:srgbClr val="FFFFFF"/>
                  </a:solidFill>
                </a:uFill>
                <a:latin typeface="Arial"/>
                <a:ea typeface="Noto Sans CJK SC"/>
              </a:rPr>
              <a:t>)</a:t>
            </a:r>
            <a:endParaRPr lang="en-US" sz="2400" b="0" strike="noStrike" spc="-1" dirty="0">
              <a:solidFill>
                <a:srgbClr val="000000"/>
              </a:solidFill>
              <a:uFill>
                <a:solidFill>
                  <a:srgbClr val="FFFFFF"/>
                </a:solidFill>
              </a:uFill>
              <a:latin typeface="Times New Roman"/>
            </a:endParaRPr>
          </a:p>
          <a:p>
            <a:pPr marL="341280" indent="-341280">
              <a:lnSpc>
                <a:spcPct val="100000"/>
              </a:lnSpc>
            </a:pPr>
            <a:r>
              <a:rPr lang="en-US" sz="3000" b="0" strike="noStrike" spc="-1" dirty="0">
                <a:solidFill>
                  <a:srgbClr val="000000"/>
                </a:solidFill>
                <a:uFill>
                  <a:solidFill>
                    <a:srgbClr val="FFFFFF"/>
                  </a:solidFill>
                </a:uFill>
                <a:latin typeface="Arial"/>
              </a:rPr>
              <a:t> </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Characteristics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of</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media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transmission</a:t>
            </a:r>
            <a:r>
              <a:rPr lang="en-US" sz="30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741240" lvl="1" indent="-284040">
              <a:lnSpc>
                <a:spcPct val="100000"/>
              </a:lnSpc>
              <a:buClr>
                <a:srgbClr val="669999"/>
              </a:buClr>
              <a:buSzPct val="70000"/>
              <a:buFont typeface="Wingdings" charset="2"/>
              <a:buChar char=""/>
            </a:pPr>
            <a:r>
              <a:rPr lang="ru-RU" sz="2600" b="0" strike="noStrike" spc="-1" dirty="0" err="1">
                <a:solidFill>
                  <a:srgbClr val="000000"/>
                </a:solidFill>
                <a:uFill>
                  <a:solidFill>
                    <a:srgbClr val="FFFFFF"/>
                  </a:solidFill>
                </a:uFill>
                <a:latin typeface="Arial"/>
                <a:ea typeface="Noto Sans CJK SC"/>
              </a:rPr>
              <a:t>sensitivity</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to</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packet</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delays</a:t>
            </a:r>
            <a:endParaRPr lang="en-US" sz="2400" b="0" strike="noStrike" spc="-1" dirty="0">
              <a:solidFill>
                <a:srgbClr val="000000"/>
              </a:solidFill>
              <a:uFill>
                <a:solidFill>
                  <a:srgbClr val="FFFFFF"/>
                </a:solidFill>
              </a:uFill>
              <a:latin typeface="Times New Roman"/>
            </a:endParaRPr>
          </a:p>
          <a:p>
            <a:pPr marL="741240" lvl="1" indent="-284040">
              <a:lnSpc>
                <a:spcPct val="100000"/>
              </a:lnSpc>
              <a:buClr>
                <a:srgbClr val="669999"/>
              </a:buClr>
              <a:buSzPct val="70000"/>
              <a:buFont typeface="Wingdings" charset="2"/>
              <a:buChar char=""/>
            </a:pPr>
            <a:r>
              <a:rPr lang="ru-RU" sz="2600" b="0" strike="noStrike" spc="-1" dirty="0" err="1">
                <a:solidFill>
                  <a:srgbClr val="000000"/>
                </a:solidFill>
                <a:uFill>
                  <a:solidFill>
                    <a:srgbClr val="FFFFFF"/>
                  </a:solidFill>
                </a:uFill>
                <a:latin typeface="Arial"/>
                <a:ea typeface="Noto Sans CJK SC"/>
              </a:rPr>
              <a:t>packet</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loss</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resistance</a:t>
            </a:r>
            <a:endParaRPr lang="en-US" sz="2400" b="0" strike="noStrike" spc="-1" dirty="0">
              <a:solidFill>
                <a:srgbClr val="000000"/>
              </a:solidFill>
              <a:uFill>
                <a:solidFill>
                  <a:srgbClr val="FFFFFF"/>
                </a:solidFill>
              </a:uFill>
              <a:latin typeface="Times New Roman"/>
            </a:endParaRPr>
          </a:p>
        </p:txBody>
      </p:sp>
      <p:sp>
        <p:nvSpPr>
          <p:cNvPr id="416"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1FAD6806-9F13-4468-958E-1055E366C07D}" type="slidenum">
              <a:rPr lang="ru-RU" sz="1000" b="0" strike="noStrike" spc="-1">
                <a:solidFill>
                  <a:srgbClr val="000000"/>
                </a:solidFill>
                <a:uFill>
                  <a:solidFill>
                    <a:srgbClr val="FFFFFF"/>
                  </a:solidFill>
                </a:uFill>
                <a:latin typeface="Arial"/>
              </a:rPr>
              <a:t>3</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dirty="0">
                <a:solidFill>
                  <a:srgbClr val="330066"/>
                </a:solidFill>
                <a:uFill>
                  <a:solidFill>
                    <a:srgbClr val="FFFFFF"/>
                  </a:solidFill>
                </a:uFill>
                <a:latin typeface="Arial"/>
              </a:rPr>
              <a:t>Hardware</a:t>
            </a:r>
            <a:r>
              <a:rPr lang="ru-RU" sz="3900" b="1" strike="noStrike" spc="-1" dirty="0">
                <a:solidFill>
                  <a:srgbClr val="330066"/>
                </a:solidFill>
                <a:uFill>
                  <a:solidFill>
                    <a:srgbClr val="FFFFFF"/>
                  </a:solidFill>
                </a:uFill>
                <a:latin typeface="Arial"/>
              </a:rPr>
              <a:t>.
</a:t>
            </a:r>
            <a:r>
              <a:rPr lang="en-US" sz="3900" b="1" strike="noStrike" spc="-1" dirty="0">
                <a:solidFill>
                  <a:srgbClr val="330066"/>
                </a:solidFill>
                <a:uFill>
                  <a:solidFill>
                    <a:srgbClr val="FFFFFF"/>
                  </a:solidFill>
                </a:uFill>
                <a:latin typeface="Arial"/>
              </a:rPr>
              <a:t>VoIP</a:t>
            </a:r>
            <a:r>
              <a:rPr lang="ru-RU" sz="3900" b="1" strike="noStrike" spc="-1" dirty="0">
                <a:solidFill>
                  <a:srgbClr val="330066"/>
                </a:solidFill>
                <a:uFill>
                  <a:solidFill>
                    <a:srgbClr val="FFFFFF"/>
                  </a:solidFill>
                </a:uFill>
                <a:latin typeface="Arial"/>
              </a:rPr>
              <a:t> </a:t>
            </a:r>
            <a:r>
              <a:rPr lang="ru-RU" sz="3900" b="1" strike="noStrike" spc="-1" dirty="0" err="1">
                <a:solidFill>
                  <a:srgbClr val="330066"/>
                </a:solidFill>
                <a:uFill>
                  <a:solidFill>
                    <a:srgbClr val="FFFFFF"/>
                  </a:solidFill>
                </a:uFill>
                <a:latin typeface="Arial"/>
              </a:rPr>
              <a:t>gateways</a:t>
            </a:r>
            <a:endParaRPr lang="en-US" sz="2400" b="0" strike="noStrike" spc="-1" dirty="0">
              <a:solidFill>
                <a:srgbClr val="000000"/>
              </a:solidFill>
              <a:uFill>
                <a:solidFill>
                  <a:srgbClr val="FFFFFF"/>
                </a:solidFill>
              </a:uFill>
              <a:latin typeface="Times New Roman"/>
            </a:endParaRPr>
          </a:p>
        </p:txBody>
      </p:sp>
      <p:pic>
        <p:nvPicPr>
          <p:cNvPr id="636" name="Рисунок 635"/>
          <p:cNvPicPr/>
          <p:nvPr/>
        </p:nvPicPr>
        <p:blipFill>
          <a:blip r:embed="rId3"/>
          <a:stretch/>
        </p:blipFill>
        <p:spPr>
          <a:xfrm>
            <a:off x="1000080" y="1500120"/>
            <a:ext cx="2873520" cy="2357640"/>
          </a:xfrm>
          <a:prstGeom prst="rect">
            <a:avLst/>
          </a:prstGeom>
          <a:ln>
            <a:noFill/>
          </a:ln>
        </p:spPr>
      </p:pic>
      <p:sp>
        <p:nvSpPr>
          <p:cNvPr id="637" name="CustomShape 2"/>
          <p:cNvSpPr/>
          <p:nvPr/>
        </p:nvSpPr>
        <p:spPr>
          <a:xfrm>
            <a:off x="4648320" y="1719360"/>
            <a:ext cx="403848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2800" b="0" strike="noStrike" spc="-1" dirty="0" err="1">
                <a:solidFill>
                  <a:srgbClr val="000000"/>
                </a:solidFill>
                <a:uFill>
                  <a:solidFill>
                    <a:srgbClr val="FFFFFF"/>
                  </a:solidFill>
                </a:uFill>
                <a:latin typeface="Arial"/>
              </a:rPr>
              <a:t>Has</a:t>
            </a:r>
            <a:r>
              <a:rPr lang="ru-RU" sz="2800" b="0" strike="noStrike" spc="-1" dirty="0">
                <a:solidFill>
                  <a:srgbClr val="000000"/>
                </a:solidFill>
                <a:uFill>
                  <a:solidFill>
                    <a:srgbClr val="FFFFFF"/>
                  </a:solidFill>
                </a:uFill>
                <a:latin typeface="Arial"/>
              </a:rPr>
              <a:t> a </a:t>
            </a:r>
            <a:r>
              <a:rPr lang="ru-RU" sz="2800" b="0" strike="noStrike" spc="-1" dirty="0" err="1">
                <a:solidFill>
                  <a:srgbClr val="000000"/>
                </a:solidFill>
                <a:uFill>
                  <a:solidFill>
                    <a:srgbClr val="FFFFFF"/>
                  </a:solidFill>
                </a:uFill>
                <a:latin typeface="Arial"/>
              </a:rPr>
              <a:t>port</a:t>
            </a:r>
            <a:r>
              <a:rPr lang="ru-RU" sz="2800" b="0" strike="noStrike" spc="-1" dirty="0">
                <a:solidFill>
                  <a:srgbClr val="000000"/>
                </a:solidFill>
                <a:uFill>
                  <a:solidFill>
                    <a:srgbClr val="FFFFFF"/>
                  </a:solidFill>
                </a:uFill>
                <a:latin typeface="Arial"/>
              </a:rPr>
              <a:t> </a:t>
            </a:r>
            <a:r>
              <a:rPr lang="en-US" sz="2800" b="0" strike="noStrike" spc="-1" dirty="0">
                <a:solidFill>
                  <a:srgbClr val="000000"/>
                </a:solidFill>
                <a:uFill>
                  <a:solidFill>
                    <a:srgbClr val="FFFFFF"/>
                  </a:solidFill>
                </a:uFill>
                <a:latin typeface="Arial"/>
              </a:rPr>
              <a:t>Ethernet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connect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an</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external</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network</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Port </a:t>
            </a:r>
            <a:r>
              <a:rPr lang="en-US" sz="2800" b="0" strike="noStrike" spc="-1" dirty="0">
                <a:solidFill>
                  <a:srgbClr val="000000"/>
                </a:solidFill>
                <a:uFill>
                  <a:solidFill>
                    <a:srgbClr val="FFFFFF"/>
                  </a:solidFill>
                </a:uFill>
                <a:latin typeface="Arial"/>
              </a:rPr>
              <a:t>FXS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connect</a:t>
            </a:r>
            <a:r>
              <a:rPr lang="ru-RU" sz="2800" b="0" strike="noStrike" spc="-1" dirty="0">
                <a:solidFill>
                  <a:srgbClr val="000000"/>
                </a:solidFill>
                <a:uFill>
                  <a:solidFill>
                    <a:srgbClr val="FFFFFF"/>
                  </a:solidFill>
                </a:uFill>
                <a:latin typeface="Arial"/>
              </a:rPr>
              <a:t> a </a:t>
            </a:r>
            <a:r>
              <a:rPr lang="en-US" sz="2800" b="0" strike="noStrike" spc="-1" dirty="0">
                <a:solidFill>
                  <a:srgbClr val="000000"/>
                </a:solidFill>
                <a:uFill>
                  <a:solidFill>
                    <a:srgbClr val="FFFFFF"/>
                  </a:solidFill>
                </a:uFill>
                <a:latin typeface="Arial"/>
              </a:rPr>
              <a:t>traditional</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phone</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Port </a:t>
            </a:r>
            <a:r>
              <a:rPr lang="en-US" sz="2800" b="0" strike="noStrike" spc="-1" dirty="0">
                <a:solidFill>
                  <a:srgbClr val="000000"/>
                </a:solidFill>
                <a:uFill>
                  <a:solidFill>
                    <a:srgbClr val="FFFFFF"/>
                  </a:solidFill>
                </a:uFill>
                <a:latin typeface="Arial"/>
              </a:rPr>
              <a:t>FXO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connect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a:t>
            </a:r>
            <a:r>
              <a:rPr lang="ru-RU" sz="2800" b="0" strike="noStrike" spc="-1" dirty="0">
                <a:solidFill>
                  <a:srgbClr val="000000"/>
                </a:solidFill>
                <a:uFill>
                  <a:solidFill>
                    <a:srgbClr val="FFFFFF"/>
                  </a:solidFill>
                </a:uFill>
                <a:latin typeface="Arial"/>
              </a:rPr>
              <a:t> </a:t>
            </a:r>
            <a:r>
              <a:rPr lang="en-US" sz="2800" b="0" strike="noStrike" spc="-1" dirty="0">
                <a:solidFill>
                  <a:srgbClr val="000000"/>
                </a:solidFill>
                <a:uFill>
                  <a:solidFill>
                    <a:srgbClr val="FFFFFF"/>
                  </a:solidFill>
                </a:uFill>
                <a:latin typeface="Arial"/>
              </a:rPr>
              <a:t>PSTN/PBX</a:t>
            </a:r>
            <a:endParaRPr lang="en-US" sz="2400" b="0" strike="noStrike" spc="-1" dirty="0">
              <a:solidFill>
                <a:srgbClr val="000000"/>
              </a:solidFill>
              <a:uFill>
                <a:solidFill>
                  <a:srgbClr val="FFFFFF"/>
                </a:solidFill>
              </a:uFill>
              <a:latin typeface="Times New Roman"/>
            </a:endParaRPr>
          </a:p>
        </p:txBody>
      </p:sp>
      <p:sp>
        <p:nvSpPr>
          <p:cNvPr id="638"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6D7B83A2-9C50-41F6-A2EF-D28F888AC918}" type="slidenum">
              <a:rPr lang="ru-RU" sz="1000" b="0" strike="noStrike" spc="-1">
                <a:solidFill>
                  <a:srgbClr val="000000"/>
                </a:solidFill>
                <a:uFill>
                  <a:solidFill>
                    <a:srgbClr val="FFFFFF"/>
                  </a:solidFill>
                </a:uFill>
                <a:latin typeface="Arial"/>
              </a:rPr>
              <a:t>30</a:t>
            </a:fld>
            <a:endParaRPr lang="en-US" sz="2400" b="0" strike="noStrike" spc="-1">
              <a:solidFill>
                <a:srgbClr val="000000"/>
              </a:solidFill>
              <a:uFill>
                <a:solidFill>
                  <a:srgbClr val="FFFFFF"/>
                </a:solidFill>
              </a:uFill>
              <a:latin typeface="Times New Roman"/>
            </a:endParaRPr>
          </a:p>
        </p:txBody>
      </p:sp>
      <p:pic>
        <p:nvPicPr>
          <p:cNvPr id="639" name="Рисунок 638"/>
          <p:cNvPicPr/>
          <p:nvPr/>
        </p:nvPicPr>
        <p:blipFill>
          <a:blip r:embed="rId4"/>
          <a:stretch/>
        </p:blipFill>
        <p:spPr>
          <a:xfrm>
            <a:off x="785880" y="3929040"/>
            <a:ext cx="3214800" cy="2522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Proprietary telephony services</a:t>
            </a:r>
            <a:endParaRPr lang="en-US" sz="2400" b="0" strike="noStrike" spc="-1">
              <a:solidFill>
                <a:srgbClr val="000000"/>
              </a:solidFill>
              <a:uFill>
                <a:solidFill>
                  <a:srgbClr val="FFFFFF"/>
                </a:solidFill>
              </a:uFill>
              <a:latin typeface="Times New Roman"/>
            </a:endParaRPr>
          </a:p>
        </p:txBody>
      </p:sp>
      <p:sp>
        <p:nvSpPr>
          <p:cNvPr id="641" name="CustomShape 2"/>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Skype</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Whatsapp</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Viber</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Telegram</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GB" sz="3000" b="0" strike="noStrike" spc="-1" dirty="0">
                <a:solidFill>
                  <a:srgbClr val="000000"/>
                </a:solidFill>
                <a:uFill>
                  <a:solidFill>
                    <a:srgbClr val="FFFFFF"/>
                  </a:solidFill>
                </a:uFill>
                <a:latin typeface="Arial"/>
              </a:rPr>
              <a:t>Discord</a:t>
            </a:r>
            <a:endParaRPr lang="en-US" sz="2400"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US" sz="3000" spc="-1" dirty="0">
                <a:solidFill>
                  <a:srgbClr val="000000"/>
                </a:solidFill>
                <a:uFill>
                  <a:solidFill>
                    <a:srgbClr val="FFFFFF"/>
                  </a:solidFill>
                </a:uFill>
                <a:latin typeface="Arial"/>
              </a:rPr>
              <a:t>Teams</a:t>
            </a:r>
          </a:p>
          <a:p>
            <a:pPr marL="341280" indent="-341280">
              <a:lnSpc>
                <a:spcPct val="100000"/>
              </a:lnSpc>
              <a:buClr>
                <a:srgbClr val="330066"/>
              </a:buClr>
              <a:buSzPct val="70000"/>
              <a:buFont typeface="Wingdings" charset="2"/>
              <a:buChar char=""/>
            </a:pPr>
            <a:r>
              <a:rPr lang="en-US" sz="3000" spc="-1" dirty="0">
                <a:solidFill>
                  <a:srgbClr val="000000"/>
                </a:solidFill>
                <a:uFill>
                  <a:solidFill>
                    <a:srgbClr val="FFFFFF"/>
                  </a:solidFill>
                </a:uFill>
                <a:latin typeface="Arial"/>
              </a:rPr>
              <a:t>Common drawback: it is impossible (or difficult) to setup call to landlines and PBX functions</a:t>
            </a:r>
            <a:endParaRPr lang="en-US" sz="2400" b="0" strike="noStrike" spc="-1" dirty="0">
              <a:solidFill>
                <a:srgbClr val="000000"/>
              </a:solidFill>
              <a:uFill>
                <a:solidFill>
                  <a:srgbClr val="FFFFFF"/>
                </a:solidFill>
              </a:uFill>
              <a:latin typeface="Times New Roman"/>
            </a:endParaRPr>
          </a:p>
        </p:txBody>
      </p:sp>
      <p:sp>
        <p:nvSpPr>
          <p:cNvPr id="642"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83F2BD62-FBEE-4CC2-B261-60C47B5EA25A}" type="slidenum">
              <a:rPr lang="ru-RU" sz="1000" b="0" strike="noStrike" spc="-1">
                <a:solidFill>
                  <a:srgbClr val="000000"/>
                </a:solidFill>
                <a:uFill>
                  <a:solidFill>
                    <a:srgbClr val="FFFFFF"/>
                  </a:solidFill>
                </a:uFill>
                <a:latin typeface="Arial"/>
              </a:rPr>
              <a:t>31</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3"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500" b="1" strike="noStrike" spc="-1">
                <a:solidFill>
                  <a:srgbClr val="330066"/>
                </a:solidFill>
                <a:uFill>
                  <a:solidFill>
                    <a:srgbClr val="FFFFFF"/>
                  </a:solidFill>
                </a:uFill>
                <a:latin typeface="Arial"/>
              </a:rPr>
              <a:t>Homework</a:t>
            </a:r>
            <a:endParaRPr lang="en-US" sz="2400" b="0" strike="noStrike" spc="-1">
              <a:solidFill>
                <a:srgbClr val="000000"/>
              </a:solidFill>
              <a:uFill>
                <a:solidFill>
                  <a:srgbClr val="FFFFFF"/>
                </a:solidFill>
              </a:uFill>
              <a:latin typeface="Times New Roman"/>
            </a:endParaRPr>
          </a:p>
        </p:txBody>
      </p:sp>
      <p:sp>
        <p:nvSpPr>
          <p:cNvPr id="644" name="CustomShape 2"/>
          <p:cNvSpPr/>
          <p:nvPr/>
        </p:nvSpPr>
        <p:spPr>
          <a:xfrm>
            <a:off x="0" y="1428840"/>
            <a:ext cx="9144000" cy="5429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Install</a:t>
            </a:r>
            <a:r>
              <a:rPr lang="ru-RU" sz="3000" b="0" strike="noStrike" spc="-1" dirty="0">
                <a:solidFill>
                  <a:srgbClr val="000000"/>
                </a:solidFill>
                <a:uFill>
                  <a:solidFill>
                    <a:srgbClr val="FFFFFF"/>
                  </a:solidFill>
                </a:uFill>
                <a:latin typeface="Arial"/>
              </a:rPr>
              <a:t> a </a:t>
            </a:r>
            <a:r>
              <a:rPr lang="ru-RU" sz="3000" b="0" strike="noStrike" spc="-1" dirty="0" err="1">
                <a:solidFill>
                  <a:srgbClr val="000000"/>
                </a:solidFill>
                <a:uFill>
                  <a:solidFill>
                    <a:srgbClr val="FFFFFF"/>
                  </a:solidFill>
                </a:uFill>
                <a:latin typeface="Arial"/>
              </a:rPr>
              <a:t>softphone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for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example</a:t>
            </a:r>
            <a:r>
              <a:rPr lang="ru-RU" sz="3000" b="0" strike="noStrike" spc="-1" dirty="0">
                <a:solidFill>
                  <a:srgbClr val="000000"/>
                </a:solidFill>
                <a:uFill>
                  <a:solidFill>
                    <a:srgbClr val="FFFFFF"/>
                  </a:solidFill>
                </a:uFill>
                <a:latin typeface="Arial"/>
              </a:rPr>
              <a:t>, </a:t>
            </a:r>
            <a:r>
              <a:rPr lang="en-US" sz="3000" b="0" strike="noStrike" spc="-1" dirty="0">
                <a:solidFill>
                  <a:srgbClr val="000000"/>
                </a:solidFill>
                <a:uFill>
                  <a:solidFill>
                    <a:srgbClr val="FFFFFF"/>
                  </a:solidFill>
                </a:uFill>
                <a:latin typeface="Arial"/>
              </a:rPr>
              <a:t>x-lite</a:t>
            </a:r>
            <a:r>
              <a:rPr lang="ru-RU" sz="3000" b="0" strike="noStrike" spc="-1" dirty="0">
                <a:solidFill>
                  <a:srgbClr val="000000"/>
                </a:solidFill>
                <a:uFill>
                  <a:solidFill>
                    <a:srgbClr val="FFFFFF"/>
                  </a:solidFill>
                </a:uFill>
                <a:latin typeface="Arial"/>
              </a:rPr>
              <a:t>)</a:t>
            </a:r>
            <a:r>
              <a:rPr lang="en-US"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buy</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one</a:t>
            </a:r>
            <a:r>
              <a:rPr lang="ru-RU" sz="3000" b="0" strike="noStrike" spc="-1" dirty="0">
                <a:solidFill>
                  <a:srgbClr val="000000"/>
                </a:solidFill>
                <a:uFill>
                  <a:solidFill>
                    <a:srgbClr val="FFFFFF"/>
                  </a:solidFill>
                </a:uFill>
                <a:latin typeface="Arial"/>
              </a:rPr>
              <a:t> </a:t>
            </a:r>
            <a:r>
              <a:rPr lang="en-US" sz="3000" b="0" strike="noStrike" spc="-1" dirty="0">
                <a:solidFill>
                  <a:srgbClr val="000000"/>
                </a:solidFill>
                <a:uFill>
                  <a:solidFill>
                    <a:srgbClr val="FFFFFF"/>
                  </a:solidFill>
                </a:uFill>
                <a:latin typeface="Arial"/>
              </a:rPr>
              <a:t>USB-VoIP-</a:t>
            </a:r>
            <a:r>
              <a:rPr lang="ru-RU" sz="3000" b="0" strike="noStrike" spc="-1" dirty="0" err="1">
                <a:solidFill>
                  <a:srgbClr val="000000"/>
                </a:solidFill>
                <a:uFill>
                  <a:solidFill>
                    <a:srgbClr val="FFFFFF"/>
                  </a:solidFill>
                </a:uFill>
                <a:latin typeface="Arial"/>
              </a:rPr>
              <a:t>telephone</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Register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with</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your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provider</a:t>
            </a:r>
            <a:r>
              <a:rPr lang="ru-RU" sz="3000" b="0" strike="noStrike" spc="-1" dirty="0">
                <a:solidFill>
                  <a:srgbClr val="000000"/>
                </a:solidFill>
                <a:uFill>
                  <a:solidFill>
                    <a:srgbClr val="FFFFFF"/>
                  </a:solidFill>
                </a:uFill>
                <a:latin typeface="Arial"/>
              </a:rPr>
              <a:t> </a:t>
            </a:r>
            <a:r>
              <a:rPr lang="en-US" sz="3000" b="0" strike="noStrike" spc="-1" dirty="0">
                <a:solidFill>
                  <a:srgbClr val="000000"/>
                </a:solidFill>
                <a:uFill>
                  <a:solidFill>
                    <a:srgbClr val="FFFFFF"/>
                  </a:solidFill>
                </a:uFill>
                <a:latin typeface="Arial"/>
              </a:rPr>
              <a:t>IP-</a:t>
            </a:r>
            <a:r>
              <a:rPr lang="ru-RU" sz="3000" b="0" strike="noStrike" spc="-1" dirty="0" err="1">
                <a:solidFill>
                  <a:srgbClr val="000000"/>
                </a:solidFill>
                <a:uFill>
                  <a:solidFill>
                    <a:srgbClr val="FFFFFF"/>
                  </a:solidFill>
                </a:uFill>
                <a:latin typeface="Arial"/>
              </a:rPr>
              <a:t>telephony</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services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for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example</a:t>
            </a:r>
            <a:r>
              <a:rPr lang="ru-RU" sz="3000" b="0" strike="noStrike" spc="-1" dirty="0">
                <a:solidFill>
                  <a:srgbClr val="000000"/>
                </a:solidFill>
                <a:uFill>
                  <a:solidFill>
                    <a:srgbClr val="FFFFFF"/>
                  </a:solidFill>
                </a:uFill>
                <a:latin typeface="Arial"/>
              </a:rPr>
              <a:t>, </a:t>
            </a:r>
            <a:r>
              <a:rPr lang="en-US" sz="3000" b="0" strike="noStrike" spc="-1" dirty="0">
                <a:solidFill>
                  <a:srgbClr val="000000"/>
                </a:solidFill>
                <a:uFill>
                  <a:solidFill>
                    <a:srgbClr val="FFFFFF"/>
                  </a:solidFill>
                </a:uFill>
                <a:latin typeface="Arial"/>
              </a:rPr>
              <a:t>sipnet.ru</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and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get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number</a:t>
            </a:r>
            <a:r>
              <a:rPr lang="en-US" sz="3000" b="0" strike="noStrike" spc="-1" dirty="0">
                <a:solidFill>
                  <a:srgbClr val="000000"/>
                </a:solidFill>
                <a:uFill>
                  <a:solidFill>
                    <a:srgbClr val="FFFFFF"/>
                  </a:solidFill>
                </a:uFill>
                <a:latin typeface="Arial"/>
              </a:rPr>
              <a:t> – </a:t>
            </a:r>
            <a:r>
              <a:rPr lang="ru-RU" sz="3000" b="0" strike="noStrike" spc="-1" dirty="0" err="1">
                <a:solidFill>
                  <a:srgbClr val="000000"/>
                </a:solidFill>
                <a:uFill>
                  <a:solidFill>
                    <a:srgbClr val="FFFFFF"/>
                  </a:solidFill>
                </a:uFill>
                <a:latin typeface="Arial"/>
              </a:rPr>
              <a:t>it's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free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enter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your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phone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number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then</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you</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will</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get</a:t>
            </a:r>
            <a:r>
              <a:rPr lang="ru-RU" sz="3000" b="0" strike="noStrike" spc="-1" dirty="0">
                <a:solidFill>
                  <a:srgbClr val="000000"/>
                </a:solidFill>
                <a:uFill>
                  <a:solidFill>
                    <a:srgbClr val="FFFFFF"/>
                  </a:solidFill>
                </a:uFill>
                <a:latin typeface="Arial"/>
              </a:rPr>
              <a:t> 1</a:t>
            </a:r>
            <a:r>
              <a:rPr lang="en-US" sz="3000" b="0" strike="noStrike" spc="-1" dirty="0">
                <a:solidFill>
                  <a:srgbClr val="000000"/>
                </a:solidFill>
                <a:uFill>
                  <a:solidFill>
                    <a:srgbClr val="FFFFFF"/>
                  </a:solidFill>
                </a:uFill>
                <a:latin typeface="Arial"/>
              </a:rPr>
              <a:t>$</a:t>
            </a:r>
            <a:r>
              <a:rPr lang="ru-RU" sz="30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Enter </a:t>
            </a:r>
            <a:r>
              <a:rPr lang="ru-RU" sz="3000" b="0" strike="noStrike" spc="-1" dirty="0" err="1">
                <a:solidFill>
                  <a:srgbClr val="000000"/>
                </a:solidFill>
                <a:uFill>
                  <a:solidFill>
                    <a:srgbClr val="FFFFFF"/>
                  </a:solidFill>
                </a:uFill>
                <a:latin typeface="Arial"/>
              </a:rPr>
              <a:t>in</a:t>
            </a:r>
            <a:r>
              <a:rPr lang="ru-RU" sz="3000" b="0" strike="noStrike" spc="-1" dirty="0">
                <a:solidFill>
                  <a:srgbClr val="000000"/>
                </a:solidFill>
                <a:uFill>
                  <a:solidFill>
                    <a:srgbClr val="FFFFFF"/>
                  </a:solidFill>
                </a:uFill>
                <a:latin typeface="Arial"/>
              </a:rPr>
              <a:t> </a:t>
            </a:r>
            <a:r>
              <a:rPr lang="en-US" sz="3000" b="0" strike="noStrike" spc="-1" dirty="0">
                <a:solidFill>
                  <a:srgbClr val="000000"/>
                </a:solidFill>
                <a:uFill>
                  <a:solidFill>
                    <a:srgbClr val="FFFFFF"/>
                  </a:solidFill>
                </a:uFill>
                <a:latin typeface="Arial"/>
              </a:rPr>
              <a:t>x-lite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data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received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during</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registration</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and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call</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for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example</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ru-RU" sz="2600" b="0" strike="noStrike" spc="-1" dirty="0">
                <a:solidFill>
                  <a:srgbClr val="000000"/>
                </a:solidFill>
                <a:uFill>
                  <a:solidFill>
                    <a:srgbClr val="FFFFFF"/>
                  </a:solidFill>
                </a:uFill>
                <a:latin typeface="Arial"/>
                <a:ea typeface="Noto Sans CJK SC"/>
              </a:rPr>
              <a:t>000@sipnet.ru -</a:t>
            </a:r>
            <a:r>
              <a:rPr lang="en-US"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latestnews</a:t>
            </a:r>
            <a:endParaRPr lang="en-US" sz="2400" b="0" strike="noStrike" spc="-1" dirty="0">
              <a:solidFill>
                <a:srgbClr val="000000"/>
              </a:solidFill>
              <a:uFill>
                <a:solidFill>
                  <a:srgbClr val="FFFFFF"/>
                </a:solidFill>
              </a:uFill>
              <a:latin typeface="Times New Roman"/>
            </a:endParaRPr>
          </a:p>
          <a:p>
            <a:pPr marL="690480" lvl="1" indent="-347760">
              <a:lnSpc>
                <a:spcPct val="100000"/>
              </a:lnSpc>
              <a:buClr>
                <a:srgbClr val="669999"/>
              </a:buClr>
              <a:buSzPct val="70000"/>
              <a:buFont typeface="Wingdings" charset="2"/>
              <a:buChar char=""/>
            </a:pPr>
            <a:r>
              <a:rPr lang="en-US" sz="2600" b="0" strike="noStrike" spc="-1" dirty="0">
                <a:solidFill>
                  <a:srgbClr val="000000"/>
                </a:solidFill>
                <a:uFill>
                  <a:solidFill>
                    <a:srgbClr val="FFFFFF"/>
                  </a:solidFill>
                </a:uFill>
                <a:latin typeface="Arial"/>
                <a:ea typeface="Noto Sans CJK SC"/>
              </a:rPr>
              <a:t>8463@proxy.ideasip.com - </a:t>
            </a:r>
            <a:r>
              <a:rPr lang="ru-RU" sz="2600" b="0" strike="noStrike" spc="-1" dirty="0" err="1">
                <a:solidFill>
                  <a:srgbClr val="000000"/>
                </a:solidFill>
                <a:uFill>
                  <a:solidFill>
                    <a:srgbClr val="FFFFFF"/>
                  </a:solidFill>
                </a:uFill>
                <a:latin typeface="Arial"/>
                <a:ea typeface="Noto Sans CJK SC"/>
              </a:rPr>
              <a:t>talking</a:t>
            </a:r>
            <a:r>
              <a:rPr lang="ru-RU" sz="2600" b="0" strike="noStrike" spc="-1" dirty="0">
                <a:solidFill>
                  <a:srgbClr val="000000"/>
                </a:solidFill>
                <a:uFill>
                  <a:solidFill>
                    <a:srgbClr val="FFFFFF"/>
                  </a:solidFill>
                </a:uFill>
                <a:latin typeface="Arial"/>
                <a:ea typeface="Noto Sans CJK SC"/>
              </a:rPr>
              <a:t> </a:t>
            </a:r>
            <a:r>
              <a:rPr lang="ru-RU" sz="2600" b="0" strike="noStrike" spc="-1" dirty="0" err="1">
                <a:solidFill>
                  <a:srgbClr val="000000"/>
                </a:solidFill>
                <a:uFill>
                  <a:solidFill>
                    <a:srgbClr val="FFFFFF"/>
                  </a:solidFill>
                </a:uFill>
                <a:latin typeface="Arial"/>
                <a:ea typeface="Noto Sans CJK SC"/>
              </a:rPr>
              <a:t>clock</a:t>
            </a:r>
            <a:endParaRPr lang="en-US" sz="2400" b="0" strike="noStrike" spc="-1" dirty="0">
              <a:solidFill>
                <a:srgbClr val="000000"/>
              </a:solidFill>
              <a:uFill>
                <a:solidFill>
                  <a:srgbClr val="FFFFFF"/>
                </a:solidFill>
              </a:uFill>
              <a:latin typeface="Times New Roman"/>
            </a:endParaRPr>
          </a:p>
        </p:txBody>
      </p:sp>
      <p:sp>
        <p:nvSpPr>
          <p:cNvPr id="645"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4032F71E-5338-4A66-B61E-D90B39D2764E}" type="slidenum">
              <a:rPr lang="ru-RU" sz="1000" b="0" strike="noStrike" spc="-1">
                <a:solidFill>
                  <a:srgbClr val="000000"/>
                </a:solidFill>
                <a:uFill>
                  <a:solidFill>
                    <a:srgbClr val="FFFFFF"/>
                  </a:solidFill>
                </a:uFill>
                <a:latin typeface="Arial"/>
              </a:rPr>
              <a:t>32</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Problems with media transmission</a:t>
            </a:r>
            <a:endParaRPr lang="en-US" sz="2400" b="0" strike="noStrike" spc="-1">
              <a:solidFill>
                <a:srgbClr val="000000"/>
              </a:solidFill>
              <a:uFill>
                <a:solidFill>
                  <a:srgbClr val="FFFFFF"/>
                </a:solidFill>
              </a:uFill>
              <a:latin typeface="Times New Roman"/>
            </a:endParaRPr>
          </a:p>
        </p:txBody>
      </p:sp>
      <p:sp>
        <p:nvSpPr>
          <p:cNvPr id="418"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FF8E4491-E075-4D8A-96B7-977EF568CFEC}" type="slidenum">
              <a:rPr lang="ru-RU" sz="1000" b="0" strike="noStrike" spc="-1">
                <a:solidFill>
                  <a:srgbClr val="000000"/>
                </a:solidFill>
                <a:uFill>
                  <a:solidFill>
                    <a:srgbClr val="FFFFFF"/>
                  </a:solidFill>
                </a:uFill>
                <a:latin typeface="Arial"/>
              </a:rPr>
              <a:t>4</a:t>
            </a:fld>
            <a:endParaRPr lang="en-US" sz="2400" b="0" strike="noStrike" spc="-1">
              <a:solidFill>
                <a:srgbClr val="000000"/>
              </a:solidFill>
              <a:uFill>
                <a:solidFill>
                  <a:srgbClr val="FFFFFF"/>
                </a:solidFill>
              </a:uFill>
              <a:latin typeface="Times New Roman"/>
            </a:endParaRPr>
          </a:p>
        </p:txBody>
      </p:sp>
      <p:graphicFrame>
        <p:nvGraphicFramePr>
          <p:cNvPr id="419" name="Object 3"/>
          <p:cNvGraphicFramePr/>
          <p:nvPr/>
        </p:nvGraphicFramePr>
        <p:xfrm>
          <a:off x="147600" y="2878200"/>
          <a:ext cx="8996400" cy="2336760"/>
        </p:xfrm>
        <a:graphic>
          <a:graphicData uri="http://schemas.openxmlformats.org/presentationml/2006/ole">
            <mc:AlternateContent xmlns:mc="http://schemas.openxmlformats.org/markup-compatibility/2006">
              <mc:Choice xmlns:v="urn:schemas-microsoft-com:vml" Requires="v">
                <p:oleObj spid="_x0000_s1037" r:id="rId4" imgW="0" imgH="0" progId="">
                  <p:embed/>
                </p:oleObj>
              </mc:Choice>
              <mc:Fallback>
                <p:oleObj r:id="rId4" imgW="0" imgH="0" progId="">
                  <p:embed/>
                  <p:pic>
                    <p:nvPicPr>
                      <p:cNvPr id="420" name=""/>
                      <p:cNvPicPr/>
                      <p:nvPr/>
                    </p:nvPicPr>
                    <p:blipFill>
                      <a:blip r:embed="rId5"/>
                      <a:stretch/>
                    </p:blipFill>
                    <p:spPr>
                      <a:xfrm>
                        <a:off x="147600" y="2878200"/>
                        <a:ext cx="8996400" cy="2336760"/>
                      </a:xfrm>
                      <a:prstGeom prst="rect">
                        <a:avLst/>
                      </a:prstGeom>
                      <a:ln>
                        <a:noFill/>
                      </a:ln>
                    </p:spPr>
                  </p:pic>
                </p:oleObj>
              </mc:Fallback>
            </mc:AlternateContent>
          </a:graphicData>
        </a:graphic>
      </p:graphicFrame>
      <p:sp>
        <p:nvSpPr>
          <p:cNvPr id="421" name="CustomShape 4"/>
          <p:cNvSpPr/>
          <p:nvPr/>
        </p:nvSpPr>
        <p:spPr>
          <a:xfrm>
            <a:off x="285840" y="1714680"/>
            <a:ext cx="8501040" cy="642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3600" b="1" strike="noStrike" spc="-1">
                <a:solidFill>
                  <a:srgbClr val="000000"/>
                </a:solidFill>
                <a:uFill>
                  <a:solidFill>
                    <a:srgbClr val="FFFFFF"/>
                  </a:solidFill>
                </a:uFill>
                <a:latin typeface="Times New Roman"/>
              </a:rPr>
              <a:t>IP </a:t>
            </a:r>
            <a:r>
              <a:rPr lang="ru-RU" sz="3600" b="1" strike="noStrike" spc="-1">
                <a:solidFill>
                  <a:srgbClr val="000000"/>
                </a:solidFill>
                <a:uFill>
                  <a:solidFill>
                    <a:srgbClr val="FFFFFF"/>
                  </a:solidFill>
                </a:uFill>
                <a:latin typeface="Times New Roman"/>
              </a:rPr>
              <a:t>provides </a:t>
            </a:r>
            <a:r>
              <a:rPr lang="en-US" sz="3600" b="1" strike="noStrike" spc="-1">
                <a:solidFill>
                  <a:srgbClr val="000000"/>
                </a:solidFill>
                <a:uFill>
                  <a:solidFill>
                    <a:srgbClr val="FFFFFF"/>
                  </a:solidFill>
                </a:uFill>
                <a:latin typeface="Times New Roman"/>
              </a:rPr>
              <a:t>best-effort service</a:t>
            </a:r>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Transmitting media via HTTP</a:t>
            </a:r>
            <a:endParaRPr lang="en-US" sz="2400" b="0" strike="noStrike" spc="-1">
              <a:solidFill>
                <a:srgbClr val="000000"/>
              </a:solidFill>
              <a:uFill>
                <a:solidFill>
                  <a:srgbClr val="FFFFFF"/>
                </a:solidFill>
              </a:uFill>
              <a:latin typeface="Times New Roman"/>
            </a:endParaRPr>
          </a:p>
        </p:txBody>
      </p:sp>
      <p:sp>
        <p:nvSpPr>
          <p:cNvPr id="423" name="CustomShape 2"/>
          <p:cNvSpPr/>
          <p:nvPr/>
        </p:nvSpPr>
        <p:spPr>
          <a:xfrm>
            <a:off x="250920" y="1413000"/>
            <a:ext cx="8435880" cy="5184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On a </a:t>
            </a:r>
            <a:r>
              <a:rPr lang="ru-RU" sz="3000" b="0" strike="noStrike" spc="-1" dirty="0" err="1">
                <a:solidFill>
                  <a:srgbClr val="000000"/>
                </a:solidFill>
                <a:uFill>
                  <a:solidFill>
                    <a:srgbClr val="FFFFFF"/>
                  </a:solidFill>
                </a:uFill>
                <a:latin typeface="Arial"/>
              </a:rPr>
              <a:t>web</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page</a:t>
            </a:r>
            <a:r>
              <a:rPr lang="ru-RU" sz="3000" b="0" strike="noStrike" spc="-1" dirty="0">
                <a:solidFill>
                  <a:srgbClr val="000000"/>
                </a:solidFill>
                <a:uFill>
                  <a:solidFill>
                    <a:srgbClr val="FFFFFF"/>
                  </a:solidFill>
                </a:uFill>
                <a:latin typeface="Arial"/>
              </a:rPr>
              <a:t>:
</a:t>
            </a:r>
            <a:r>
              <a:rPr lang="en-GB" sz="3000" b="0" strike="noStrike" spc="-1" dirty="0">
                <a:solidFill>
                  <a:srgbClr val="000000"/>
                </a:solidFill>
                <a:uFill>
                  <a:solidFill>
                    <a:srgbClr val="FFFFFF"/>
                  </a:solidFill>
                </a:uFill>
                <a:latin typeface="Arial"/>
              </a:rPr>
              <a:t>&lt;video </a:t>
            </a:r>
            <a:r>
              <a:rPr lang="en-GB" sz="3000" b="0" strike="noStrike" spc="-1" dirty="0" err="1">
                <a:solidFill>
                  <a:srgbClr val="000000"/>
                </a:solidFill>
                <a:uFill>
                  <a:solidFill>
                    <a:srgbClr val="FFFFFF"/>
                  </a:solidFill>
                </a:uFill>
                <a:latin typeface="Arial"/>
              </a:rPr>
              <a:t>src</a:t>
            </a:r>
            <a:r>
              <a:rPr lang="en-GB" sz="3000" b="0" strike="noStrike" spc="-1" dirty="0">
                <a:solidFill>
                  <a:srgbClr val="000000"/>
                </a:solidFill>
                <a:uFill>
                  <a:solidFill>
                    <a:srgbClr val="FFFFFF"/>
                  </a:solidFill>
                </a:uFill>
                <a:latin typeface="Arial"/>
              </a:rPr>
              <a:t>="video_file.mp4" controls&gt;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or</a:t>
            </a:r>
            <a:r>
              <a:rPr lang="ru-RU" sz="3000" b="0" strike="noStrike" spc="-1" dirty="0">
                <a:solidFill>
                  <a:srgbClr val="000000"/>
                </a:solidFill>
                <a:uFill>
                  <a:solidFill>
                    <a:srgbClr val="FFFFFF"/>
                  </a:solidFill>
                </a:uFill>
                <a:latin typeface="Arial"/>
              </a:rPr>
              <a:t>
</a:t>
            </a:r>
            <a:r>
              <a:rPr lang="en-GB" sz="3000" b="0" strike="noStrike" spc="-1" dirty="0">
                <a:solidFill>
                  <a:srgbClr val="000000"/>
                </a:solidFill>
                <a:uFill>
                  <a:solidFill>
                    <a:srgbClr val="FFFFFF"/>
                  </a:solidFill>
                </a:uFill>
                <a:latin typeface="Arial"/>
              </a:rPr>
              <a:t>&lt;audio </a:t>
            </a:r>
            <a:r>
              <a:rPr lang="en-GB" sz="3000" b="0" strike="noStrike" spc="-1" dirty="0" err="1">
                <a:solidFill>
                  <a:srgbClr val="000000"/>
                </a:solidFill>
                <a:uFill>
                  <a:solidFill>
                    <a:srgbClr val="FFFFFF"/>
                  </a:solidFill>
                </a:uFill>
                <a:latin typeface="Arial"/>
              </a:rPr>
              <a:t>src</a:t>
            </a:r>
            <a:r>
              <a:rPr lang="en-GB" sz="3000" b="0" strike="noStrike" spc="-1" dirty="0">
                <a:solidFill>
                  <a:srgbClr val="000000"/>
                </a:solidFill>
                <a:uFill>
                  <a:solidFill>
                    <a:srgbClr val="FFFFFF"/>
                  </a:solidFill>
                </a:uFill>
                <a:latin typeface="Arial"/>
              </a:rPr>
              <a:t>="audio_file.mp3" controls&gt;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The </a:t>
            </a:r>
            <a:r>
              <a:rPr lang="ru-RU" sz="3000" b="0" strike="noStrike" spc="-1" dirty="0" err="1">
                <a:solidFill>
                  <a:srgbClr val="000000"/>
                </a:solidFill>
                <a:uFill>
                  <a:solidFill>
                    <a:srgbClr val="FFFFFF"/>
                  </a:solidFill>
                </a:uFill>
                <a:latin typeface="Arial"/>
              </a:rPr>
              <a:t>browser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starts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playing</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before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entire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file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downloaded</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3000" b="0" strike="noStrike" spc="-1" dirty="0">
                <a:solidFill>
                  <a:srgbClr val="000000"/>
                </a:solidFill>
                <a:uFill>
                  <a:solidFill>
                    <a:srgbClr val="FFFFFF"/>
                  </a:solidFill>
                </a:uFill>
                <a:latin typeface="Arial"/>
              </a:rPr>
              <a:t>Data </a:t>
            </a:r>
            <a:r>
              <a:rPr lang="ru-RU" sz="3000" b="0" strike="noStrike" spc="-1" dirty="0" err="1">
                <a:solidFill>
                  <a:srgbClr val="000000"/>
                </a:solidFill>
                <a:uFill>
                  <a:solidFill>
                    <a:srgbClr val="FFFFFF"/>
                  </a:solidFill>
                </a:uFill>
                <a:latin typeface="Arial"/>
              </a:rPr>
              <a:t>transfer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performed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inside</a:t>
            </a:r>
            <a:r>
              <a:rPr lang="ru-RU" sz="3000" b="0" strike="noStrike" spc="-1" dirty="0">
                <a:solidFill>
                  <a:srgbClr val="000000"/>
                </a:solidFill>
                <a:uFill>
                  <a:solidFill>
                    <a:srgbClr val="FFFFFF"/>
                  </a:solidFill>
                </a:uFill>
                <a:latin typeface="Arial"/>
              </a:rPr>
              <a:t> HTTP </a:t>
            </a:r>
            <a:r>
              <a:rPr lang="ru-RU" sz="3000" b="0" strike="noStrike" spc="-1" dirty="0" err="1">
                <a:solidFill>
                  <a:srgbClr val="000000"/>
                </a:solidFill>
                <a:uFill>
                  <a:solidFill>
                    <a:srgbClr val="FFFFFF"/>
                  </a:solidFill>
                </a:uFill>
                <a:latin typeface="Arial"/>
              </a:rPr>
              <a:t>messages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based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on</a:t>
            </a:r>
            <a:r>
              <a:rPr lang="ru-RU" sz="3000" b="0" strike="noStrike" spc="-1" dirty="0">
                <a:solidFill>
                  <a:srgbClr val="000000"/>
                </a:solidFill>
                <a:uFill>
                  <a:solidFill>
                    <a:srgbClr val="FFFFFF"/>
                  </a:solidFill>
                </a:uFill>
                <a:latin typeface="Arial"/>
              </a:rPr>
              <a:t> TCP (</a:t>
            </a:r>
            <a:r>
              <a:rPr lang="ru-RU" sz="3000" b="0" strike="noStrike" spc="-1" dirty="0" err="1">
                <a:solidFill>
                  <a:srgbClr val="000000"/>
                </a:solidFill>
                <a:uFill>
                  <a:solidFill>
                    <a:srgbClr val="FFFFFF"/>
                  </a:solidFill>
                </a:uFill>
                <a:latin typeface="Arial"/>
              </a:rPr>
              <a:t>delays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due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to</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lost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packets</a:t>
            </a:r>
            <a:r>
              <a:rPr lang="ru-RU" sz="3000" b="0" strike="noStrike" spc="-1" dirty="0">
                <a:solidFill>
                  <a:srgbClr val="000000"/>
                </a:solidFill>
                <a:uFill>
                  <a:solidFill>
                    <a:srgbClr val="FFFFFF"/>
                  </a:solidFill>
                </a:uFill>
                <a:latin typeface="Arial"/>
              </a:rPr>
              <a:t> =</a:t>
            </a:r>
            <a:r>
              <a:rPr lang="en-US" sz="3000" b="0" strike="noStrike" spc="-1" dirty="0">
                <a:solidFill>
                  <a:srgbClr val="000000"/>
                </a:solidFill>
                <a:uFill>
                  <a:solidFill>
                    <a:srgbClr val="FFFFFF"/>
                  </a:solidFill>
                </a:uFill>
                <a:latin typeface="Arial"/>
              </a:rPr>
              <a:t>&gt;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large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buffer</a:t>
            </a:r>
            <a:r>
              <a:rPr lang="ru-RU" sz="30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80000"/>
              </a:lnSpc>
              <a:buClr>
                <a:srgbClr val="330066"/>
              </a:buClr>
              <a:buSzPct val="70000"/>
              <a:buFont typeface="Wingdings" charset="2"/>
              <a:buChar char=""/>
            </a:pPr>
            <a:r>
              <a:rPr lang="ru-RU" sz="3000" b="0" strike="noStrike" spc="-1" dirty="0" err="1">
                <a:solidFill>
                  <a:srgbClr val="000000"/>
                </a:solidFill>
                <a:uFill>
                  <a:solidFill>
                    <a:srgbClr val="FFFFFF"/>
                  </a:solidFill>
                </a:uFill>
                <a:latin typeface="Arial"/>
              </a:rPr>
              <a:t>Cons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video</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is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saved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on</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user's</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computer</a:t>
            </a:r>
            <a:endParaRPr lang="en-US" sz="2400" b="0" strike="noStrike" spc="-1" dirty="0">
              <a:solidFill>
                <a:srgbClr val="000000"/>
              </a:solidFill>
              <a:uFill>
                <a:solidFill>
                  <a:srgbClr val="FFFFFF"/>
                </a:solidFill>
              </a:uFill>
              <a:latin typeface="Times New Roman"/>
            </a:endParaRPr>
          </a:p>
        </p:txBody>
      </p:sp>
      <p:sp>
        <p:nvSpPr>
          <p:cNvPr id="424"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EBDC97D5-C0D3-4B54-8A36-981AC1E2B8C0}" type="slidenum">
              <a:rPr lang="ru-RU" sz="1000" b="0" strike="noStrike" spc="-1">
                <a:solidFill>
                  <a:srgbClr val="000000"/>
                </a:solidFill>
                <a:uFill>
                  <a:solidFill>
                    <a:srgbClr val="FFFFFF"/>
                  </a:solidFill>
                </a:uFill>
                <a:latin typeface="Arial"/>
              </a:rPr>
              <a:t>5</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Adaptive bitrate streaming</a:t>
            </a:r>
            <a:endParaRPr lang="en-US" sz="2400" b="0" strike="noStrike" spc="-1">
              <a:solidFill>
                <a:srgbClr val="000000"/>
              </a:solidFill>
              <a:uFill>
                <a:solidFill>
                  <a:srgbClr val="FFFFFF"/>
                </a:solidFill>
              </a:uFill>
              <a:latin typeface="Times New Roman"/>
            </a:endParaRPr>
          </a:p>
        </p:txBody>
      </p:sp>
      <p:pic>
        <p:nvPicPr>
          <p:cNvPr id="426" name="Рисунок 425"/>
          <p:cNvPicPr/>
          <p:nvPr/>
        </p:nvPicPr>
        <p:blipFill>
          <a:blip r:embed="rId3"/>
          <a:stretch/>
        </p:blipFill>
        <p:spPr>
          <a:xfrm>
            <a:off x="500040" y="4286160"/>
            <a:ext cx="8229600" cy="2374920"/>
          </a:xfrm>
          <a:prstGeom prst="rect">
            <a:avLst/>
          </a:prstGeom>
          <a:ln>
            <a:noFill/>
          </a:ln>
        </p:spPr>
      </p:pic>
      <p:sp>
        <p:nvSpPr>
          <p:cNvPr id="427"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B0AA9FCA-145E-477F-82FF-2D4BAACEFD4D}" type="slidenum">
              <a:rPr lang="en-US" sz="1000" b="0" strike="noStrike" spc="-1">
                <a:solidFill>
                  <a:srgbClr val="000000"/>
                </a:solidFill>
                <a:uFill>
                  <a:solidFill>
                    <a:srgbClr val="FFFFFF"/>
                  </a:solidFill>
                </a:uFill>
                <a:latin typeface="Arial"/>
              </a:rPr>
              <a:t>6</a:t>
            </a:fld>
            <a:endParaRPr lang="en-US" sz="2400" b="0" strike="noStrike" spc="-1">
              <a:solidFill>
                <a:srgbClr val="000000"/>
              </a:solidFill>
              <a:uFill>
                <a:solidFill>
                  <a:srgbClr val="FFFFFF"/>
                </a:solidFill>
              </a:uFill>
              <a:latin typeface="Times New Roman"/>
            </a:endParaRPr>
          </a:p>
        </p:txBody>
      </p:sp>
      <p:pic>
        <p:nvPicPr>
          <p:cNvPr id="428" name="Рисунок 427"/>
          <p:cNvPicPr/>
          <p:nvPr/>
        </p:nvPicPr>
        <p:blipFill>
          <a:blip r:embed="rId4"/>
          <a:stretch/>
        </p:blipFill>
        <p:spPr>
          <a:xfrm>
            <a:off x="0" y="1500120"/>
            <a:ext cx="9144000" cy="268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9"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ru-RU" sz="3900" b="1" strike="noStrike" spc="-1">
                <a:solidFill>
                  <a:srgbClr val="330066"/>
                </a:solidFill>
                <a:uFill>
                  <a:solidFill>
                    <a:srgbClr val="FFFFFF"/>
                  </a:solidFill>
                </a:uFill>
                <a:latin typeface="Arial"/>
              </a:rPr>
              <a:t>Adaptive bitrate streaming implementations</a:t>
            </a:r>
            <a:endParaRPr lang="en-US" sz="2400" b="0" strike="noStrike" spc="-1">
              <a:solidFill>
                <a:srgbClr val="000000"/>
              </a:solidFill>
              <a:uFill>
                <a:solidFill>
                  <a:srgbClr val="FFFFFF"/>
                </a:solidFill>
              </a:uFill>
              <a:latin typeface="Times New Roman"/>
            </a:endParaRPr>
          </a:p>
        </p:txBody>
      </p:sp>
      <p:sp>
        <p:nvSpPr>
          <p:cNvPr id="430" name="CustomShape 2"/>
          <p:cNvSpPr/>
          <p:nvPr/>
        </p:nvSpPr>
        <p:spPr>
          <a:xfrm>
            <a:off x="179280" y="1484280"/>
            <a:ext cx="8785440" cy="5113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en-GB" sz="2800" b="0" strike="noStrike" spc="-1">
                <a:solidFill>
                  <a:srgbClr val="000000"/>
                </a:solidFill>
                <a:uFill>
                  <a:solidFill>
                    <a:srgbClr val="FFFFFF"/>
                  </a:solidFill>
                </a:uFill>
                <a:latin typeface="Arial"/>
              </a:rPr>
              <a:t>DASH (</a:t>
            </a:r>
            <a:r>
              <a:rPr lang="ru-RU" sz="2800" b="0" strike="noStrike" spc="-1">
                <a:solidFill>
                  <a:srgbClr val="000000"/>
                </a:solidFill>
                <a:uFill>
                  <a:solidFill>
                    <a:srgbClr val="FFFFFF"/>
                  </a:solidFill>
                </a:uFill>
                <a:latin typeface="Arial"/>
              </a:rPr>
              <a:t>or </a:t>
            </a:r>
            <a:r>
              <a:rPr lang="en-GB" sz="2800" b="0" strike="noStrike" spc="-1">
                <a:solidFill>
                  <a:srgbClr val="000000"/>
                </a:solidFill>
                <a:uFill>
                  <a:solidFill>
                    <a:srgbClr val="FFFFFF"/>
                  </a:solidFill>
                </a:uFill>
                <a:latin typeface="Arial"/>
              </a:rPr>
              <a:t>MPEG-DASH, Dynamic Adaptive Streaming over HTTP) - </a:t>
            </a:r>
            <a:r>
              <a:rPr lang="ru-RU" sz="2800" b="0" strike="noStrike" spc="-1">
                <a:solidFill>
                  <a:srgbClr val="000000"/>
                </a:solidFill>
                <a:uFill>
                  <a:solidFill>
                    <a:srgbClr val="FFFFFF"/>
                  </a:solidFill>
                </a:uFill>
                <a:latin typeface="Arial"/>
              </a:rPr>
              <a:t>international standard developed by the group </a:t>
            </a:r>
            <a:r>
              <a:rPr lang="en-GB" sz="2800" b="0" strike="noStrike" spc="-1">
                <a:solidFill>
                  <a:srgbClr val="000000"/>
                </a:solidFill>
                <a:uFill>
                  <a:solidFill>
                    <a:srgbClr val="FFFFFF"/>
                  </a:solidFill>
                </a:uFill>
                <a:latin typeface="Arial"/>
              </a:rPr>
              <a:t>MPEG</a:t>
            </a:r>
            <a:endParaRPr lang="en-US" sz="2400" b="0" strike="noStrike" spc="-1">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GB" sz="2800" b="0" strike="noStrike" spc="-1">
                <a:solidFill>
                  <a:srgbClr val="000000"/>
                </a:solidFill>
                <a:uFill>
                  <a:solidFill>
                    <a:srgbClr val="FFFFFF"/>
                  </a:solidFill>
                </a:uFill>
                <a:latin typeface="Arial"/>
              </a:rPr>
              <a:t>HLS (HTTP Live Streaming) - </a:t>
            </a:r>
            <a:r>
              <a:rPr lang="ru-RU" sz="2800" b="0" strike="noStrike" spc="-1">
                <a:solidFill>
                  <a:srgbClr val="000000"/>
                </a:solidFill>
                <a:uFill>
                  <a:solidFill>
                    <a:srgbClr val="FFFFFF"/>
                  </a:solidFill>
                </a:uFill>
                <a:latin typeface="Arial"/>
              </a:rPr>
              <a:t>firm's technology </a:t>
            </a:r>
            <a:r>
              <a:rPr lang="en-GB" sz="2800" b="0" strike="noStrike" spc="-1">
                <a:solidFill>
                  <a:srgbClr val="000000"/>
                </a:solidFill>
                <a:uFill>
                  <a:solidFill>
                    <a:srgbClr val="FFFFFF"/>
                  </a:solidFill>
                </a:uFill>
                <a:latin typeface="Arial"/>
              </a:rPr>
              <a:t>Apple, </a:t>
            </a:r>
            <a:r>
              <a:rPr lang="ru-RU" sz="2800" b="0" strike="noStrike" spc="-1">
                <a:solidFill>
                  <a:srgbClr val="000000"/>
                </a:solidFill>
                <a:uFill>
                  <a:solidFill>
                    <a:srgbClr val="FFFFFF"/>
                  </a:solidFill>
                </a:uFill>
                <a:latin typeface="Arial"/>
              </a:rPr>
              <a:t>also published as an open standard (</a:t>
            </a:r>
            <a:r>
              <a:rPr lang="en-GB" sz="2800" b="0" strike="noStrike" spc="-1">
                <a:solidFill>
                  <a:srgbClr val="000000"/>
                </a:solidFill>
                <a:uFill>
                  <a:solidFill>
                    <a:srgbClr val="FFFFFF"/>
                  </a:solidFill>
                </a:uFill>
                <a:latin typeface="Arial"/>
              </a:rPr>
              <a:t>RFC 8216)</a:t>
            </a:r>
            <a:endParaRPr lang="en-US" sz="2400" b="0" strike="noStrike" spc="-1">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GB" sz="2800" b="0" strike="noStrike" spc="-1">
                <a:solidFill>
                  <a:srgbClr val="000000"/>
                </a:solidFill>
                <a:uFill>
                  <a:solidFill>
                    <a:srgbClr val="FFFFFF"/>
                  </a:solidFill>
                </a:uFill>
                <a:latin typeface="Arial"/>
              </a:rPr>
              <a:t>Adobe HTTP Dynamic Streaming - </a:t>
            </a:r>
            <a:r>
              <a:rPr lang="ru-RU" sz="2800" b="0" strike="noStrike" spc="-1">
                <a:solidFill>
                  <a:srgbClr val="000000"/>
                </a:solidFill>
                <a:uFill>
                  <a:solidFill>
                    <a:srgbClr val="FFFFFF"/>
                  </a:solidFill>
                </a:uFill>
                <a:latin typeface="Arial"/>
              </a:rPr>
              <a:t>proprietary technology of the company </a:t>
            </a:r>
            <a:r>
              <a:rPr lang="en-GB" sz="2800" b="0" strike="noStrike" spc="-1">
                <a:solidFill>
                  <a:srgbClr val="000000"/>
                </a:solidFill>
                <a:uFill>
                  <a:solidFill>
                    <a:srgbClr val="FFFFFF"/>
                  </a:solidFill>
                </a:uFill>
                <a:latin typeface="Arial"/>
              </a:rPr>
              <a:t>Adobe, </a:t>
            </a:r>
            <a:r>
              <a:rPr lang="ru-RU" sz="2800" b="0" strike="noStrike" spc="-1">
                <a:solidFill>
                  <a:srgbClr val="000000"/>
                </a:solidFill>
                <a:uFill>
                  <a:solidFill>
                    <a:srgbClr val="FFFFFF"/>
                  </a:solidFill>
                </a:uFill>
                <a:latin typeface="Arial"/>
              </a:rPr>
              <a:t>used in the protocol </a:t>
            </a:r>
            <a:r>
              <a:rPr lang="en-GB" sz="2800" b="0" strike="noStrike" spc="-1">
                <a:solidFill>
                  <a:srgbClr val="000000"/>
                </a:solidFill>
                <a:uFill>
                  <a:solidFill>
                    <a:srgbClr val="FFFFFF"/>
                  </a:solidFill>
                </a:uFill>
                <a:latin typeface="Arial"/>
              </a:rPr>
              <a:t>RTMP </a:t>
            </a:r>
            <a:r>
              <a:rPr lang="ru-RU" sz="2800" b="0" strike="noStrike" spc="-1">
                <a:solidFill>
                  <a:srgbClr val="000000"/>
                </a:solidFill>
                <a:uFill>
                  <a:solidFill>
                    <a:srgbClr val="FFFFFF"/>
                  </a:solidFill>
                </a:uFill>
                <a:latin typeface="Arial"/>
              </a:rPr>
              <a:t>and </a:t>
            </a:r>
            <a:r>
              <a:rPr lang="en-GB" sz="2800" b="0" strike="noStrike" spc="-1">
                <a:solidFill>
                  <a:srgbClr val="000000"/>
                </a:solidFill>
                <a:uFill>
                  <a:solidFill>
                    <a:srgbClr val="FFFFFF"/>
                  </a:solidFill>
                </a:uFill>
                <a:latin typeface="Arial"/>
              </a:rPr>
              <a:t>Flash Media Server</a:t>
            </a:r>
            <a:endParaRPr lang="en-US" sz="2400" b="0" strike="noStrike" spc="-1">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GB" sz="2800" b="0" strike="noStrike" spc="-1">
                <a:solidFill>
                  <a:srgbClr val="000000"/>
                </a:solidFill>
                <a:uFill>
                  <a:solidFill>
                    <a:srgbClr val="FFFFFF"/>
                  </a:solidFill>
                </a:uFill>
                <a:latin typeface="Arial"/>
              </a:rPr>
              <a:t>Microsoft Smooth Streaming - </a:t>
            </a:r>
            <a:r>
              <a:rPr lang="ru-RU" sz="2800" b="0" strike="noStrike" spc="-1">
                <a:solidFill>
                  <a:srgbClr val="000000"/>
                </a:solidFill>
                <a:uFill>
                  <a:solidFill>
                    <a:srgbClr val="FFFFFF"/>
                  </a:solidFill>
                </a:uFill>
                <a:latin typeface="Arial"/>
              </a:rPr>
              <a:t>technology </a:t>
            </a:r>
            <a:r>
              <a:rPr lang="en-GB" sz="2800" b="0" strike="noStrike" spc="-1">
                <a:solidFill>
                  <a:srgbClr val="000000"/>
                </a:solidFill>
                <a:uFill>
                  <a:solidFill>
                    <a:srgbClr val="FFFFFF"/>
                  </a:solidFill>
                </a:uFill>
                <a:latin typeface="Arial"/>
              </a:rPr>
              <a:t>Microsoft, </a:t>
            </a:r>
            <a:r>
              <a:rPr lang="ru-RU" sz="2800" b="0" strike="noStrike" spc="-1">
                <a:solidFill>
                  <a:srgbClr val="000000"/>
                </a:solidFill>
                <a:uFill>
                  <a:solidFill>
                    <a:srgbClr val="FFFFFF"/>
                  </a:solidFill>
                </a:uFill>
                <a:latin typeface="Arial"/>
              </a:rPr>
              <a:t>implemented in </a:t>
            </a:r>
            <a:r>
              <a:rPr lang="en-GB" sz="2800" b="0" strike="noStrike" spc="-1">
                <a:solidFill>
                  <a:srgbClr val="000000"/>
                </a:solidFill>
                <a:uFill>
                  <a:solidFill>
                    <a:srgbClr val="FFFFFF"/>
                  </a:solidFill>
                </a:uFill>
                <a:latin typeface="Arial"/>
              </a:rPr>
              <a:t>IIS</a:t>
            </a:r>
            <a:endParaRPr lang="en-US" sz="2400" b="0" strike="noStrike" spc="-1">
              <a:solidFill>
                <a:srgbClr val="000000"/>
              </a:solidFill>
              <a:uFill>
                <a:solidFill>
                  <a:srgbClr val="FFFFFF"/>
                </a:solidFill>
              </a:uFill>
              <a:latin typeface="Times New Roman"/>
            </a:endParaRPr>
          </a:p>
        </p:txBody>
      </p:sp>
      <p:sp>
        <p:nvSpPr>
          <p:cNvPr id="431"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C99CE01D-D831-48A0-A598-2DE0232776FA}" type="slidenum">
              <a:rPr lang="ru-RU" sz="1000" b="0" strike="noStrike" spc="-1">
                <a:solidFill>
                  <a:srgbClr val="000000"/>
                </a:solidFill>
                <a:uFill>
                  <a:solidFill>
                    <a:srgbClr val="FFFFFF"/>
                  </a:solidFill>
                </a:uFill>
                <a:latin typeface="Arial"/>
              </a:rPr>
              <a:t>7</a:t>
            </a:fld>
            <a:endParaRPr lang="en-US"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a:solidFill>
                  <a:srgbClr val="330066"/>
                </a:solidFill>
                <a:uFill>
                  <a:solidFill>
                    <a:srgbClr val="FFFFFF"/>
                  </a:solidFill>
                </a:uFill>
                <a:latin typeface="Arial"/>
              </a:rPr>
              <a:t>Real-Time Protocol (RTP)</a:t>
            </a:r>
            <a:endParaRPr lang="en-US" sz="2400" b="0" strike="noStrike" spc="-1">
              <a:solidFill>
                <a:srgbClr val="000000"/>
              </a:solidFill>
              <a:uFill>
                <a:solidFill>
                  <a:srgbClr val="FFFFFF"/>
                </a:solidFill>
              </a:uFill>
              <a:latin typeface="Times New Roman"/>
            </a:endParaRPr>
          </a:p>
        </p:txBody>
      </p:sp>
      <p:sp>
        <p:nvSpPr>
          <p:cNvPr id="433" name="CustomShape 2"/>
          <p:cNvSpPr/>
          <p:nvPr/>
        </p:nvSpPr>
        <p:spPr>
          <a:xfrm>
            <a:off x="663480" y="1447920"/>
            <a:ext cx="7772400" cy="3809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It </a:t>
            </a:r>
            <a:r>
              <a:rPr lang="ru-RU" sz="2800" b="0" strike="noStrike" spc="-1" dirty="0" err="1">
                <a:solidFill>
                  <a:srgbClr val="000000"/>
                </a:solidFill>
                <a:uFill>
                  <a:solidFill>
                    <a:srgbClr val="FFFFFF"/>
                  </a:solidFill>
                </a:uFill>
                <a:latin typeface="Arial"/>
              </a:rPr>
              <a:t>is</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used</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transmitting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real-time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media</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data</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ru-RU" sz="2800" b="0" strike="noStrike" spc="-1" dirty="0">
                <a:solidFill>
                  <a:srgbClr val="000000"/>
                </a:solidFill>
                <a:uFill>
                  <a:solidFill>
                    <a:srgbClr val="FFFFFF"/>
                  </a:solidFill>
                </a:uFill>
                <a:latin typeface="Arial"/>
              </a:rPr>
              <a:t>Works </a:t>
            </a:r>
            <a:r>
              <a:rPr lang="ru-RU" sz="2800" b="0" strike="noStrike" spc="-1" dirty="0" err="1">
                <a:solidFill>
                  <a:srgbClr val="000000"/>
                </a:solidFill>
                <a:uFill>
                  <a:solidFill>
                    <a:srgbClr val="FFFFFF"/>
                  </a:solidFill>
                </a:uFill>
                <a:latin typeface="Arial"/>
              </a:rPr>
              <a:t>on</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top</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of</a:t>
            </a:r>
            <a:r>
              <a:rPr lang="en-US" sz="2800" b="0" strike="noStrike" spc="-1" dirty="0">
                <a:solidFill>
                  <a:srgbClr val="000000"/>
                </a:solidFill>
                <a:uFill>
                  <a:solidFill>
                    <a:srgbClr val="FFFFFF"/>
                  </a:solidFill>
                </a:uFill>
                <a:latin typeface="Arial"/>
              </a:rPr>
              <a:t> UDP</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en-US" sz="2800" b="0" strike="noStrike" spc="-1" dirty="0">
                <a:solidFill>
                  <a:srgbClr val="000000"/>
                </a:solidFill>
                <a:uFill>
                  <a:solidFill>
                    <a:srgbClr val="FFFFFF"/>
                  </a:solidFill>
                </a:uFill>
                <a:latin typeface="Arial"/>
              </a:rPr>
              <a:t>RTP packet h</a:t>
            </a:r>
            <a:r>
              <a:rPr lang="ru-RU" sz="2800" b="0" strike="noStrike" spc="-1" dirty="0" err="1">
                <a:solidFill>
                  <a:srgbClr val="000000"/>
                </a:solidFill>
                <a:uFill>
                  <a:solidFill>
                    <a:srgbClr val="FFFFFF"/>
                  </a:solidFill>
                </a:uFill>
                <a:latin typeface="Arial"/>
              </a:rPr>
              <a:t>eader</a:t>
            </a:r>
            <a:r>
              <a:rPr lang="en-US" sz="2800" b="0" strike="noStrike" spc="-1" dirty="0">
                <a:solidFill>
                  <a:srgbClr val="000000"/>
                </a:solidFill>
                <a:uFill>
                  <a:solidFill>
                    <a:srgbClr val="FFFFFF"/>
                  </a:solidFill>
                </a:uFill>
                <a:latin typeface="Arial"/>
              </a:rPr>
              <a:t>s</a:t>
            </a:r>
            <a:r>
              <a:rPr lang="ru-RU"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en-US" sz="2800" b="1" strike="noStrike" spc="-1" dirty="0">
                <a:solidFill>
                  <a:srgbClr val="000000"/>
                </a:solidFill>
                <a:uFill>
                  <a:solidFill>
                    <a:srgbClr val="FFFFFF"/>
                  </a:solidFill>
                </a:uFill>
                <a:latin typeface="Arial"/>
              </a:rPr>
              <a:t>Payload Type</a:t>
            </a:r>
            <a:r>
              <a:rPr lang="en-US" sz="2800" b="0" strike="noStrike" spc="-1" dirty="0">
                <a:solidFill>
                  <a:srgbClr val="000000"/>
                </a:solidFill>
                <a:uFill>
                  <a:solidFill>
                    <a:srgbClr val="FFFFFF"/>
                  </a:solidFill>
                </a:uFill>
                <a:latin typeface="Arial"/>
              </a:rPr>
              <a:t>: 7 </a:t>
            </a:r>
            <a:r>
              <a:rPr lang="ru-RU" sz="2800" b="0" strike="noStrike" spc="-1" dirty="0" err="1">
                <a:solidFill>
                  <a:srgbClr val="000000"/>
                </a:solidFill>
                <a:uFill>
                  <a:solidFill>
                    <a:srgbClr val="FFFFFF"/>
                  </a:solidFill>
                </a:uFill>
                <a:latin typeface="Arial"/>
              </a:rPr>
              <a:t>bit</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one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of</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the</a:t>
            </a:r>
            <a:r>
              <a:rPr lang="en-US" sz="2800" b="0" strike="noStrike" spc="-1" dirty="0">
                <a:solidFill>
                  <a:srgbClr val="000000"/>
                </a:solidFill>
                <a:uFill>
                  <a:solidFill>
                    <a:srgbClr val="FFFFFF"/>
                  </a:solidFill>
                </a:uFill>
                <a:latin typeface="Arial"/>
              </a:rPr>
              <a:t> 128 </a:t>
            </a:r>
            <a:r>
              <a:rPr lang="ru-RU" sz="2800" b="0" strike="noStrike" spc="-1" dirty="0" err="1">
                <a:solidFill>
                  <a:srgbClr val="000000"/>
                </a:solidFill>
                <a:uFill>
                  <a:solidFill>
                    <a:srgbClr val="FFFFFF"/>
                  </a:solidFill>
                </a:uFill>
                <a:latin typeface="Arial"/>
              </a:rPr>
              <a:t>encoding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types</a:t>
            </a:r>
            <a:r>
              <a:rPr lang="en-US" sz="2800" b="0" strike="noStrike" spc="-1" dirty="0">
                <a:solidFill>
                  <a:srgbClr val="000000"/>
                </a:solidFill>
                <a:uFill>
                  <a:solidFill>
                    <a:srgbClr val="FFFFFF"/>
                  </a:solidFill>
                </a:uFill>
                <a:latin typeface="Arial"/>
              </a:rPr>
              <a:t> H</a:t>
            </a:r>
            <a:r>
              <a:rPr lang="ru-RU" sz="2800" b="0" strike="noStrike" spc="-1" dirty="0">
                <a:solidFill>
                  <a:srgbClr val="000000"/>
                </a:solidFill>
                <a:uFill>
                  <a:solidFill>
                    <a:srgbClr val="FFFFFF"/>
                  </a:solidFill>
                </a:uFill>
                <a:latin typeface="Arial"/>
              </a:rPr>
              <a:t>264, </a:t>
            </a:r>
            <a:r>
              <a:rPr lang="en-US" sz="2800" b="0" strike="noStrike" spc="-1" dirty="0">
                <a:solidFill>
                  <a:srgbClr val="000000"/>
                </a:solidFill>
                <a:uFill>
                  <a:solidFill>
                    <a:srgbClr val="FFFFFF"/>
                  </a:solidFill>
                </a:uFill>
                <a:latin typeface="Arial"/>
              </a:rPr>
              <a:t>PCM, MPEG2, </a:t>
            </a:r>
            <a:r>
              <a:rPr lang="ru-RU" sz="2800" b="0" strike="noStrike" spc="-1" dirty="0" err="1">
                <a:solidFill>
                  <a:srgbClr val="000000"/>
                </a:solidFill>
                <a:uFill>
                  <a:solidFill>
                    <a:srgbClr val="FFFFFF"/>
                  </a:solidFill>
                </a:uFill>
                <a:latin typeface="Arial"/>
              </a:rPr>
              <a:t>etc</a:t>
            </a:r>
            <a:r>
              <a:rPr lang="en-US" sz="28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Times New Roman"/>
            </a:endParaRPr>
          </a:p>
          <a:p>
            <a:pPr marL="341280" indent="-341280">
              <a:lnSpc>
                <a:spcPct val="90000"/>
              </a:lnSpc>
              <a:buClr>
                <a:srgbClr val="330066"/>
              </a:buClr>
              <a:buSzPct val="70000"/>
              <a:buFont typeface="Wingdings" charset="2"/>
              <a:buChar char=""/>
            </a:pPr>
            <a:r>
              <a:rPr lang="en-US" sz="2800" b="1" strike="noStrike" spc="-1" dirty="0">
                <a:solidFill>
                  <a:srgbClr val="000000"/>
                </a:solidFill>
                <a:uFill>
                  <a:solidFill>
                    <a:srgbClr val="FFFFFF"/>
                  </a:solidFill>
                </a:uFill>
                <a:latin typeface="Arial"/>
              </a:rPr>
              <a:t>Sequence Number</a:t>
            </a:r>
            <a:r>
              <a:rPr lang="en-US"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sequence</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number</a:t>
            </a:r>
            <a:r>
              <a:rPr lang="ru-RU" sz="2800" b="0" strike="noStrike" spc="-1" dirty="0">
                <a:solidFill>
                  <a:srgbClr val="000000"/>
                </a:solidFill>
                <a:uFill>
                  <a:solidFill>
                    <a:srgbClr val="FFFFFF"/>
                  </a:solidFill>
                </a:uFill>
                <a:latin typeface="Arial"/>
              </a:rPr>
              <a:t> – </a:t>
            </a:r>
            <a:r>
              <a:rPr lang="ru-RU" sz="2800" b="0" strike="noStrike" spc="-1" dirty="0" err="1">
                <a:solidFill>
                  <a:srgbClr val="000000"/>
                </a:solidFill>
                <a:uFill>
                  <a:solidFill>
                    <a:srgbClr val="FFFFFF"/>
                  </a:solidFill>
                </a:uFill>
                <a:latin typeface="Arial"/>
              </a:rPr>
              <a:t>for</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detecting</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packet</a:t>
            </a:r>
            <a:r>
              <a:rPr lang="ru-RU" sz="2800" b="0" strike="noStrike" spc="-1" dirty="0">
                <a:solidFill>
                  <a:srgbClr val="000000"/>
                </a:solidFill>
                <a:uFill>
                  <a:solidFill>
                    <a:srgbClr val="FFFFFF"/>
                  </a:solidFill>
                </a:uFill>
                <a:latin typeface="Arial"/>
              </a:rPr>
              <a:t> </a:t>
            </a:r>
            <a:r>
              <a:rPr lang="ru-RU" sz="2800" b="0" strike="noStrike" spc="-1" dirty="0" err="1">
                <a:solidFill>
                  <a:srgbClr val="000000"/>
                </a:solidFill>
                <a:uFill>
                  <a:solidFill>
                    <a:srgbClr val="FFFFFF"/>
                  </a:solidFill>
                </a:uFill>
                <a:latin typeface="Arial"/>
              </a:rPr>
              <a:t>loss</a:t>
            </a:r>
            <a:endParaRPr lang="en-US" sz="2400" b="0" strike="noStrike" spc="-1" dirty="0">
              <a:solidFill>
                <a:srgbClr val="000000"/>
              </a:solidFill>
              <a:uFill>
                <a:solidFill>
                  <a:srgbClr val="FFFFFF"/>
                </a:solidFill>
              </a:uFill>
              <a:latin typeface="Times New Roman"/>
            </a:endParaRPr>
          </a:p>
        </p:txBody>
      </p:sp>
      <p:sp>
        <p:nvSpPr>
          <p:cNvPr id="434"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00FBF3A5-4597-4391-AF4C-4ED1841DCFB8}" type="slidenum">
              <a:rPr lang="en-US" sz="1000" b="0" strike="noStrike" spc="-1">
                <a:solidFill>
                  <a:srgbClr val="000000"/>
                </a:solidFill>
                <a:uFill>
                  <a:solidFill>
                    <a:srgbClr val="FFFFFF"/>
                  </a:solidFill>
                </a:uFill>
                <a:latin typeface="Arial"/>
              </a:rPr>
              <a:t>8</a:t>
            </a:fld>
            <a:endParaRPr lang="en-US" sz="2400" b="0" strike="noStrike" spc="-1">
              <a:solidFill>
                <a:srgbClr val="000000"/>
              </a:solidFill>
              <a:uFill>
                <a:solidFill>
                  <a:srgbClr val="FFFFFF"/>
                </a:solidFill>
              </a:uFill>
              <a:latin typeface="Times New Roman"/>
            </a:endParaRPr>
          </a:p>
        </p:txBody>
      </p:sp>
      <p:pic>
        <p:nvPicPr>
          <p:cNvPr id="435" name="Рисунок 434"/>
          <p:cNvPicPr/>
          <p:nvPr/>
        </p:nvPicPr>
        <p:blipFill>
          <a:blip r:embed="rId3"/>
          <a:stretch/>
        </p:blipFill>
        <p:spPr>
          <a:xfrm>
            <a:off x="714240" y="5146560"/>
            <a:ext cx="7858440" cy="1068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 name="CustomShape 1"/>
          <p:cNvSpPr/>
          <p:nvPr/>
        </p:nvSpPr>
        <p:spPr>
          <a:xfrm>
            <a:off x="468360" y="115920"/>
            <a:ext cx="71280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nSpc>
                <a:spcPct val="100000"/>
              </a:lnSpc>
            </a:pPr>
            <a:r>
              <a:rPr lang="en-US" sz="3900" b="1" strike="noStrike" spc="-1">
                <a:solidFill>
                  <a:srgbClr val="330066"/>
                </a:solidFill>
                <a:uFill>
                  <a:solidFill>
                    <a:srgbClr val="FFFFFF"/>
                  </a:solidFill>
                </a:uFill>
                <a:latin typeface="Arial"/>
              </a:rPr>
              <a:t>Real-Time Protocol (RTP)</a:t>
            </a:r>
            <a:endParaRPr lang="en-US" sz="2400" b="0" strike="noStrike" spc="-1">
              <a:solidFill>
                <a:srgbClr val="000000"/>
              </a:solidFill>
              <a:uFill>
                <a:solidFill>
                  <a:srgbClr val="FFFFFF"/>
                </a:solidFill>
              </a:uFill>
              <a:latin typeface="Times New Roman"/>
            </a:endParaRPr>
          </a:p>
        </p:txBody>
      </p:sp>
      <p:sp>
        <p:nvSpPr>
          <p:cNvPr id="437" name="CustomShape 2"/>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100000"/>
              </a:lnSpc>
              <a:buClr>
                <a:srgbClr val="330066"/>
              </a:buClr>
              <a:buSzPct val="70000"/>
              <a:buFont typeface="Wingdings" charset="2"/>
              <a:buChar char=""/>
            </a:pPr>
            <a:r>
              <a:rPr lang="en-US" sz="3000" b="1" strike="noStrike" spc="-1" dirty="0">
                <a:solidFill>
                  <a:srgbClr val="000000"/>
                </a:solidFill>
                <a:uFill>
                  <a:solidFill>
                    <a:srgbClr val="FFFFFF"/>
                  </a:solidFill>
                </a:uFill>
                <a:latin typeface="Arial"/>
              </a:rPr>
              <a:t>Timestamp</a:t>
            </a:r>
            <a:r>
              <a:rPr lang="en-US"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of</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the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first</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byte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of</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media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data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used</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to</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eliminate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jitter</a:t>
            </a:r>
            <a:endParaRPr lang="en-US" sz="2400" b="0" strike="noStrike" spc="-1" dirty="0">
              <a:solidFill>
                <a:srgbClr val="000000"/>
              </a:solidFill>
              <a:uFill>
                <a:solidFill>
                  <a:srgbClr val="FFFFFF"/>
                </a:solidFill>
              </a:uFill>
              <a:latin typeface="Times New Roman"/>
            </a:endParaRPr>
          </a:p>
          <a:p>
            <a:pPr marL="341280" indent="-341280">
              <a:lnSpc>
                <a:spcPct val="100000"/>
              </a:lnSpc>
              <a:buClr>
                <a:srgbClr val="330066"/>
              </a:buClr>
              <a:buSzPct val="70000"/>
              <a:buFont typeface="Wingdings" charset="2"/>
              <a:buChar char=""/>
            </a:pPr>
            <a:r>
              <a:rPr lang="en-US" sz="3000" b="1" strike="noStrike" spc="-1" dirty="0">
                <a:solidFill>
                  <a:srgbClr val="000000"/>
                </a:solidFill>
                <a:uFill>
                  <a:solidFill>
                    <a:srgbClr val="FFFFFF"/>
                  </a:solidFill>
                </a:uFill>
                <a:latin typeface="Arial"/>
              </a:rPr>
              <a:t>Synchronization Source identifier (SSRC)</a:t>
            </a:r>
            <a:r>
              <a:rPr lang="en-US"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for</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syncing</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multiple</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media</a:t>
            </a:r>
            <a:r>
              <a:rPr lang="ru-RU" sz="3000" b="0" strike="noStrike" spc="-1" dirty="0">
                <a:solidFill>
                  <a:srgbClr val="000000"/>
                </a:solidFill>
                <a:uFill>
                  <a:solidFill>
                    <a:srgbClr val="FFFFFF"/>
                  </a:solidFill>
                </a:uFill>
                <a:latin typeface="Arial"/>
              </a:rPr>
              <a:t> </a:t>
            </a:r>
            <a:r>
              <a:rPr lang="ru-RU" sz="3000" b="0" strike="noStrike" spc="-1" dirty="0" err="1">
                <a:solidFill>
                  <a:srgbClr val="000000"/>
                </a:solidFill>
                <a:uFill>
                  <a:solidFill>
                    <a:srgbClr val="FFFFFF"/>
                  </a:solidFill>
                </a:uFill>
                <a:latin typeface="Arial"/>
              </a:rPr>
              <a:t>streams</a:t>
            </a:r>
            <a:endParaRPr lang="en-US" sz="2400" b="0" strike="noStrike" spc="-1" dirty="0">
              <a:solidFill>
                <a:srgbClr val="000000"/>
              </a:solidFill>
              <a:uFill>
                <a:solidFill>
                  <a:srgbClr val="FFFFFF"/>
                </a:solidFill>
              </a:uFill>
              <a:latin typeface="Times New Roman"/>
            </a:endParaRPr>
          </a:p>
          <a:p>
            <a:pPr marL="341280" indent="-341280">
              <a:lnSpc>
                <a:spcPct val="100000"/>
              </a:lnSpc>
            </a:pPr>
            <a:r>
              <a:rPr lang="en-US" sz="3000" b="0" strike="noStrike" spc="-1" dirty="0">
                <a:solidFill>
                  <a:srgbClr val="000000"/>
                </a:solidFill>
                <a:uFill>
                  <a:solidFill>
                    <a:srgbClr val="FFFFFF"/>
                  </a:solidFill>
                </a:uFill>
                <a:latin typeface="Arial"/>
              </a:rPr>
              <a:t> </a:t>
            </a:r>
            <a:endParaRPr lang="en-US" sz="2400" b="0" strike="noStrike" spc="-1" dirty="0">
              <a:solidFill>
                <a:srgbClr val="000000"/>
              </a:solidFill>
              <a:uFill>
                <a:solidFill>
                  <a:srgbClr val="FFFFFF"/>
                </a:solidFill>
              </a:uFill>
              <a:latin typeface="Times New Roman"/>
            </a:endParaRPr>
          </a:p>
          <a:p>
            <a:pPr marL="341280" indent="-341280">
              <a:lnSpc>
                <a:spcPct val="100000"/>
              </a:lnSpc>
            </a:pPr>
            <a:r>
              <a:rPr lang="en-US" sz="3000" b="0" strike="noStrike" spc="-1" dirty="0">
                <a:solidFill>
                  <a:srgbClr val="000000"/>
                </a:solidFill>
                <a:uFill>
                  <a:solidFill>
                    <a:srgbClr val="FFFFFF"/>
                  </a:solidFill>
                </a:uFill>
                <a:latin typeface="Arial"/>
              </a:rPr>
              <a:t> </a:t>
            </a:r>
            <a:endParaRPr lang="en-US" sz="2400" b="0" strike="noStrike" spc="-1" dirty="0">
              <a:solidFill>
                <a:srgbClr val="000000"/>
              </a:solidFill>
              <a:uFill>
                <a:solidFill>
                  <a:srgbClr val="FFFFFF"/>
                </a:solidFill>
              </a:uFill>
              <a:latin typeface="Times New Roman"/>
            </a:endParaRPr>
          </a:p>
        </p:txBody>
      </p:sp>
      <p:sp>
        <p:nvSpPr>
          <p:cNvPr id="438"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68BBCBE2-AB1F-4521-A762-53CEBBC434F3}" type="slidenum">
              <a:rPr lang="en-US" sz="1000" b="0" strike="noStrike" spc="-1">
                <a:solidFill>
                  <a:srgbClr val="000000"/>
                </a:solidFill>
                <a:uFill>
                  <a:solidFill>
                    <a:srgbClr val="FFFFFF"/>
                  </a:solidFill>
                </a:uFill>
                <a:latin typeface="Arial"/>
              </a:rPr>
              <a:t>9</a:t>
            </a:fld>
            <a:endParaRPr lang="en-US" sz="2400" b="0" strike="noStrike" spc="-1">
              <a:solidFill>
                <a:srgbClr val="000000"/>
              </a:solidFill>
              <a:uFill>
                <a:solidFill>
                  <a:srgbClr val="FFFFFF"/>
                </a:solidFill>
              </a:uFill>
              <a:latin typeface="Times New Roman"/>
            </a:endParaRPr>
          </a:p>
        </p:txBody>
      </p:sp>
      <p:pic>
        <p:nvPicPr>
          <p:cNvPr id="439" name="Рисунок 438"/>
          <p:cNvPicPr/>
          <p:nvPr/>
        </p:nvPicPr>
        <p:blipFill>
          <a:blip r:embed="rId3"/>
          <a:stretch/>
        </p:blipFill>
        <p:spPr>
          <a:xfrm>
            <a:off x="1273320" y="4929120"/>
            <a:ext cx="6705360" cy="1068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4947</TotalTime>
  <Words>5527</Words>
  <Application>Microsoft Office PowerPoint</Application>
  <PresentationFormat>Экран (4:3)</PresentationFormat>
  <Paragraphs>303</Paragraphs>
  <Slides>32</Slides>
  <Notes>32</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10</vt:i4>
      </vt:variant>
      <vt:variant>
        <vt:lpstr>Внедренные серверы OLE</vt:lpstr>
      </vt:variant>
      <vt:variant>
        <vt:i4>0</vt:i4>
      </vt:variant>
      <vt:variant>
        <vt:lpstr>Заголовки слайдов</vt:lpstr>
      </vt:variant>
      <vt:variant>
        <vt:i4>32</vt:i4>
      </vt:variant>
    </vt:vector>
  </HeadingPairs>
  <TitlesOfParts>
    <vt:vector size="46" baseType="lpstr">
      <vt:lpstr>Arial</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Yandex.Translate</dc:creator>
  <dc:description>Translated with Yandex.Translate</dc:description>
  <cp:lastModifiedBy>Пользователь</cp:lastModifiedBy>
  <cp:revision>794</cp:revision>
  <dcterms:modified xsi:type="dcterms:W3CDTF">2022-03-09T13:39:02Z</dcterms:modified>
  <dc:language>en-US</dc:language>
</cp:coreProperties>
</file>