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9" d="100"/>
          <a:sy n="99" d="100"/>
        </p:scale>
        <p:origin x="198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>
            <a:extLst>
              <a:ext uri="{FF2B5EF4-FFF2-40B4-BE49-F238E27FC236}">
                <a16:creationId xmlns:a16="http://schemas.microsoft.com/office/drawing/2014/main" id="{AC4DFB12-53D0-4F3D-A809-4221FB759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481243A-D5DF-4A1D-9DBE-91AD5056D91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1036268-86DD-4165-BFB4-04E06B5AAD2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9350" y="692150"/>
            <a:ext cx="4557713" cy="3414713"/>
          </a:xfrm>
          <a:prstGeom prst="rect">
            <a:avLst/>
          </a:prstGeom>
          <a:noFill/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B5A13624-EFAD-4C6B-8CF2-4BB83F1A112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51F47D50-8E52-4BC8-AE7C-D3140818E2B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D5ACA6DF-8E2A-4C97-B41F-97D1E8EC840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B1184FC1-3CAD-40B6-8C1C-AD38793C1B4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Сообщение электронной почты – это набор символов в семиразрядной кодировке </a:t>
            </a:r>
            <a:r>
              <a:rPr lang="en-US" altLang="en-US">
                <a:cs typeface="Noto Sans CJK SC" charset="0"/>
              </a:rPr>
              <a:t>ASCII</a:t>
            </a:r>
            <a:r>
              <a:rPr lang="ru-RU" altLang="en-US">
                <a:cs typeface="Noto Sans CJK SC" charset="0"/>
              </a:rPr>
              <a:t> (начинается с нуля (0-127)). Символы кодируются битами.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Каждое сообщение состоит из (см. </a:t>
            </a:r>
            <a:r>
              <a:rPr lang="en-US" altLang="en-US">
                <a:cs typeface="Noto Sans CJK SC" charset="0"/>
              </a:rPr>
              <a:t>RFC 822</a:t>
            </a:r>
            <a:r>
              <a:rPr lang="ru-RU" altLang="en-US">
                <a:cs typeface="Noto Sans CJK SC" charset="0"/>
              </a:rPr>
              <a:t>):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b="1">
                <a:cs typeface="Noto Sans CJK SC" charset="0"/>
              </a:rPr>
              <a:t>заголовка: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   </a:t>
            </a:r>
            <a:r>
              <a:rPr lang="en-US" altLang="en-US">
                <a:cs typeface="Noto Sans CJK SC" charset="0"/>
              </a:rPr>
              <a:t>From</a:t>
            </a:r>
            <a:r>
              <a:rPr lang="ru-RU" altLang="en-US">
                <a:cs typeface="Noto Sans CJK SC" charset="0"/>
              </a:rPr>
              <a:t>: &lt;адрес отправителя&gt;            Обязательные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   </a:t>
            </a:r>
            <a:r>
              <a:rPr lang="en-US" altLang="en-US">
                <a:cs typeface="Noto Sans CJK SC" charset="0"/>
              </a:rPr>
              <a:t>To</a:t>
            </a:r>
            <a:r>
              <a:rPr lang="ru-RU" altLang="en-US">
                <a:cs typeface="Noto Sans CJK SC" charset="0"/>
              </a:rPr>
              <a:t>: &lt;адрес получателя&gt;                   поля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   </a:t>
            </a:r>
            <a:r>
              <a:rPr lang="en-US" altLang="en-US">
                <a:cs typeface="Noto Sans CJK SC" charset="0"/>
              </a:rPr>
              <a:t>Subject</a:t>
            </a:r>
            <a:r>
              <a:rPr lang="ru-RU" altLang="en-US">
                <a:cs typeface="Noto Sans CJK SC" charset="0"/>
              </a:rPr>
              <a:t>: &lt;тема&gt;				далее - необязательные поля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   </a:t>
            </a:r>
            <a:r>
              <a:rPr lang="en-US" altLang="en-US">
                <a:cs typeface="Noto Sans CJK SC" charset="0"/>
              </a:rPr>
              <a:t>CC</a:t>
            </a:r>
            <a:r>
              <a:rPr lang="ru-RU" altLang="en-US">
                <a:cs typeface="Noto Sans CJK SC" charset="0"/>
              </a:rPr>
              <a:t>: &lt;список получателей, которым отправится копия&gt;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   </a:t>
            </a:r>
            <a:r>
              <a:rPr lang="en-US" altLang="en-US">
                <a:cs typeface="Noto Sans CJK SC" charset="0"/>
              </a:rPr>
              <a:t>BCC</a:t>
            </a:r>
            <a:r>
              <a:rPr lang="ru-RU" altLang="en-US">
                <a:cs typeface="Noto Sans CJK SC" charset="0"/>
              </a:rPr>
              <a:t>: &lt;список адресов&gt; (это «слепая копия», то есть получатели не знают, что это письмо      еще кому–то отправлено )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b="1">
                <a:cs typeface="Noto Sans CJK SC" charset="0"/>
              </a:rPr>
              <a:t> пустой строки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b="1">
                <a:cs typeface="Noto Sans CJK SC" charset="0"/>
              </a:rPr>
              <a:t>и тела письма.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Если требуется передать символы, отличающиеся от </a:t>
            </a:r>
            <a:r>
              <a:rPr lang="en-US" altLang="en-US">
                <a:cs typeface="Noto Sans CJK SC" charset="0"/>
              </a:rPr>
              <a:t>ASCII</a:t>
            </a:r>
            <a:r>
              <a:rPr lang="ru-RU" altLang="en-US">
                <a:cs typeface="Noto Sans CJK SC" charset="0"/>
              </a:rPr>
              <a:t>, то используется кодирование.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После получения сообщения сервер добавляет в заголовок строчку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Received: from &lt;</a:t>
            </a:r>
            <a:r>
              <a:rPr lang="ru-RU" altLang="en-US">
                <a:cs typeface="Noto Sans CJK SC" charset="0"/>
              </a:rPr>
              <a:t>отправитель</a:t>
            </a:r>
            <a:r>
              <a:rPr lang="en-US" altLang="en-US">
                <a:cs typeface="Noto Sans CJK SC" charset="0"/>
              </a:rPr>
              <a:t>&gt; by &lt;</a:t>
            </a:r>
            <a:r>
              <a:rPr lang="ru-RU" altLang="en-US">
                <a:cs typeface="Noto Sans CJK SC" charset="0"/>
              </a:rPr>
              <a:t>получатель</a:t>
            </a:r>
            <a:r>
              <a:rPr lang="en-US" altLang="en-US">
                <a:cs typeface="Noto Sans CJK SC" charset="0"/>
              </a:rPr>
              <a:t>&gt;</a:t>
            </a:r>
            <a:r>
              <a:rPr lang="ru-RU" altLang="en-US">
                <a:cs typeface="Noto Sans CJK SC" charset="0"/>
              </a:rPr>
              <a:t> </a:t>
            </a:r>
            <a:r>
              <a:rPr lang="en-US" altLang="en-US">
                <a:cs typeface="Noto Sans CJK SC" charset="0"/>
              </a:rPr>
              <a:t>&lt;</a:t>
            </a:r>
            <a:r>
              <a:rPr lang="ru-RU" altLang="en-US">
                <a:cs typeface="Noto Sans CJK SC" charset="0"/>
              </a:rPr>
              <a:t>когда</a:t>
            </a:r>
            <a:r>
              <a:rPr lang="en-US" altLang="en-US">
                <a:cs typeface="Noto Sans CJK SC" charset="0"/>
              </a:rPr>
              <a:t>&gt;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62440FCF-C56B-4777-B13D-2BD41565B65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EC5D1AB1-00FA-432E-8A5B-3B2E1F5D04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64153728-3238-4797-B5DE-36063CC08F8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66A2FE2B-1F4B-4827-BF27-A3D90AB9A28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en-US">
                <a:cs typeface="Noto Sans CJK SC" charset="0"/>
              </a:rPr>
              <a:t>MIME (Multipurpose Internet Mail Extension)</a:t>
            </a:r>
            <a:r>
              <a:rPr lang="ru-RU" altLang="en-US">
                <a:cs typeface="Noto Sans CJK SC" charset="0"/>
              </a:rPr>
              <a:t> – многоцелевое расширение почты Интернета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В заголовок сообщения добавляется строки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MIME</a:t>
            </a:r>
            <a:r>
              <a:rPr lang="ru-RU" altLang="en-US">
                <a:cs typeface="Noto Sans CJK SC" charset="0"/>
              </a:rPr>
              <a:t>–</a:t>
            </a:r>
            <a:r>
              <a:rPr lang="en-US" altLang="en-US">
                <a:cs typeface="Noto Sans CJK SC" charset="0"/>
              </a:rPr>
              <a:t>Version</a:t>
            </a:r>
            <a:r>
              <a:rPr lang="ru-RU" altLang="en-US">
                <a:cs typeface="Noto Sans CJK SC" charset="0"/>
              </a:rPr>
              <a:t>: 1.0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Content-Transfer-Encoding: 8bit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Content</a:t>
            </a:r>
            <a:r>
              <a:rPr lang="ru-RU" altLang="en-US">
                <a:cs typeface="Noto Sans CJK SC" charset="0"/>
              </a:rPr>
              <a:t>-</a:t>
            </a:r>
            <a:r>
              <a:rPr lang="en-US" altLang="en-US">
                <a:cs typeface="Noto Sans CJK SC" charset="0"/>
              </a:rPr>
              <a:t>Type:</a:t>
            </a:r>
            <a:r>
              <a:rPr lang="ru-RU" altLang="en-US">
                <a:cs typeface="Noto Sans CJK SC" charset="0"/>
              </a:rPr>
              <a:t> </a:t>
            </a:r>
            <a:r>
              <a:rPr lang="en-US" altLang="en-US">
                <a:cs typeface="Noto Sans CJK SC" charset="0"/>
              </a:rPr>
              <a:t>text</a:t>
            </a:r>
            <a:r>
              <a:rPr lang="ru-RU" altLang="en-US">
                <a:cs typeface="Noto Sans CJK SC" charset="0"/>
              </a:rPr>
              <a:t>/</a:t>
            </a:r>
            <a:r>
              <a:rPr lang="en-US" altLang="en-US">
                <a:cs typeface="Noto Sans CJK SC" charset="0"/>
              </a:rPr>
              <a:t>plain</a:t>
            </a:r>
            <a:r>
              <a:rPr lang="ru-RU" altLang="en-US">
                <a:cs typeface="Noto Sans CJK SC" charset="0"/>
              </a:rPr>
              <a:t>; </a:t>
            </a:r>
            <a:r>
              <a:rPr lang="en-US" altLang="en-US">
                <a:cs typeface="Noto Sans CJK SC" charset="0"/>
              </a:rPr>
              <a:t>charset=“Windows-1251”</a:t>
            </a:r>
            <a:r>
              <a:rPr lang="ru-RU" altLang="en-US">
                <a:cs typeface="Noto Sans CJK SC" charset="0"/>
              </a:rPr>
              <a:t>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Поле заголовка Content-Type идентифицирует данные, заключенные в MIME-сообщение. В настоящее время используется семь основных классов данных, идентифицированных в MIME. В каждом классе имеются свои подклассы, которые более детально характеризуют тип данных, заключенных в сообщении.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Часто встречающиеся значения поля </a:t>
            </a:r>
            <a:r>
              <a:rPr lang="en-US" altLang="en-US">
                <a:cs typeface="Noto Sans CJK SC" charset="0"/>
              </a:rPr>
              <a:t>Content</a:t>
            </a:r>
            <a:r>
              <a:rPr lang="ru-RU" altLang="en-US">
                <a:cs typeface="Noto Sans CJK SC" charset="0"/>
              </a:rPr>
              <a:t>-</a:t>
            </a:r>
            <a:r>
              <a:rPr lang="en-US" altLang="en-US">
                <a:cs typeface="Noto Sans CJK SC" charset="0"/>
              </a:rPr>
              <a:t>Type</a:t>
            </a:r>
            <a:r>
              <a:rPr lang="ru-RU" altLang="en-US">
                <a:cs typeface="Noto Sans CJK SC" charset="0"/>
              </a:rPr>
              <a:t> (формат: </a:t>
            </a:r>
            <a:r>
              <a:rPr lang="en-US" altLang="en-US">
                <a:cs typeface="Noto Sans CJK SC" charset="0"/>
              </a:rPr>
              <a:t>Content</a:t>
            </a:r>
            <a:r>
              <a:rPr lang="ru-RU" altLang="en-US">
                <a:cs typeface="Noto Sans CJK SC" charset="0"/>
              </a:rPr>
              <a:t>-</a:t>
            </a:r>
            <a:r>
              <a:rPr lang="en-US" altLang="en-US">
                <a:cs typeface="Noto Sans CJK SC" charset="0"/>
              </a:rPr>
              <a:t>Type</a:t>
            </a:r>
            <a:r>
              <a:rPr lang="ru-RU" altLang="en-US">
                <a:cs typeface="Noto Sans CJK SC" charset="0"/>
              </a:rPr>
              <a:t>: тип</a:t>
            </a:r>
            <a:r>
              <a:rPr lang="en-US" altLang="en-US">
                <a:cs typeface="Noto Sans CJK SC" charset="0"/>
              </a:rPr>
              <a:t>/</a:t>
            </a:r>
            <a:r>
              <a:rPr lang="ru-RU" altLang="en-US">
                <a:cs typeface="Noto Sans CJK SC" charset="0"/>
              </a:rPr>
              <a:t>подтип; параметры):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text</a:t>
            </a:r>
            <a:r>
              <a:rPr lang="ru-RU" altLang="en-US">
                <a:cs typeface="Noto Sans CJK SC" charset="0"/>
              </a:rPr>
              <a:t>/</a:t>
            </a:r>
            <a:r>
              <a:rPr lang="en-US" altLang="en-US">
                <a:cs typeface="Noto Sans CJK SC" charset="0"/>
              </a:rPr>
              <a:t>html</a:t>
            </a:r>
            <a:r>
              <a:rPr lang="ru-RU" altLang="en-US">
                <a:cs typeface="Noto Sans CJK SC" charset="0"/>
              </a:rPr>
              <a:t> или </a:t>
            </a:r>
            <a:r>
              <a:rPr lang="en-US" altLang="en-US">
                <a:cs typeface="Noto Sans CJK SC" charset="0"/>
              </a:rPr>
              <a:t>text/</a:t>
            </a:r>
            <a:r>
              <a:rPr lang="ru-RU" altLang="en-US">
                <a:cs typeface="Noto Sans CJK SC" charset="0"/>
              </a:rPr>
              <a:t>enriched</a:t>
            </a:r>
            <a:r>
              <a:rPr lang="en-US" altLang="en-US">
                <a:cs typeface="Noto Sans CJK SC" charset="0"/>
              </a:rPr>
              <a:t> (</a:t>
            </a:r>
            <a:r>
              <a:rPr lang="ru-RU" altLang="en-US">
                <a:cs typeface="Noto Sans CJK SC" charset="0"/>
              </a:rPr>
              <a:t>с форматированием</a:t>
            </a:r>
            <a:r>
              <a:rPr lang="en-US" altLang="en-US">
                <a:cs typeface="Noto Sans CJK SC" charset="0"/>
              </a:rPr>
              <a:t>)</a:t>
            </a:r>
            <a:r>
              <a:rPr lang="ru-RU" altLang="en-US">
                <a:cs typeface="Noto Sans CJK SC" charset="0"/>
              </a:rPr>
              <a:t>      </a:t>
            </a:r>
            <a:r>
              <a:rPr lang="en-US" altLang="en-US">
                <a:cs typeface="Noto Sans CJK SC" charset="0"/>
              </a:rPr>
              <a:t>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image</a:t>
            </a:r>
            <a:r>
              <a:rPr lang="ru-RU" altLang="en-US">
                <a:cs typeface="Noto Sans CJK SC" charset="0"/>
              </a:rPr>
              <a:t>/</a:t>
            </a:r>
            <a:r>
              <a:rPr lang="en-US" altLang="en-US">
                <a:cs typeface="Noto Sans CJK SC" charset="0"/>
              </a:rPr>
              <a:t>gif</a:t>
            </a:r>
            <a:r>
              <a:rPr lang="ru-RU" altLang="en-US">
                <a:cs typeface="Noto Sans CJK SC" charset="0"/>
              </a:rPr>
              <a:t> или </a:t>
            </a:r>
            <a:r>
              <a:rPr lang="en-US" altLang="en-US">
                <a:cs typeface="Noto Sans CJK SC" charset="0"/>
              </a:rPr>
              <a:t>image/jpeg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multipart</a:t>
            </a:r>
            <a:r>
              <a:rPr lang="ru-RU" altLang="en-US">
                <a:cs typeface="Noto Sans CJK SC" charset="0"/>
              </a:rPr>
              <a:t>/</a:t>
            </a:r>
            <a:r>
              <a:rPr lang="en-US" altLang="en-US">
                <a:cs typeface="Noto Sans CJK SC" charset="0"/>
              </a:rPr>
              <a:t>mixed (</a:t>
            </a:r>
            <a:r>
              <a:rPr lang="ru-RU" altLang="en-US">
                <a:cs typeface="Noto Sans CJK SC" charset="0"/>
              </a:rPr>
              <a:t>для сообщений с вложениями</a:t>
            </a:r>
            <a:r>
              <a:rPr lang="en-US" altLang="en-US">
                <a:cs typeface="Noto Sans CJK SC" charset="0"/>
              </a:rPr>
              <a:t>)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Чтобы передавать сообщение не только из</a:t>
            </a:r>
            <a:r>
              <a:rPr lang="en-US" altLang="en-US">
                <a:cs typeface="Noto Sans CJK SC" charset="0"/>
              </a:rPr>
              <a:t> </a:t>
            </a:r>
            <a:r>
              <a:rPr lang="ru-RU" altLang="en-US">
                <a:cs typeface="Noto Sans CJK SC" charset="0"/>
              </a:rPr>
              <a:t>семибитной </a:t>
            </a:r>
            <a:r>
              <a:rPr lang="en-US" altLang="en-US">
                <a:cs typeface="Noto Sans CJK SC" charset="0"/>
              </a:rPr>
              <a:t>ASCII</a:t>
            </a:r>
            <a:r>
              <a:rPr lang="ru-RU" altLang="en-US">
                <a:cs typeface="Noto Sans CJK SC" charset="0"/>
              </a:rPr>
              <a:t>, используется кодирование.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Content–Transfer–Encoding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Например</a:t>
            </a:r>
            <a:r>
              <a:rPr lang="fr-FR" altLang="en-US">
                <a:cs typeface="Noto Sans CJK SC" charset="0"/>
              </a:rPr>
              <a:t>,</a:t>
            </a:r>
            <a:r>
              <a:rPr lang="ru-RU" altLang="en-US">
                <a:cs typeface="Noto Sans CJK SC" charset="0"/>
              </a:rPr>
              <a:t> </a:t>
            </a:r>
            <a:r>
              <a:rPr lang="en-US" altLang="en-US">
                <a:cs typeface="Noto Sans CJK SC" charset="0"/>
              </a:rPr>
              <a:t>8bit </a:t>
            </a:r>
            <a:r>
              <a:rPr lang="ru-RU" altLang="en-US">
                <a:cs typeface="Noto Sans CJK SC" charset="0"/>
              </a:rPr>
              <a:t>или</a:t>
            </a:r>
            <a:r>
              <a:rPr lang="fr-FR" altLang="en-US">
                <a:cs typeface="Noto Sans CJK SC" charset="0"/>
              </a:rPr>
              <a:t> base 64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При кодировании увеличивается размер (как минимум, на 25% больше).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На сегодняшний день существует семь различных способов кодирования двоичных данных, однако наиболее часто встречается кодирование base64. При применении этого метода кодирования 6-битовые блоки двоичных данных преобразуются в 8-битовые блоки, воспринимаемые как текст ASCII. Таким образом, в </a:t>
            </a:r>
            <a:r>
              <a:rPr lang="en-US" altLang="en-US">
                <a:cs typeface="Noto Sans CJK SC" charset="0"/>
              </a:rPr>
              <a:t>base</a:t>
            </a:r>
            <a:r>
              <a:rPr lang="ru-RU" altLang="en-US">
                <a:cs typeface="Noto Sans CJK SC" charset="0"/>
              </a:rPr>
              <a:t>64 для кодирования 3 байтов (24 бита) используются 4 байта (32 бита).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Значения Content-Transfer-Encoding "7bit", "8bit" и "binary" означают, что никакого преобразования не произведено.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AF337708-5D86-4791-90BE-1F3E2F6BF36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0524593F-87AB-4E48-B2BD-DC1A9544099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Base64 буквально означает — позиционная система счисления с основанием 64. Здесь 64 — это наибольшая степень двойки (26), которая может быть представлена с использованием печатных символов ASCII. Эта система широко используется в электронной почте для представления бинарных файлов в тексте письма (транспортное кодирование). Все широко известные варианты, известные под названием Base64, используют символы A-Z, a-z и 0-9, что составляет 62 знака, для недостающих двух знаков в разных системах используются различные символы.</a:t>
            </a:r>
            <a:r>
              <a:rPr lang="en-US" altLang="en-US" sz="800">
                <a:cs typeface="Noto Sans CJK SC" charset="0"/>
              </a:rPr>
              <a:t> </a:t>
            </a:r>
            <a:r>
              <a:rPr lang="ru-RU" altLang="en-US" sz="800">
                <a:cs typeface="Noto Sans CJK SC" charset="0"/>
              </a:rPr>
              <a:t>Результирующие закодированные по base64 данные имеют длину, большую оригинальной в соотношении 4:3, и напоминают по виду случайные символы.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Для того, чтобы преобразовать данные в base64, первый байт помещается в самые старшие восемь бит 24-битного буфера, следующие в средние восемь и третий в младшие значащие восемь бит. Если кодируется менее чем три байта, то соответствующие биты буфера устанавливаются в ноль. Далее каждые шесть бит буфера, начиная с самых старших, используются как индексы строки «ABCDEFGHIJKLMNOPQRSTUVWXYZabcdefghijklmnopqrstuvwxyz0123456789+/» и её символы, на которые указывают индексы, помещаются в выходную строку. Если кодируются только один или два байта, используются только первые два или три символа строки и выходная строка дополняется двумя или одним символами «=». Это предотвращает добавление дополнительных битов к восстановленным данным. Процесс повторяется над оставшимися входными данными.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Например, исторический слоган Википедии,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Man is distinguished, not only by his reason, but by this singular passion from other animals, which is a lust of the mind, that by a p</a:t>
            </a:r>
            <a:r>
              <a:rPr lang="en-US" altLang="en-US" sz="800">
                <a:cs typeface="Noto Sans CJK SC" charset="0"/>
              </a:rPr>
              <a:t>r</a:t>
            </a:r>
            <a:r>
              <a:rPr lang="ru-RU" altLang="en-US" sz="800">
                <a:cs typeface="Noto Sans CJK SC" charset="0"/>
              </a:rPr>
              <a:t>eseverance of delight in the continued and indefatigable generation of knowledge, exceeds the short vehemence of any carnal pleasure.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закодирован в base64 следующим образом: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TWFuIGlzIGRpc3Rpbmd1aXNoZWQsIG5vdCBvbmx5IGJ5IGhpcyByZWFzb24sIGJ1dCBieSB0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aGlzIHNpbmd1bGFyIHBhc3Npb24gZnJvbSBvdGhlciBhbmltYWxzLCB3aGljaCBpcyBhIGx1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c3Qgb2YgdGhlIG1pbmQsIHRoYXQgYnkgYSBwZXJzZXZlcmFuY2Ugb2YgZGVsaWdodCBpbiB0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aGUgY29udGludWVkIGFuZCBpbmRlZmF0aWdhYmxlIGdlbmVyYXRpb24gb2Yga25vd2xlZGdl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800">
                <a:cs typeface="Noto Sans CJK SC" charset="0"/>
              </a:rPr>
              <a:t>LCBleGNlZWRzIHRoZSBzaG9ydCB2ZWhlbWVuY2Ugb2YgYW55IGNhcm5hbCBwbGVhc3VyZS4=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8AD32B1D-1169-4165-B3A0-ABA17726C45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5DABE693-5D08-4580-B541-718268CD96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CC8E0B24-1F1F-49CA-8ECD-36D0C3C35DA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36B7D8D0-3276-4339-89C6-BC80479EDAA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В начале 80-х годов пользователь, которому предназначалось электронное письмо, должен был находиться за терминалом и быть зарегистрированным в системе, чтобы получить и прочесть электронное сообщение с помощью примитивной программы текстового процессора. Сегодня положение вещей в корне изменилось. Пользователи компьютеров хотят иметь свободу во времени и пространстве при чтении своей электронной почты; кроме того, они хотят это делать с помощью приятных графических интерфейсов. Если по каким-либо причинам пользователь не может быть допущен непосредственно на почтовый сервер под управлением ОС Linux для чтения своей почты в среде X Window, то наилучший выход в такой ситуации — организовать такому пользователю соединение с сервером по локальной сети. Тогда с помощью соответствующего клиентского программного обеспечения на локальном ПК пользователь сможет обращаться к своему почтовому ящику на сервере. Протокол, который позволяет считывать почтовые сообщения с удаленного почтового сервера, описан в RFC 1939 и назван протоколом почтового офиса Post Office Protocol (POP). В настоящее время используется версия 3 этого протокола, отсюда название — POP3.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4E3F397E-FFAA-477A-AB8D-07B1FF960D5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F77DED2C-8E19-4E41-8641-DB68E862C0F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POP</a:t>
            </a:r>
            <a:r>
              <a:rPr lang="ru-RU" altLang="en-US">
                <a:cs typeface="Noto Sans CJK SC" charset="0"/>
              </a:rPr>
              <a:t>3 – это текстовый протокол.</a:t>
            </a:r>
          </a:p>
          <a:p>
            <a:pPr eaLnBrk="1" hangingPunct="1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2000" b="1">
                <a:cs typeface="Noto Sans CJK SC" charset="0"/>
              </a:rPr>
              <a:t>Команды клиента: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Комбинация команд USER/PASS — самая простая в реализации, но в то же время самая опасная с точки зрения безопасности. Каждый раз при соединении клиента с сервером POP3 с целью проверки почты по сети посылается его идентификатор пользователя и пароль в виде текста в формате ASCII. Это просто находка для хакера!</a:t>
            </a:r>
            <a:r>
              <a:rPr lang="en-US" altLang="en-US">
                <a:cs typeface="Noto Sans CJK SC" charset="0"/>
              </a:rPr>
              <a:t> </a:t>
            </a:r>
            <a:r>
              <a:rPr lang="ru-RU" altLang="en-US">
                <a:cs typeface="Noto Sans CJK SC" charset="0"/>
              </a:rPr>
              <a:t>Один из выходов – использовать команду </a:t>
            </a:r>
            <a:r>
              <a:rPr lang="en-US" altLang="en-US">
                <a:cs typeface="Noto Sans CJK SC" charset="0"/>
              </a:rPr>
              <a:t>APOP</a:t>
            </a:r>
            <a:r>
              <a:rPr lang="ru-RU" altLang="en-US">
                <a:cs typeface="Noto Sans CJK SC" charset="0"/>
              </a:rPr>
              <a:t> и посылать пароль в зашифрованном виде, однако </a:t>
            </a:r>
            <a:r>
              <a:rPr lang="en-US" altLang="en-US">
                <a:cs typeface="Noto Sans CJK SC" charset="0"/>
              </a:rPr>
              <a:t>APOP</a:t>
            </a:r>
            <a:r>
              <a:rPr lang="ru-RU" altLang="en-US">
                <a:cs typeface="Noto Sans CJK SC" charset="0"/>
              </a:rPr>
              <a:t> поддерживают не все серверы (судя по первому ответу сервера</a:t>
            </a:r>
            <a:r>
              <a:rPr lang="en-US" altLang="en-US">
                <a:cs typeface="Noto Sans CJK SC" charset="0"/>
              </a:rPr>
              <a:t>,</a:t>
            </a:r>
            <a:r>
              <a:rPr lang="ru-RU" altLang="en-US">
                <a:cs typeface="Noto Sans CJK SC" charset="0"/>
              </a:rPr>
              <a:t> </a:t>
            </a:r>
            <a:r>
              <a:rPr lang="en-US" altLang="en-US">
                <a:cs typeface="Noto Sans CJK SC" charset="0"/>
              </a:rPr>
              <a:t>mail.ru </a:t>
            </a:r>
            <a:r>
              <a:rPr lang="ru-RU" altLang="en-US">
                <a:cs typeface="Noto Sans CJK SC" charset="0"/>
              </a:rPr>
              <a:t>не поддерживает </a:t>
            </a:r>
            <a:r>
              <a:rPr lang="en-US" altLang="en-US">
                <a:cs typeface="Noto Sans CJK SC" charset="0"/>
              </a:rPr>
              <a:t>APOP</a:t>
            </a:r>
            <a:r>
              <a:rPr lang="ru-RU" altLang="en-US">
                <a:cs typeface="Noto Sans CJK SC" charset="0"/>
              </a:rPr>
              <a:t>. В противном случае он бы послал ключ)</a:t>
            </a:r>
            <a:r>
              <a:rPr lang="en-US" altLang="en-US">
                <a:cs typeface="Noto Sans CJK SC" charset="0"/>
              </a:rPr>
              <a:t>. </a:t>
            </a:r>
            <a:r>
              <a:rPr lang="ru-RU" altLang="en-US">
                <a:cs typeface="Noto Sans CJK SC" charset="0"/>
              </a:rPr>
              <a:t>Другой выход, используемый </a:t>
            </a:r>
            <a:r>
              <a:rPr lang="en-US" altLang="en-US">
                <a:cs typeface="Noto Sans CJK SC" charset="0"/>
              </a:rPr>
              <a:t>gmail.com – </a:t>
            </a:r>
            <a:r>
              <a:rPr lang="ru-RU" altLang="en-US">
                <a:cs typeface="Noto Sans CJK SC" charset="0"/>
              </a:rPr>
              <a:t>безопасные (зашифрованные) соединения по протоколу </a:t>
            </a:r>
            <a:r>
              <a:rPr lang="en-US" altLang="en-US">
                <a:cs typeface="Noto Sans CJK SC" charset="0"/>
              </a:rPr>
              <a:t>SSL (</a:t>
            </a:r>
            <a:r>
              <a:rPr lang="ru-RU" altLang="en-US">
                <a:cs typeface="Noto Sans CJK SC" charset="0"/>
              </a:rPr>
              <a:t>это вдвойне хорошо: от хакеров защищен как процесс авторизации так и прием отдельных сообщений</a:t>
            </a:r>
            <a:r>
              <a:rPr lang="en-US" altLang="en-US">
                <a:cs typeface="Noto Sans CJK SC" charset="0"/>
              </a:rPr>
              <a:t>)</a:t>
            </a:r>
            <a:r>
              <a:rPr lang="ru-RU" altLang="en-US">
                <a:cs typeface="Noto Sans CJK SC" charset="0"/>
              </a:rPr>
              <a:t>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STAT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Команда </a:t>
            </a:r>
            <a:r>
              <a:rPr lang="en-US" altLang="en-US">
                <a:cs typeface="Noto Sans CJK SC" charset="0"/>
              </a:rPr>
              <a:t>STAT</a:t>
            </a:r>
            <a:r>
              <a:rPr lang="ru-RU" altLang="en-US">
                <a:cs typeface="Noto Sans CJK SC" charset="0"/>
              </a:rPr>
              <a:t> применяется для получения текущего состояния почтового ящика пользователя.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LIST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Команда LIST используется для получения развернутого листинга почтового ящика. Развернутый листинг представляет собой краткое содержание почтового ящика, включая номер и объем сообщения в байтах. Когда команда LIST задается без параметров, то отображается развернутый листинг всех сообщений в почтовом ящике. Если же использовать в качестве параметров команды номер сообщения, то развернутый листинг будет производиться только для него.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UIDL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Необязательная для всех серверов POP3 команда. Благодаря ей все сообщения, хранящиеся на сервере, получают уникальные номера, которые сохраняются для всех сеансов POP3. Как уже говорилось ранее, сообщения нумеруются по порядку в течение сеанса POP3. По завершении клиентом сеанса и с началом нового сеанса сообщения перенумеровываются. Таким образом, если клиент имел в своем ящике десять сообщений и удалил шестое сообщение в течение сеанса, то при следующем сеансе POP3 девять сообщений будут перенумерованы с первого по девятое. Как видите, у клиентского программного обеспечения довольно непростая задача — следить за перенумерацией сообщений.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Для решения этой проблемы в некоторые серверы POP3 встроена поддержка команды UIDL или “листинг с уникальным идентификатором”. Каждому сообщению назначается уникальный идентификатор, который представляет собой строку символов формата ASCII (до 70 символов). Этот идентификатор сохраняется за сообщением все время, пока оно находится в почтовом ящике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RETR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Команда RETR используется для получения сообщений из почтового ящика на компьютер клиента. Параметр, который можно использовать с этой командой, — это номер сообщения, полученный с помощью команды LIST.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DELE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Команда DELE используется для удаления сообщений из почтового ящика на сервере. Единственный параметр, который можно в ней задавать, — это номер сообщения, полученный с помощью команды LIST. Команда DELE физически не удаляет сообщение, она лишь помечает его для удаления. Удаление сообщения происходит лишь после корректного завершения сеанса с помощью команды QUIT</a:t>
            </a:r>
            <a:r>
              <a:rPr lang="en-US" altLang="en-US">
                <a:cs typeface="Noto Sans CJK SC" charset="0"/>
              </a:rPr>
              <a:t>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TOP [сообщение] [количество строк]</a:t>
            </a:r>
            <a:r>
              <a:rPr lang="en-US" altLang="en-US">
                <a:cs typeface="Noto Sans CJK SC" charset="0"/>
              </a:rPr>
              <a:t> – </a:t>
            </a:r>
            <a:r>
              <a:rPr lang="ru-RU" altLang="en-US">
                <a:cs typeface="Noto Sans CJK SC" charset="0"/>
              </a:rPr>
              <a:t>есть такая команда! на лекции я ошибся!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Сервер возвращает заголовки указанного сообщения, пустую строку и указанное количество первых строк тела сообщения.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QUIT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Команда QUIT используется для завершения сеанса POP3. Когда сервер получает команду QUIT, то он удаляет все помеченные для удаления в течение сеанса сообщения и закрывает TCP-соединение. Если сеанс POP3 завершить до того, как клиент выдаст команду QUIT, то все помеченные для удаления сообщения будут сохранены и удаляться не будут.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b="1">
                <a:cs typeface="Noto Sans CJK SC" charset="0"/>
              </a:rPr>
              <a:t>Ответы сервера начинаются с символов +</a:t>
            </a:r>
            <a:r>
              <a:rPr lang="en-US" altLang="en-US" b="1">
                <a:cs typeface="Noto Sans CJK SC" charset="0"/>
              </a:rPr>
              <a:t>OK</a:t>
            </a:r>
            <a:r>
              <a:rPr lang="ru-RU" altLang="en-US" b="1">
                <a:cs typeface="Noto Sans CJK SC" charset="0"/>
              </a:rPr>
              <a:t> и –</a:t>
            </a:r>
            <a:r>
              <a:rPr lang="en-US" altLang="en-US" b="1">
                <a:cs typeface="Noto Sans CJK SC" charset="0"/>
              </a:rPr>
              <a:t>ERR. </a:t>
            </a:r>
            <a:r>
              <a:rPr lang="ru-RU" altLang="en-US" b="1">
                <a:cs typeface="Noto Sans CJK SC" charset="0"/>
              </a:rPr>
              <a:t>Конец многострочного ответа обозначается строкой с одной точкой (.).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C1A680FF-5978-48D7-AD48-8DE9FA3D9B1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3997FB7-201A-448C-A33C-4903BB73D4F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>
            <a:extLst>
              <a:ext uri="{FF2B5EF4-FFF2-40B4-BE49-F238E27FC236}">
                <a16:creationId xmlns:a16="http://schemas.microsoft.com/office/drawing/2014/main" id="{64E48F36-DFF3-48BF-8E63-B5D1BE17EF3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2A18B28C-5694-4740-8858-260E69945CD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Аналогичен POP3, т.е. служит для работы со входящими письмами, однако обеспечивает дополнительные функции, в частности, возможность провести поиск по ключевому слову, не сохраняя почту в локальной памяти. При использовании протокола IMAP не скачиваются сразу все письма. Почтовый клиент сначала получает заголовки писем, а сами письма запрашивает по мере необходимости. Таким образом протокол IMAP поможет в работе с почтой пользователям с плохой скоростью интернет-связи.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IMAP предоставляет пользователю богатые возможности для работы с почтовыми ящиками, находящимися на центральном сервере. Почтовая программа, использующая этот протокол, получает доступ к хранилищу корреспонденции на сервере так, как будто эта корреспонденция расположена на компьютере получателя. Электронными письмами можно манипулировать с компьютера пользователя (клиента) без необходимости постоянной пересылки с сервера и обратно файлов с полным содержанием писем. Для отправки писем используется протокол SMTP.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Gmail</a:t>
            </a:r>
            <a:r>
              <a:rPr lang="ru-RU" altLang="en-US">
                <a:cs typeface="Noto Sans CJK SC" charset="0"/>
              </a:rPr>
              <a:t> и </a:t>
            </a:r>
            <a:r>
              <a:rPr lang="en-US" altLang="en-US">
                <a:cs typeface="Noto Sans CJK SC" charset="0"/>
              </a:rPr>
              <a:t>mail.ru </a:t>
            </a:r>
            <a:r>
              <a:rPr lang="ru-RU" altLang="en-US">
                <a:cs typeface="Noto Sans CJK SC" charset="0"/>
              </a:rPr>
              <a:t>поддерживают </a:t>
            </a:r>
            <a:r>
              <a:rPr lang="en-US" altLang="en-US">
                <a:cs typeface="Noto Sans CJK SC" charset="0"/>
              </a:rPr>
              <a:t>IMAP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cs typeface="Noto Sans CJK SC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Преимущества </a:t>
            </a:r>
            <a:r>
              <a:rPr lang="en-US" altLang="en-US">
                <a:cs typeface="Noto Sans CJK SC" charset="0"/>
              </a:rPr>
              <a:t>IMAP: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1. </a:t>
            </a:r>
            <a:r>
              <a:rPr lang="ru-RU" altLang="en-US">
                <a:cs typeface="Noto Sans CJK SC" charset="0"/>
              </a:rPr>
              <a:t>Письма хранятся на сервере, а не на клиенте. Возможен доступ к одному и тому же почтовому ящику с разных клиентов. Поддерживается также одновременный доступ нескольких клиентов. В протоколе есть механизмы с помощью которых клиент может быть проинформирован об изменениях, сделанных другими клиентами.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2. </a:t>
            </a:r>
            <a:r>
              <a:rPr lang="ru-RU" altLang="en-US">
                <a:cs typeface="Noto Sans CJK SC" charset="0"/>
              </a:rPr>
              <a:t>Поддержка нескольких почтовых ящиков (или папок). Клиент может создавать, удалять и переименовывать почтовые ящики на сервере, а также перемещать письма из одного почтового ящика в другой.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3. </a:t>
            </a:r>
            <a:r>
              <a:rPr lang="ru-RU" altLang="en-US">
                <a:cs typeface="Noto Sans CJK SC" charset="0"/>
              </a:rPr>
              <a:t>Возможно создание общих папок, к которым могут иметь доступ несколько пользователей.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4. </a:t>
            </a:r>
            <a:r>
              <a:rPr lang="ru-RU" altLang="en-US">
                <a:cs typeface="Noto Sans CJK SC" charset="0"/>
              </a:rPr>
              <a:t>Информация о состоянии писем хранится на сервере и доступна всем клиентам. Письма могут быть помечены как прочитанные, важные и т. п.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5. </a:t>
            </a:r>
            <a:r>
              <a:rPr lang="ru-RU" altLang="en-US">
                <a:cs typeface="Noto Sans CJK SC" charset="0"/>
              </a:rPr>
              <a:t>Поддержка поиска на сервере. Нет необходимости скачивать с сервера множество сообщений для того чтобы найти одно нужное.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6. </a:t>
            </a:r>
            <a:r>
              <a:rPr lang="ru-RU" altLang="en-US">
                <a:cs typeface="Noto Sans CJK SC" charset="0"/>
              </a:rPr>
              <a:t>Поддержка онлайн-работы. Клиент может поддерживать с сервером постоянное соединение, при этом сервер в реальном времени информирует клиента об изменениях в почтовых ящиках, в том числе о новых письмах.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7. </a:t>
            </a:r>
            <a:r>
              <a:rPr lang="ru-RU" altLang="en-US">
                <a:cs typeface="Noto Sans CJK SC" charset="0"/>
              </a:rPr>
              <a:t>Предусмотрен механизм расширения возможностей протокола.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cs typeface="Noto Sans CJK S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>
            <a:extLst>
              <a:ext uri="{FF2B5EF4-FFF2-40B4-BE49-F238E27FC236}">
                <a16:creationId xmlns:a16="http://schemas.microsoft.com/office/drawing/2014/main" id="{C23716D9-B1C2-4172-BAB6-BB2C82CEBA4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D6FB8F78-E462-4B69-A51F-67A96BD833B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B9936230-796B-4047-BFCA-0A50269A288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0D8CFF3-709C-4ADB-BD08-DFC65B6CE0B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>
            <a:extLst>
              <a:ext uri="{FF2B5EF4-FFF2-40B4-BE49-F238E27FC236}">
                <a16:creationId xmlns:a16="http://schemas.microsoft.com/office/drawing/2014/main" id="{0B875AC8-3153-45B5-9E70-11EE8A87C29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1D822DC2-088D-461E-A474-13B55930301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Происхождение термина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Первоначально слово «SPAM» появилось в 1936 г. Оно расшифровывалось как SPiced hAM (острая ветчина) и было товарным знаком для мясных консервов компании Hormel Foods — острого колбасного фарша из свинины. Всемирную известность в применении к назойливой рекламе термин SPAM получил благодаря знаменитому скетчу с одноимённым названием из известного шоу «Летающий цирк Монти Пайтона» (1969) комик-группы Монти Пайтон. Смысл скетча сводится к тому, что в одном кафе все блюда в меню содержат «SPAM», некоторые даже по нескольку раз. Когда главный герой скетча, пришедший в это кафе вместе с женой, просит принести ему блюдо без «SPAM», официантка предлагает ему блюдо с «небольшим количеством SPAMа». Посетитель возмущается, и хор викингов, сидящих за соседними столиками, начинает петь хвалебную песню «SPAMу», после чего скетч погружается в хаос. В конце скетча жена героя восклицает: «Я не люблю „SPAM“»! (англ. «I don’t like spam!»). В титрах к именам действующих лиц также было добавлено слово «SPAM». В общей сложности это слово упоминается в скетче более ста раз.[1][2]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По другой версии, после Второй мировой войны остались огромные запасы данных консервов, которыми снабжались американские солдаты. Для того, чтобы сбыть свою продукцию не первой свежести, компания Hormel Foods провела первую в своем роде рекламную кампанию. Слово «SPAM» бросалось в глаза на каждом углу, с витрин всех дешёвых магазинов, оно было написано на бортах автобусов и трамваев. Это слово можно было прочесть на фасадах домов и в газетах. Реклама консервов «SPAM» беспрерывно транслировалась по радио. В 1986 г. в конференциях Usenet появилось множество одинаковых сообщений от некоего Дэйва Родеса, который рекламировал новую финансовую пирамиду. Заголовок гласил: «Заработай кучу денег», а в письмах содержалась инструкция, как это сделать. Автор с завидным упорством продолжал дублировать свои тексты, и они настолько приелись подписчикам, что их стали сравнивать с рекламируемыми в скетче консервами.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Так за словом «спам» закрепилось новое значение, позднее перешедшее в компьютерную терминологию для обозначения назойливых рекламных рассылок.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Иногда спам используется для того, чтобы выманить деньги у получателя письма. Наиболее распространенный способ получил название «нигерийские письма», потому что большое количество таких писем приходило из Нигерии. Такое письмо содержит сообщение о том, что получатель письма может получить каким-либо образом большую сумму денег, а отправитель может ему в этом помочь. Затем отправитель письма просит перевести ему немного денег под предлогом, например, оформления документов или открытия счета. Выманивание этой суммы и является целью мошенников.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«Фишинг» (англ. phishing от fishing — рыбалка) 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«Фишинг»  — ещё один способ мошенничества. Он представляет собой попытку спамеров выманить у получателя письма номера его кредитных карточек или пароли доступа к системам онлайновых платежей. Такое письмо обычно маскируется под официальное сообщение от администрации банка. В нём говорится, что получатель должен подтвердить сведения о себе, иначе его счёт будет заблокирован, и приводится адрес</a:t>
            </a:r>
            <a:r>
              <a:rPr lang="en-US" altLang="en-US" sz="1000">
                <a:cs typeface="Noto Sans CJK SC" charset="0"/>
              </a:rPr>
              <a:t> </a:t>
            </a:r>
            <a:r>
              <a:rPr lang="ru-RU" altLang="en-US" sz="1000">
                <a:cs typeface="Noto Sans CJK SC" charset="0"/>
              </a:rPr>
              <a:t>сайта (принадлежащего спамерам) с формой, которую надо заполнить. Среди данных, которые требуется сообщить, присутствуют и те, которые нужны мошенникам. Для того, чтобы жертва не догадалась об обмане, оформление этого сайта также имитирует оформление официального сайта банка.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С 1 января 2004 года в США действует федеральный закон, получивший название Can-Spam Act. Делаются попытки привлечь спамеров к суду, и иногда такие попытки оказываются успешными.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Американец Роберт Солоуэй проиграл процесс в федеральном суде против небольшой оклахомской фирмы-провайдера интернет-услуг, оператор которой обвинил его в рассылке спама. Приговор суда включал в себя возмещение убытков в размере $10 075 000[22][23].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Первый случай, когда пользователь выиграл дело против компании, занимавшейся рассылкой спама, имел место в декабре 2005, когда бизнесмен Найджел Робертс с острова Олдерни (Нормандские острова) выиграл суд против Media Logistics UK, получив в качестве компенсации 270 £ [24]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Интересен пример истории с российским провайдером Majordomo[25][26], заблокированным за рассылки спама, якобы ведшиеся с принадлежавших ему адресов.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Принимаемые законы по борьбе со спамом могут противоречить конституции. Так Верховный Суд Вирджинии отменил приговор спамеру Джереми Джейнсу и признал неконституционным закон о борьбе со спамом[27] как нарушающий право на свободу слова.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Для рассылки спама используются подключённые к Интернет плохо защищённые или неправильно настроенные компьютеры. Это могут быть: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Серверы, которые по ошибке настроены так, что разрешают свободную пересылку почты (open relay, open proxy).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Webmail сервисы, разрешающие анонимный доступ или доступ с простой регистрацией новых пользователей (которую могут выполнить специальные программы-роботы).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Компьютеры-зомби. Некоторые спамеры используют известные уязвимости в программном обеспечении или компьютерные вирусы для того, чтобы захватить управление большим числом компьютеров, подключенных к Интернету, и использовать их для рассылки спама.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Почтовые серверы, отправляющие bounce-сообщение при невозможности доставить письмо. Спамеры посылают письмо на заведомо несуществующий адрес, указывая поддельный адрес отправителя (тот, по которому нужно доставить спам). Сервер формирует письмо с сообщением об ошибке и отправляет его по указанному адресу, часто, помещая в него и текст исходного письма. Следует отметить, что такое поведение сервера соответствует стандартам, принятым в Интернет, более того, в некоторых случаях, это единственный способ уведомить отправителя о проблеме (например, при пересылке письма через несколько последовательных серверов); тем не менее, в руководствах для системных администраторов часто содержатся рекомендации настроить почтовый сервер таким образом, чтобы при попытке доставить письмо на несуществующий адрес сервер вместо формирования сообщения об ошибке разрывал бы соединение.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Используют разного рода неочевидные уязвимости и неправильные (либо консервативные) настройки почтовых серверов для несанкционированных рассылок СПАМа.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Для затруднения автоматической фильтрации спама сообщения часто искажаются — вместо букв используются похожие по начертанию цифры, латинские буквы — вместо русских, в случайных местах добавляются пробелы. Используются и другие приемы.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Применяются различные уловки для того, чтобы убедиться, что сообщение получено и прочитано. Среди них: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Запрос подтверждения о доставке. Некоторые почтовые клиенты могут отправлять его автоматически.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Письма, содержащие изображения, которые загружаются с сайтов, контролируемых спамерами.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Ссылки на веб-страницы, на которых предлагается получить дополнительную информацию.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Предложение отменить подписку на эту рассылку, послав письмо по указанному адресу (в действительности рассылка, как правило, не прекращается).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000">
                <a:cs typeface="Noto Sans CJK SC" charset="0"/>
              </a:rPr>
              <a:t>Если спамеры получают подтверждение, что почтовый адрес действительно используется, то поток спама может увеличиться многократно.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000">
              <a:cs typeface="Noto Sans CJK S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>
            <a:extLst>
              <a:ext uri="{FF2B5EF4-FFF2-40B4-BE49-F238E27FC236}">
                <a16:creationId xmlns:a16="http://schemas.microsoft.com/office/drawing/2014/main" id="{377F825B-E7EB-485F-9BCE-B1653D0299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95B18FBC-9511-4A64-A0DA-7A5F2783865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>
            <a:extLst>
              <a:ext uri="{FF2B5EF4-FFF2-40B4-BE49-F238E27FC236}">
                <a16:creationId xmlns:a16="http://schemas.microsoft.com/office/drawing/2014/main" id="{8B249E15-12F1-4BF6-9DAF-F8BBFF7D592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CCA76245-AB47-4064-B08D-EA36F792734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FTP является одним из старейших прикладных протоколов, появившимся задолго до HTTP, в 1971 году. До начала 90-х годов на долю FTP приходилось около половины трафика в сети Интернет. Он и сегодня широко используется для доступа к удалённым хостам.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>
            <a:extLst>
              <a:ext uri="{FF2B5EF4-FFF2-40B4-BE49-F238E27FC236}">
                <a16:creationId xmlns:a16="http://schemas.microsoft.com/office/drawing/2014/main" id="{4342AF7C-457E-4102-961B-405A2682016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1C2A5FBC-275F-49B2-AEF6-5BBCA4AA2D7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Браузеры часто выступают в роли клиентов </a:t>
            </a:r>
            <a:r>
              <a:rPr lang="en-US" altLang="en-US">
                <a:cs typeface="Noto Sans CJK SC" charset="0"/>
              </a:rPr>
              <a:t>ftp. </a:t>
            </a:r>
            <a:r>
              <a:rPr lang="ru-RU" altLang="en-US">
                <a:cs typeface="Noto Sans CJK SC" charset="0"/>
              </a:rPr>
              <a:t>Для этого достаточно в строке адреса явно указать протокол: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ftp://sun.mmcs.rsu.ru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Это будет означать, что имя пользователя – anon</a:t>
            </a:r>
            <a:r>
              <a:rPr lang="en-US" altLang="en-US">
                <a:cs typeface="Noto Sans CJK SC" charset="0"/>
              </a:rPr>
              <a:t>y</a:t>
            </a:r>
            <a:r>
              <a:rPr lang="ru-RU" altLang="en-US">
                <a:cs typeface="Noto Sans CJK SC" charset="0"/>
              </a:rPr>
              <a:t>m</a:t>
            </a:r>
            <a:r>
              <a:rPr lang="en-US" altLang="en-US">
                <a:cs typeface="Noto Sans CJK SC" charset="0"/>
              </a:rPr>
              <a:t>o</a:t>
            </a:r>
            <a:r>
              <a:rPr lang="ru-RU" altLang="en-US">
                <a:cs typeface="Noto Sans CJK SC" charset="0"/>
              </a:rPr>
              <a:t>us</a:t>
            </a:r>
            <a:r>
              <a:rPr lang="en-US" altLang="en-US">
                <a:cs typeface="Noto Sans CJK SC" charset="0"/>
              </a:rPr>
              <a:t>. </a:t>
            </a:r>
            <a:r>
              <a:rPr lang="ru-RU" altLang="en-US">
                <a:cs typeface="Noto Sans CJK SC" charset="0"/>
              </a:rPr>
              <a:t>Если </a:t>
            </a:r>
            <a:r>
              <a:rPr lang="en-US" altLang="en-US">
                <a:cs typeface="Noto Sans CJK SC" charset="0"/>
              </a:rPr>
              <a:t>ftp-</a:t>
            </a:r>
            <a:r>
              <a:rPr lang="ru-RU" altLang="en-US">
                <a:cs typeface="Noto Sans CJK SC" charset="0"/>
              </a:rPr>
              <a:t>сервер не допускает анонимной авторизации, браузер запросит у вас логин и пароль (также их можно явно указать в строке адреса ftp://user:password@</a:t>
            </a:r>
            <a:r>
              <a:rPr lang="en-US" altLang="en-US">
                <a:cs typeface="Noto Sans CJK SC" charset="0"/>
              </a:rPr>
              <a:t>sun.mmcs.rsu.ru</a:t>
            </a:r>
            <a:r>
              <a:rPr lang="ru-RU" altLang="en-US">
                <a:cs typeface="Noto Sans CJK SC" charset="0"/>
              </a:rPr>
              <a:t>).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>
            <a:extLst>
              <a:ext uri="{FF2B5EF4-FFF2-40B4-BE49-F238E27FC236}">
                <a16:creationId xmlns:a16="http://schemas.microsoft.com/office/drawing/2014/main" id="{CE5A8A61-AD3D-4E8C-AE9F-21BCDCA74FB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369284B0-00A2-47D4-9934-2DF4FF4BC67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FTP</a:t>
            </a:r>
            <a:r>
              <a:rPr lang="ru-RU" altLang="en-US">
                <a:cs typeface="Noto Sans CJK SC" charset="0"/>
              </a:rPr>
              <a:t>-сеанс начинается с установления управляющего </a:t>
            </a:r>
            <a:r>
              <a:rPr lang="en-US" altLang="en-US">
                <a:cs typeface="Noto Sans CJK SC" charset="0"/>
              </a:rPr>
              <a:t>TCP</a:t>
            </a:r>
            <a:r>
              <a:rPr lang="ru-RU" altLang="en-US">
                <a:cs typeface="Noto Sans CJK SC" charset="0"/>
              </a:rPr>
              <a:t>-соединения между клиентом и удаленным хостом (сервером) через порт с номером 21. По этому соединению осуществляется передача имени пользователя и пароля, а также команд смены текущего каталога и обмена файлами.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Протокол не шифруется, при аутентификации передаёт логин и пароль открытым текстом. Если злоумышленник находится в одном сегменте сети с пользователем FTP, то, используя сниффер, он может перехватить логин и пароль пользователя, или, при наличии специального ПО, получать передаваемые по FTP файлы без авторизации. Чтобы предотвратить перехват трафика, необходимо использовать протокол шифрования данных SSL, который поддерживается многими современными FTP-серверами и некоторыми FTP-клиентами.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Протокол </a:t>
            </a:r>
            <a:r>
              <a:rPr lang="en-US" altLang="en-US">
                <a:cs typeface="Noto Sans CJK SC" charset="0"/>
              </a:rPr>
              <a:t>FTP </a:t>
            </a:r>
            <a:r>
              <a:rPr lang="ru-RU" altLang="en-US">
                <a:cs typeface="Noto Sans CJK SC" charset="0"/>
              </a:rPr>
              <a:t>использует два параллельных </a:t>
            </a:r>
            <a:r>
              <a:rPr lang="en-US" altLang="en-US">
                <a:cs typeface="Noto Sans CJK SC" charset="0"/>
              </a:rPr>
              <a:t>TCP</a:t>
            </a:r>
            <a:r>
              <a:rPr lang="ru-RU" altLang="en-US">
                <a:cs typeface="Noto Sans CJK SC" charset="0"/>
              </a:rPr>
              <a:t>-соединения: </a:t>
            </a:r>
            <a:r>
              <a:rPr lang="ru-RU" altLang="en-US" i="1">
                <a:cs typeface="Noto Sans CJK SC" charset="0"/>
              </a:rPr>
              <a:t>управляющее соединение </a:t>
            </a:r>
            <a:r>
              <a:rPr lang="ru-RU" altLang="en-US">
                <a:cs typeface="Noto Sans CJK SC" charset="0"/>
              </a:rPr>
              <a:t>и </a:t>
            </a:r>
            <a:r>
              <a:rPr lang="ru-RU" altLang="en-US" i="1">
                <a:cs typeface="Noto Sans CJK SC" charset="0"/>
              </a:rPr>
              <a:t>соединение данных. </a:t>
            </a:r>
            <a:r>
              <a:rPr lang="ru-RU" altLang="en-US">
                <a:cs typeface="Noto Sans CJK SC" charset="0"/>
              </a:rPr>
              <a:t>Управляющее соединение служит для пересылки управляющей информации между двумя хостами: имени пользователя и пароля, команд смены текущего удаленного каталога, передачи и запроса файлов. Соединение данных предназначено для передачи самих файлов. Поскольку управляющее соединение отделено от соединения данных, говорят, что передача управляющей информации осуществляется </a:t>
            </a:r>
            <a:r>
              <a:rPr lang="ru-RU" altLang="en-US" i="1">
                <a:cs typeface="Noto Sans CJK SC" charset="0"/>
              </a:rPr>
              <a:t>вне полосы </a:t>
            </a:r>
            <a:r>
              <a:rPr lang="en-US" altLang="en-US">
                <a:cs typeface="Noto Sans CJK SC" charset="0"/>
              </a:rPr>
              <a:t>(out-of-band).</a:t>
            </a:r>
            <a:r>
              <a:rPr lang="ru-RU" altLang="en-US">
                <a:cs typeface="Noto Sans CJK SC" charset="0"/>
              </a:rPr>
              <a:t> В отличие от </a:t>
            </a:r>
            <a:r>
              <a:rPr lang="en-US" altLang="en-US">
                <a:cs typeface="Noto Sans CJK SC" charset="0"/>
              </a:rPr>
              <a:t>FTP </a:t>
            </a:r>
            <a:r>
              <a:rPr lang="ru-RU" altLang="en-US">
                <a:cs typeface="Noto Sans CJK SC" charset="0"/>
              </a:rPr>
              <a:t>протокол </a:t>
            </a:r>
            <a:r>
              <a:rPr lang="en-US" altLang="en-US">
                <a:cs typeface="Noto Sans CJK SC" charset="0"/>
              </a:rPr>
              <a:t>HTTP </a:t>
            </a:r>
            <a:r>
              <a:rPr lang="ru-RU" altLang="en-US">
                <a:cs typeface="Noto Sans CJK SC" charset="0"/>
              </a:rPr>
              <a:t>использует одно соединение для управляющих команд (в заголовке) и данных, т.е. </a:t>
            </a:r>
            <a:r>
              <a:rPr lang="en-US" altLang="en-US">
                <a:cs typeface="Noto Sans CJK SC" charset="0"/>
              </a:rPr>
              <a:t>HTTP</a:t>
            </a:r>
            <a:r>
              <a:rPr lang="ru-RU" altLang="en-US">
                <a:cs typeface="Noto Sans CJK SC" charset="0"/>
              </a:rPr>
              <a:t> передает свою управляющую информацию </a:t>
            </a:r>
            <a:r>
              <a:rPr lang="ru-RU" altLang="en-US" i="1">
                <a:cs typeface="Noto Sans CJK SC" charset="0"/>
              </a:rPr>
              <a:t>внутри полосы (</a:t>
            </a:r>
            <a:r>
              <a:rPr lang="en-US" altLang="en-US" i="1">
                <a:cs typeface="Noto Sans CJK SC" charset="0"/>
              </a:rPr>
              <a:t>in</a:t>
            </a:r>
            <a:r>
              <a:rPr lang="ru-RU" altLang="en-US" i="1">
                <a:cs typeface="Noto Sans CJK SC" charset="0"/>
              </a:rPr>
              <a:t>-</a:t>
            </a:r>
            <a:r>
              <a:rPr lang="en-US" altLang="en-US" i="1">
                <a:cs typeface="Noto Sans CJK SC" charset="0"/>
              </a:rPr>
              <a:t>band</a:t>
            </a:r>
            <a:r>
              <a:rPr lang="ru-RU" altLang="en-US" i="1">
                <a:cs typeface="Noto Sans CJK SC" charset="0"/>
              </a:rPr>
              <a:t>)</a:t>
            </a:r>
            <a:r>
              <a:rPr lang="ru-RU" altLang="en-US">
                <a:cs typeface="Noto Sans CJK SC" charset="0"/>
              </a:rPr>
              <a:t>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Когда сервер получает команду передачи или приема файла, он устанавливает с клиентом </a:t>
            </a:r>
            <a:r>
              <a:rPr lang="en-US" altLang="en-US">
                <a:cs typeface="Noto Sans CJK SC" charset="0"/>
              </a:rPr>
              <a:t>TCP</a:t>
            </a:r>
            <a:r>
              <a:rPr lang="ru-RU" altLang="en-US">
                <a:cs typeface="Noto Sans CJK SC" charset="0"/>
              </a:rPr>
              <a:t>-соединение данных, затем осуществляет файловый обмен и закрывает соединение. Каждое соединение позволяет передать только один файл; таким образом, множественный обмен вызывает необходимость многократной установки соединения данных. При этом управляющее соединение остается открытым в течение всего сеанса. Учитывая введенную терминологию, соединение данных можно отнести к непостоянным соединениям.</a:t>
            </a:r>
            <a:r>
              <a:rPr lang="en-US" altLang="en-US">
                <a:cs typeface="Noto Sans CJK SC" charset="0"/>
              </a:rPr>
              <a:t>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Во</a:t>
            </a:r>
            <a:r>
              <a:rPr lang="en-US" altLang="en-US">
                <a:cs typeface="Noto Sans CJK SC" charset="0"/>
              </a:rPr>
              <a:t> </a:t>
            </a:r>
            <a:r>
              <a:rPr lang="ru-RU" altLang="en-US">
                <a:cs typeface="Noto Sans CJK SC" charset="0"/>
              </a:rPr>
              <a:t>время передачи файла по соединению данных управляющее соединение не используется!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>
            <a:extLst>
              <a:ext uri="{FF2B5EF4-FFF2-40B4-BE49-F238E27FC236}">
                <a16:creationId xmlns:a16="http://schemas.microsoft.com/office/drawing/2014/main" id="{5E483B0B-F96C-4810-9407-9B97B5FDD8C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D4C52103-947C-49F3-88F6-899A0A80F39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Первые версии протокола FTP работали тогда, когда еще не было TCP/IP. Впоследствии старую архитектуру активных соединений перенесли на TCP/IP. Когда появились файерволы и NAT ввели пассивный режим.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FTP: активный/пассивный режим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При работе по протоколу FTP между клиентом и сервером устанавливается два соединения - управляющее (по нему идут команды) и соединение передачи данных (по нему передаются файлы). Управляющее соединение одинаково для Активного и Пассивного режима. Клиент инициирует TCP-соединение с динамического порта (1024-65535) к порту номер 21 на FTP-сервере и говорит "Привет! Я хочу подключится к тебе. Вот мое имя и мой пароль". Дальнейшие действия зависят от того, какой режим FTP (Активный или Пассивный) выбран.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В Активном режиме, когда клиент говорит "Привет!" он так же сообщает серверу номер порта (из динамического диапазона 1024-65535) для того, чтобы сервер мог подключиться к клиенту для установки соединения для передачи данных. FTP-сервер подключается к заданному номеру порта клиента используя со своей стороны номер TCP-порта 20 для передачи данных. Для клиента такое соединение является входящим, так что зачастую работа в активном режиме клиентов, находящихся за файрволлом или NAT затруднена или требует дополнительных настроек.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В Пассивном режиме, после того как клиент сказал "Привет!", сервер сообщает клиенту номер TCP-порта (из динамического диапазона 1024-65535), к которому можно подключится для установки соединения передачи данных. При этом, как легко заметить, порты в таком соединении как со стороны клиента, так и со стороны сервера оказываются произвольными. В пассивном режиме клиент легко может работать с сервером сквозь свой файрволл, но зачастую для поддержки пассивного режима сервером требуется соответствующая настройка файрволла уже на стороне сервера.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Главное отличие между Активным режимом FTP и Пассивным режимом FTP - это сторона, которая открывает соединение для передачи данных. В Активном режиме клиент должен суметь принять это соединение от FTP-сервера. В Пассивном режиме клиент всегда инициирует это соединение сам, и принять его должен уже сервер.</a:t>
            </a:r>
          </a:p>
          <a:p>
            <a:pPr eaLnBrk="1" hangingPunct="1">
              <a:spcBef>
                <a:spcPts val="488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300" b="1">
                <a:solidFill>
                  <a:srgbClr val="3333FF"/>
                </a:solidFill>
                <a:cs typeface="Noto Sans CJK SC" charset="0"/>
              </a:rPr>
              <a:t>S:  </a:t>
            </a:r>
            <a:r>
              <a:rPr lang="ru-RU" altLang="en-US" sz="1300" b="1">
                <a:solidFill>
                  <a:srgbClr val="3333FF"/>
                </a:solidFill>
                <a:cs typeface="Noto Sans CJK SC" charset="0"/>
              </a:rPr>
              <a:t>227 Entering Passive Mode (212,193,209,241,240,214) – означает: </a:t>
            </a:r>
          </a:p>
          <a:p>
            <a:pPr eaLnBrk="1" hangingPunct="1">
              <a:spcBef>
                <a:spcPts val="488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300" b="1">
                <a:solidFill>
                  <a:srgbClr val="3333FF"/>
                </a:solidFill>
                <a:cs typeface="Noto Sans CJK SC" charset="0"/>
              </a:rPr>
              <a:t>212,193,209,241 – </a:t>
            </a:r>
            <a:r>
              <a:rPr lang="en-US" altLang="en-US" sz="1300" b="1">
                <a:solidFill>
                  <a:srgbClr val="3333FF"/>
                </a:solidFill>
                <a:cs typeface="Noto Sans CJK SC" charset="0"/>
              </a:rPr>
              <a:t>IP-</a:t>
            </a:r>
            <a:r>
              <a:rPr lang="ru-RU" altLang="en-US" sz="1300" b="1">
                <a:solidFill>
                  <a:srgbClr val="3333FF"/>
                </a:solidFill>
                <a:cs typeface="Noto Sans CJK SC" charset="0"/>
              </a:rPr>
              <a:t>адрес сервера</a:t>
            </a:r>
          </a:p>
          <a:p>
            <a:pPr eaLnBrk="1" hangingPunct="1">
              <a:spcBef>
                <a:spcPts val="488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1300" b="1">
                <a:solidFill>
                  <a:srgbClr val="3333FF"/>
                </a:solidFill>
                <a:cs typeface="Noto Sans CJK SC" charset="0"/>
              </a:rPr>
              <a:t>240,214 – два байта номера порта (№=240*256+214=61654)</a:t>
            </a:r>
          </a:p>
          <a:p>
            <a:pPr>
              <a:spcBef>
                <a:spcPts val="488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 sz="1300" b="1">
              <a:solidFill>
                <a:srgbClr val="3333FF"/>
              </a:solidFill>
              <a:cs typeface="Noto Sans CJK SC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>
            <a:extLst>
              <a:ext uri="{FF2B5EF4-FFF2-40B4-BE49-F238E27FC236}">
                <a16:creationId xmlns:a16="http://schemas.microsoft.com/office/drawing/2014/main" id="{EB97E0BB-431B-4EB6-B47E-7C15D6C993D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C21EE92-0053-41B6-9EE4-E9467A500EE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>
            <a:extLst>
              <a:ext uri="{FF2B5EF4-FFF2-40B4-BE49-F238E27FC236}">
                <a16:creationId xmlns:a16="http://schemas.microsoft.com/office/drawing/2014/main" id="{595B0A85-30DA-4064-A6EC-21C80029D5A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EAEEAB68-9021-4E71-BCC1-9BC475477FA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>
            <a:extLst>
              <a:ext uri="{FF2B5EF4-FFF2-40B4-BE49-F238E27FC236}">
                <a16:creationId xmlns:a16="http://schemas.microsoft.com/office/drawing/2014/main" id="{47F73633-3BEE-41FF-A6F8-E54AA7FF5B8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11229E99-B02C-481B-8823-47AA1FC9687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>
            <a:extLst>
              <a:ext uri="{FF2B5EF4-FFF2-40B4-BE49-F238E27FC236}">
                <a16:creationId xmlns:a16="http://schemas.microsoft.com/office/drawing/2014/main" id="{E7FADBFA-54B3-4348-A953-C3163703870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A8DBBE0F-A0E7-4B06-B6CA-D6F3E6D5ACC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70675517-F5AA-45CD-B593-C4136B824D7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7286815-E2C0-4359-B6FF-1BC7077AC72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FAAC6C6D-4945-4335-B90C-D5BBDA424D9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993D7D98-27A0-41A6-B15A-54A90918B1B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Почтовый сервер, сервер электронной почты, мейл-сервер - в системе пересылки электронной почты так обычно называют агент пересылки сообщений (англ. mail transfer agent, MTA). Это компьютерная программа, которая передаёт сообщения от одного компьютера к другому. Обычно почтовый сервер работает «за кулисами», а пользователи имеют дело с другой программой - клиентом электронной почты (англ. mail user agent, MUA). К примеру, в распространённой конфигурации агентом пользователя является Outlook Express. Когда пользователь набрал сообщение и посылает его получателю, почтовый клиент взаимодействует с почтовым сервером MTA, используя протокол SMTP. Почтовый сервер отправителя взаимодействует с почтовым сервером получателя (напрямую или через промежуточный сервер - релей). На почтовом сервере получателя сообщение попадает в почтовый ящик, откуда при помощи агента доставки сообщений (mail delivery agent, MDA) доставляется клиенту получателя. Часто последние два агента совмещены в одной программе (к примеру, sendmail), хотя есть специализированные MDA, которые в том числе занимаются фильтрацией спама. Для финальной доставки полученных сообщений используется не SMTP, а другой протокол - часто POP3 или IMAP - который также поддерживается большинством почтовых серверов. Хотя в простейшей реализации MTA достаточно положить полученные сообщения в личный каталог пользователя в файловой системе центрального сервера («почтовый ящик»).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F61FB3FE-C745-4FBF-8D07-34921EF559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BE3AE17-B517-465B-9795-AC8931FB0A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A39926D6-7915-4A1C-90CF-24C697DC37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E5A9469C-A265-481E-889F-5169EE7A6F8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marL="228600" indent="-228600" eaLnBrk="1" hangingPunct="1">
              <a:spcBef>
                <a:spcPts val="450"/>
              </a:spcBef>
              <a:buFont typeface="Times New Roman" panose="02020603050405020304" pitchFamily="18" charset="0"/>
              <a:buAutoNum type="arabicParenR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 </a:t>
            </a:r>
            <a:r>
              <a:rPr lang="ru-RU" altLang="en-US">
                <a:cs typeface="Noto Sans CJK SC" charset="0"/>
              </a:rPr>
              <a:t>Почтовая программа Алисы (т.е. клиент или </a:t>
            </a:r>
            <a:r>
              <a:rPr lang="en-US" altLang="en-US">
                <a:cs typeface="Noto Sans CJK SC" charset="0"/>
              </a:rPr>
              <a:t>MUA – Mail User Agent</a:t>
            </a:r>
            <a:r>
              <a:rPr lang="ru-RU" altLang="en-US">
                <a:cs typeface="Noto Sans CJK SC" charset="0"/>
              </a:rPr>
              <a:t>) отправляет письмо</a:t>
            </a:r>
            <a:r>
              <a:rPr lang="en-US" altLang="en-US">
                <a:cs typeface="Noto Sans CJK SC" charset="0"/>
              </a:rPr>
              <a:t> </a:t>
            </a:r>
            <a:r>
              <a:rPr lang="ru-RU" altLang="en-US">
                <a:cs typeface="Noto Sans CJK SC" charset="0"/>
              </a:rPr>
              <a:t>Бобу, ящик которого расположен на почтовом сервере в домене </a:t>
            </a:r>
            <a:r>
              <a:rPr lang="en-US" altLang="en-US">
                <a:latin typeface="Courier New" panose="02070309020205020404" pitchFamily="49" charset="0"/>
                <a:cs typeface="Noto Sans CJK SC" charset="0"/>
              </a:rPr>
              <a:t>b.org</a:t>
            </a: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2) </a:t>
            </a:r>
            <a:r>
              <a:rPr lang="ru-RU" altLang="en-US">
                <a:cs typeface="Noto Sans CJK SC" charset="0"/>
              </a:rPr>
              <a:t>По протоколу </a:t>
            </a:r>
            <a:r>
              <a:rPr lang="en-US" altLang="en-US">
                <a:solidFill>
                  <a:srgbClr val="FC0128"/>
                </a:solidFill>
                <a:cs typeface="Noto Sans CJK SC" charset="0"/>
              </a:rPr>
              <a:t>SMTP</a:t>
            </a:r>
            <a:r>
              <a:rPr lang="ru-RU" altLang="en-US">
                <a:solidFill>
                  <a:srgbClr val="FC0128"/>
                </a:solidFill>
                <a:cs typeface="Noto Sans CJK SC" charset="0"/>
              </a:rPr>
              <a:t> (</a:t>
            </a:r>
            <a:r>
              <a:rPr lang="en-US" altLang="en-US">
                <a:solidFill>
                  <a:srgbClr val="FC0128"/>
                </a:solidFill>
                <a:cs typeface="Noto Sans CJK SC" charset="0"/>
              </a:rPr>
              <a:t>Simple Mail Transfer Protocol</a:t>
            </a:r>
            <a:r>
              <a:rPr lang="ru-RU" altLang="en-US">
                <a:solidFill>
                  <a:srgbClr val="FC0128"/>
                </a:solidFill>
                <a:cs typeface="Noto Sans CJK SC" charset="0"/>
              </a:rPr>
              <a:t>)</a:t>
            </a:r>
            <a:r>
              <a:rPr lang="en-US" altLang="en-US">
                <a:solidFill>
                  <a:srgbClr val="FC0128"/>
                </a:solidFill>
                <a:cs typeface="Noto Sans CJK SC" charset="0"/>
              </a:rPr>
              <a:t> </a:t>
            </a:r>
            <a:r>
              <a:rPr lang="ru-RU" altLang="en-US">
                <a:solidFill>
                  <a:srgbClr val="CECECE"/>
                </a:solidFill>
                <a:cs typeface="Noto Sans CJK SC" charset="0"/>
              </a:rPr>
              <a:t>клиент Алисы посылает сообщение на ее почтовый сервер (</a:t>
            </a:r>
            <a:r>
              <a:rPr lang="en-US" altLang="en-US">
                <a:solidFill>
                  <a:srgbClr val="CECECE"/>
                </a:solidFill>
                <a:cs typeface="Noto Sans CJK SC" charset="0"/>
              </a:rPr>
              <a:t>smtp-</a:t>
            </a:r>
            <a:r>
              <a:rPr lang="ru-RU" altLang="en-US">
                <a:solidFill>
                  <a:srgbClr val="CECECE"/>
                </a:solidFill>
                <a:cs typeface="Noto Sans CJK SC" charset="0"/>
              </a:rPr>
              <a:t>сервер)</a:t>
            </a:r>
            <a:r>
              <a:rPr lang="ru-RU" altLang="en-US">
                <a:cs typeface="Noto Sans CJK SC" charset="0"/>
              </a:rPr>
              <a:t>. Сервер помещает сообщение в очередь для отправки адресату.</a:t>
            </a: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3) </a:t>
            </a:r>
            <a:r>
              <a:rPr lang="en-US" altLang="en-US">
                <a:cs typeface="Noto Sans CJK SC" charset="0"/>
              </a:rPr>
              <a:t>SMTP-</a:t>
            </a:r>
            <a:r>
              <a:rPr lang="ru-RU" altLang="en-US">
                <a:cs typeface="Noto Sans CJK SC" charset="0"/>
              </a:rPr>
              <a:t>сервер Алисы узнает </a:t>
            </a:r>
            <a:r>
              <a:rPr lang="en-US" altLang="en-US">
                <a:cs typeface="Noto Sans CJK SC" charset="0"/>
              </a:rPr>
              <a:t>IP-</a:t>
            </a:r>
            <a:r>
              <a:rPr lang="ru-RU" altLang="en-US">
                <a:cs typeface="Noto Sans CJK SC" charset="0"/>
              </a:rPr>
              <a:t>адрес почтового сервера Боба, делая </a:t>
            </a:r>
            <a:r>
              <a:rPr lang="en-US" altLang="en-US">
                <a:cs typeface="Noto Sans CJK SC" charset="0"/>
              </a:rPr>
              <a:t>DNS-</a:t>
            </a:r>
            <a:r>
              <a:rPr lang="ru-RU" altLang="en-US">
                <a:cs typeface="Noto Sans CJK SC" charset="0"/>
              </a:rPr>
              <a:t>запрос типа </a:t>
            </a:r>
            <a:r>
              <a:rPr lang="en-US" altLang="en-US">
                <a:cs typeface="Noto Sans CJK SC" charset="0"/>
              </a:rPr>
              <a:t>MX </a:t>
            </a:r>
            <a:r>
              <a:rPr lang="ru-RU" altLang="en-US">
                <a:cs typeface="Noto Sans CJK SC" charset="0"/>
              </a:rPr>
              <a:t>для зоны </a:t>
            </a:r>
            <a:r>
              <a:rPr lang="en-US" altLang="en-US">
                <a:cs typeface="Noto Sans CJK SC" charset="0"/>
              </a:rPr>
              <a:t>b.org</a:t>
            </a: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4) SMTP-</a:t>
            </a:r>
            <a:r>
              <a:rPr lang="ru-RU" altLang="en-US">
                <a:cs typeface="Noto Sans CJK SC" charset="0"/>
              </a:rPr>
              <a:t>сервер Алисы по протоколу </a:t>
            </a:r>
            <a:r>
              <a:rPr lang="en-US" altLang="en-US">
                <a:cs typeface="Noto Sans CJK SC" charset="0"/>
              </a:rPr>
              <a:t>SMTP </a:t>
            </a:r>
            <a:r>
              <a:rPr lang="ru-RU" altLang="en-US">
                <a:cs typeface="Noto Sans CJK SC" charset="0"/>
              </a:rPr>
              <a:t>посылает почтовому северу Боба </a:t>
            </a:r>
            <a:r>
              <a:rPr lang="ru-RU" altLang="en-US">
                <a:solidFill>
                  <a:srgbClr val="CECECE"/>
                </a:solidFill>
                <a:cs typeface="Noto Sans CJK SC" charset="0"/>
              </a:rPr>
              <a:t>сообщение</a:t>
            </a:r>
            <a:r>
              <a:rPr lang="en-US" altLang="en-US">
                <a:solidFill>
                  <a:srgbClr val="CECECE"/>
                </a:solidFill>
                <a:cs typeface="Noto Sans CJK SC" charset="0"/>
              </a:rPr>
              <a:t>. </a:t>
            </a:r>
            <a:r>
              <a:rPr lang="ru-RU" altLang="en-US" i="1">
                <a:solidFill>
                  <a:srgbClr val="CECECE"/>
                </a:solidFill>
                <a:cs typeface="Noto Sans CJK SC" charset="0"/>
              </a:rPr>
              <a:t>При этом </a:t>
            </a:r>
            <a:r>
              <a:rPr lang="en-US" altLang="en-US" i="1">
                <a:solidFill>
                  <a:srgbClr val="CECECE"/>
                </a:solidFill>
                <a:cs typeface="Noto Sans CJK SC" charset="0"/>
              </a:rPr>
              <a:t>SMTP-</a:t>
            </a:r>
            <a:r>
              <a:rPr lang="ru-RU" altLang="en-US" i="1">
                <a:solidFill>
                  <a:srgbClr val="CECECE"/>
                </a:solidFill>
                <a:cs typeface="Noto Sans CJK SC" charset="0"/>
              </a:rPr>
              <a:t>сервер Алисы выступает в роли клиента.</a:t>
            </a: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5) </a:t>
            </a:r>
            <a:r>
              <a:rPr lang="ru-RU" altLang="en-US">
                <a:cs typeface="Noto Sans CJK SC" charset="0"/>
              </a:rPr>
              <a:t>почтовый сервер (Боба) помещает полученное сообщение в почтовый ящик Боба</a:t>
            </a: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6) </a:t>
            </a:r>
            <a:r>
              <a:rPr lang="ru-RU" altLang="en-US">
                <a:cs typeface="Noto Sans CJK SC" charset="0"/>
              </a:rPr>
              <a:t>Почтовый клиент Боба забирает письмо с сервера</a:t>
            </a:r>
            <a:r>
              <a:rPr lang="en-US" altLang="en-US">
                <a:cs typeface="Noto Sans CJK SC" charset="0"/>
              </a:rPr>
              <a:t>, </a:t>
            </a:r>
            <a:r>
              <a:rPr lang="ru-RU" altLang="en-US">
                <a:cs typeface="Noto Sans CJK SC" charset="0"/>
              </a:rPr>
              <a:t>подключаясь к </a:t>
            </a:r>
            <a:r>
              <a:rPr lang="en-US" altLang="en-US">
                <a:cs typeface="Noto Sans CJK SC" charset="0"/>
              </a:rPr>
              <a:t>MDA</a:t>
            </a:r>
            <a:r>
              <a:rPr lang="ru-RU" altLang="en-US">
                <a:cs typeface="Noto Sans CJK SC" charset="0"/>
              </a:rPr>
              <a:t> по протоколу </a:t>
            </a:r>
            <a:r>
              <a:rPr lang="en-US" altLang="en-US">
                <a:solidFill>
                  <a:srgbClr val="FC0128"/>
                </a:solidFill>
                <a:cs typeface="Noto Sans CJK SC" charset="0"/>
              </a:rPr>
              <a:t>POP3</a:t>
            </a:r>
            <a:r>
              <a:rPr lang="ru-RU" altLang="en-US">
                <a:solidFill>
                  <a:srgbClr val="FC0128"/>
                </a:solidFill>
                <a:cs typeface="Noto Sans CJK SC" charset="0"/>
              </a:rPr>
              <a:t> или </a:t>
            </a:r>
            <a:r>
              <a:rPr lang="en-US" altLang="en-US">
                <a:solidFill>
                  <a:srgbClr val="FC0128"/>
                </a:solidFill>
                <a:cs typeface="Noto Sans CJK SC" charset="0"/>
              </a:rPr>
              <a:t>IMAP</a:t>
            </a: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en-US">
              <a:cs typeface="Noto Sans CJK SC" charset="0"/>
            </a:endParaRP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Ответ на вопрос: «Можно ли сразу послать на сервер </a:t>
            </a:r>
            <a:r>
              <a:rPr lang="en-US" altLang="en-US">
                <a:cs typeface="Noto Sans CJK SC" charset="0"/>
              </a:rPr>
              <a:t>bob@b.org</a:t>
            </a:r>
            <a:r>
              <a:rPr lang="ru-RU" altLang="en-US">
                <a:cs typeface="Noto Sans CJK SC" charset="0"/>
              </a:rPr>
              <a:t>, минуя </a:t>
            </a:r>
            <a:r>
              <a:rPr lang="en-US" altLang="en-US">
                <a:cs typeface="Noto Sans CJK SC" charset="0"/>
              </a:rPr>
              <a:t>smtp-</a:t>
            </a:r>
            <a:r>
              <a:rPr lang="ru-RU" altLang="en-US">
                <a:cs typeface="Noto Sans CJK SC" charset="0"/>
              </a:rPr>
              <a:t>сервер </a:t>
            </a:r>
            <a:r>
              <a:rPr lang="en-US" altLang="en-US">
                <a:cs typeface="Noto Sans CJK SC" charset="0"/>
              </a:rPr>
              <a:t>mail.ru?</a:t>
            </a:r>
            <a:r>
              <a:rPr lang="ru-RU" altLang="en-US">
                <a:cs typeface="Noto Sans CJK SC" charset="0"/>
              </a:rPr>
              <a:t>»</a:t>
            </a:r>
            <a:r>
              <a:rPr lang="en-US" altLang="en-US">
                <a:cs typeface="Noto Sans CJK SC" charset="0"/>
              </a:rPr>
              <a:t> - </a:t>
            </a:r>
            <a:r>
              <a:rPr lang="ru-RU" altLang="en-US">
                <a:cs typeface="Noto Sans CJK SC" charset="0"/>
              </a:rPr>
              <a:t>да можно!</a:t>
            </a:r>
            <a:r>
              <a:rPr lang="en-US" altLang="en-US">
                <a:cs typeface="Noto Sans CJK SC" charset="0"/>
              </a:rPr>
              <a:t> </a:t>
            </a:r>
            <a:r>
              <a:rPr lang="ru-RU" altLang="en-US">
                <a:cs typeface="Noto Sans CJK SC" charset="0"/>
              </a:rPr>
              <a:t>Но сервер может быть недоступен/загружен и придется делать несколько попыток. За вас их сделает </a:t>
            </a:r>
            <a:r>
              <a:rPr lang="en-US" altLang="en-US">
                <a:cs typeface="Noto Sans CJK SC" charset="0"/>
              </a:rPr>
              <a:t>MTA mail.ru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432149FC-49FC-4180-B80F-2548CF08DC8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7F556226-1267-40EB-A833-AA617464F33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8E5CA48F-C753-43CB-AA04-656634C767E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E53BFC46-B876-40B0-9DD5-A2793F15AF5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$ telnet mxs.mail.ru 25</a:t>
            </a:r>
            <a:r>
              <a:rPr lang="en-US" altLang="en-US">
                <a:cs typeface="Noto Sans CJK SC" charset="0"/>
              </a:rPr>
              <a:t>  //</a:t>
            </a:r>
            <a:r>
              <a:rPr lang="ru-RU" altLang="en-US">
                <a:cs typeface="Noto Sans CJK SC" charset="0"/>
              </a:rPr>
              <a:t>подключаемся к 25 порту почтового сервера домена </a:t>
            </a:r>
            <a:r>
              <a:rPr lang="en-US" altLang="en-US">
                <a:cs typeface="Noto Sans CJK SC" charset="0"/>
              </a:rPr>
              <a:t>mail.ru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Trying 194.67.23.20...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Connected to mxs.mail.ru.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Escape character is '^]'.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220 Mail.Ru ESMTP</a:t>
            </a:r>
            <a:r>
              <a:rPr lang="en-US" altLang="en-US">
                <a:cs typeface="Noto Sans CJK SC" charset="0"/>
              </a:rPr>
              <a:t>             </a:t>
            </a:r>
            <a:r>
              <a:rPr lang="ru-RU" altLang="en-US">
                <a:cs typeface="Noto Sans CJK SC" charset="0"/>
              </a:rPr>
              <a:t>		</a:t>
            </a:r>
            <a:r>
              <a:rPr lang="en-US" altLang="en-US">
                <a:cs typeface="Noto Sans CJK SC" charset="0"/>
              </a:rPr>
              <a:t>//</a:t>
            </a:r>
            <a:r>
              <a:rPr lang="ru-RU" altLang="en-US">
                <a:cs typeface="Noto Sans CJK SC" charset="0"/>
              </a:rPr>
              <a:t>приветствие от mxs.mail.ru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HELO me.ru</a:t>
            </a:r>
            <a:r>
              <a:rPr lang="en-US" altLang="en-US">
                <a:cs typeface="Noto Sans CJK SC" charset="0"/>
              </a:rPr>
              <a:t>			</a:t>
            </a:r>
            <a:r>
              <a:rPr lang="ru-RU" altLang="en-US">
                <a:cs typeface="Noto Sans CJK SC" charset="0"/>
              </a:rPr>
              <a:t>		</a:t>
            </a:r>
            <a:r>
              <a:rPr lang="en-US" altLang="en-US">
                <a:cs typeface="Noto Sans CJK SC" charset="0"/>
              </a:rPr>
              <a:t>//</a:t>
            </a:r>
            <a:r>
              <a:rPr lang="ru-RU" altLang="en-US">
                <a:cs typeface="Noto Sans CJK SC" charset="0"/>
              </a:rPr>
              <a:t>приветствие от меня (</a:t>
            </a:r>
            <a:r>
              <a:rPr lang="en-US" altLang="en-US">
                <a:cs typeface="Noto Sans CJK SC" charset="0"/>
              </a:rPr>
              <a:t>me.ru - </a:t>
            </a:r>
            <a:r>
              <a:rPr lang="ru-RU" altLang="en-US">
                <a:cs typeface="Noto Sans CJK SC" charset="0"/>
              </a:rPr>
              <a:t>выдумка)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250 mx24.mail.ru ready to serve		</a:t>
            </a:r>
            <a:r>
              <a:rPr lang="en-US" altLang="en-US">
                <a:cs typeface="Noto Sans CJK SC" charset="0"/>
              </a:rPr>
              <a:t>//</a:t>
            </a:r>
            <a:r>
              <a:rPr lang="ru-RU" altLang="en-US">
                <a:cs typeface="Noto Sans CJK SC" charset="0"/>
              </a:rPr>
              <a:t>всегда готов! – от mx24.mail.ru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MAIL FROM: &lt;I@me.ru&gt;			</a:t>
            </a:r>
            <a:r>
              <a:rPr lang="en-US" altLang="en-US">
                <a:cs typeface="Noto Sans CJK SC" charset="0"/>
              </a:rPr>
              <a:t>//</a:t>
            </a:r>
            <a:r>
              <a:rPr lang="ru-RU" altLang="en-US">
                <a:cs typeface="Noto Sans CJK SC" charset="0"/>
              </a:rPr>
              <a:t>я: отправляю письмо от себя (почтовый адрес - выдумка)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250 OK						</a:t>
            </a:r>
            <a:r>
              <a:rPr lang="en-US" altLang="en-US">
                <a:cs typeface="Noto Sans CJK SC" charset="0"/>
              </a:rPr>
              <a:t>//mail.ru:  </a:t>
            </a:r>
            <a:r>
              <a:rPr lang="ru-RU" altLang="en-US">
                <a:cs typeface="Noto Sans CJK SC" charset="0"/>
              </a:rPr>
              <a:t>понятно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RCPT TO: &lt;gudasergey@mail.ru&gt;		</a:t>
            </a:r>
            <a:r>
              <a:rPr lang="en-US" altLang="en-US">
                <a:cs typeface="Noto Sans CJK SC" charset="0"/>
              </a:rPr>
              <a:t>//</a:t>
            </a:r>
            <a:r>
              <a:rPr lang="ru-RU" altLang="en-US">
                <a:cs typeface="Noto Sans CJK SC" charset="0"/>
              </a:rPr>
              <a:t>я: получатель – почтовый ящик на </a:t>
            </a:r>
            <a:r>
              <a:rPr lang="en-US" altLang="en-US">
                <a:cs typeface="Noto Sans CJK SC" charset="0"/>
              </a:rPr>
              <a:t>mail.ru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250 OK</a:t>
            </a:r>
            <a:r>
              <a:rPr lang="en-US" altLang="en-US">
                <a:cs typeface="Noto Sans CJK SC" charset="0"/>
              </a:rPr>
              <a:t>						//mail.ru: </a:t>
            </a:r>
            <a:r>
              <a:rPr lang="ru-RU" altLang="en-US">
                <a:cs typeface="Noto Sans CJK SC" charset="0"/>
              </a:rPr>
              <a:t>такой почтовый ящик имеется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solidFill>
                  <a:srgbClr val="CC0000"/>
                </a:solidFill>
                <a:cs typeface="Noto Sans CJK SC" charset="0"/>
              </a:rPr>
              <a:t>DATA						//</a:t>
            </a:r>
            <a:r>
              <a:rPr lang="ru-RU" altLang="en-US">
                <a:solidFill>
                  <a:srgbClr val="CC0000"/>
                </a:solidFill>
                <a:cs typeface="Noto Sans CJK SC" charset="0"/>
              </a:rPr>
              <a:t>я: посылаю данные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solidFill>
                  <a:srgbClr val="CC0000"/>
                </a:solidFill>
                <a:cs typeface="Noto Sans CJK SC" charset="0"/>
              </a:rPr>
              <a:t>354 Go ahead					//mail.ru: </a:t>
            </a:r>
            <a:r>
              <a:rPr lang="ru-RU" altLang="en-US">
                <a:solidFill>
                  <a:srgbClr val="CC0000"/>
                </a:solidFill>
                <a:cs typeface="Noto Sans CJK SC" charset="0"/>
              </a:rPr>
              <a:t>давай!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Privet, Gena!!!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Pozdravl</a:t>
            </a:r>
            <a:r>
              <a:rPr lang="en-US" altLang="en-US">
                <a:cs typeface="Noto Sans CJK SC" charset="0"/>
              </a:rPr>
              <a:t>yau tebya s dnem rojdeniya … 	//</a:t>
            </a:r>
            <a:r>
              <a:rPr lang="ru-RU" altLang="en-US">
                <a:cs typeface="Noto Sans CJK SC" charset="0"/>
              </a:rPr>
              <a:t>я: текст письма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.							</a:t>
            </a:r>
            <a:r>
              <a:rPr lang="en-US" altLang="en-US">
                <a:cs typeface="Noto Sans CJK SC" charset="0"/>
              </a:rPr>
              <a:t>//</a:t>
            </a:r>
            <a:r>
              <a:rPr lang="ru-RU" altLang="en-US">
                <a:cs typeface="Noto Sans CJK SC" charset="0"/>
              </a:rPr>
              <a:t>я: единственная точка на строке - конец письма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solidFill>
                  <a:srgbClr val="000099"/>
                </a:solidFill>
                <a:cs typeface="Noto Sans CJK SC" charset="0"/>
              </a:rPr>
              <a:t>250 Message accepted for delivery</a:t>
            </a:r>
            <a:r>
              <a:rPr lang="en-US" altLang="en-US">
                <a:cs typeface="Noto Sans CJK SC" charset="0"/>
              </a:rPr>
              <a:t> </a:t>
            </a:r>
            <a:r>
              <a:rPr lang="ru-RU" altLang="en-US">
                <a:cs typeface="Noto Sans CJK SC" charset="0"/>
              </a:rPr>
              <a:t>	</a:t>
            </a:r>
            <a:r>
              <a:rPr lang="en-US" altLang="en-US">
                <a:cs typeface="Noto Sans CJK SC" charset="0"/>
              </a:rPr>
              <a:t>//mail.ru:</a:t>
            </a:r>
            <a:r>
              <a:rPr lang="ru-RU" altLang="en-US">
                <a:cs typeface="Noto Sans CJK SC" charset="0"/>
              </a:rPr>
              <a:t> Сообщение принято для доставки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solidFill>
                  <a:srgbClr val="CC0000"/>
                </a:solidFill>
                <a:cs typeface="Noto Sans CJK SC" charset="0"/>
              </a:rPr>
              <a:t>QUIT</a:t>
            </a:r>
            <a:r>
              <a:rPr lang="ru-RU" altLang="en-US">
                <a:solidFill>
                  <a:srgbClr val="CC0000"/>
                </a:solidFill>
                <a:cs typeface="Noto Sans CJK SC" charset="0"/>
              </a:rPr>
              <a:t>						</a:t>
            </a:r>
            <a:r>
              <a:rPr lang="en-US" altLang="en-US">
                <a:solidFill>
                  <a:srgbClr val="CC0000"/>
                </a:solidFill>
                <a:cs typeface="Noto Sans CJK SC" charset="0"/>
              </a:rPr>
              <a:t>//</a:t>
            </a:r>
            <a:r>
              <a:rPr lang="ru-RU" altLang="en-US">
                <a:solidFill>
                  <a:srgbClr val="CC0000"/>
                </a:solidFill>
                <a:cs typeface="Noto Sans CJK SC" charset="0"/>
              </a:rPr>
              <a:t>я: конец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solidFill>
                  <a:srgbClr val="000099"/>
                </a:solidFill>
                <a:cs typeface="Noto Sans CJK SC" charset="0"/>
              </a:rPr>
              <a:t>221 mx24.mail.ru closing connection</a:t>
            </a:r>
            <a:r>
              <a:rPr lang="ru-RU" altLang="en-US">
                <a:solidFill>
                  <a:srgbClr val="000099"/>
                </a:solidFill>
                <a:cs typeface="Noto Sans CJK SC" charset="0"/>
              </a:rPr>
              <a:t>	</a:t>
            </a:r>
            <a:r>
              <a:rPr lang="en-US" altLang="en-US">
                <a:solidFill>
                  <a:srgbClr val="000099"/>
                </a:solidFill>
                <a:cs typeface="Noto Sans CJK SC" charset="0"/>
              </a:rPr>
              <a:t>//mail.ru: </a:t>
            </a:r>
            <a:r>
              <a:rPr lang="ru-RU" altLang="en-US">
                <a:solidFill>
                  <a:srgbClr val="000099"/>
                </a:solidFill>
                <a:cs typeface="Noto Sans CJK SC" charset="0"/>
              </a:rPr>
              <a:t>закрываю соединение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65AF9D8B-4CEC-4621-AE47-F93F6A646D5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4D35E011-745F-4C02-A52E-00FE1B041D2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На самом деле после посылки сообщения серверу был получен такой ответ: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550 spam message discarded.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If you think that the system is mistaken,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cs typeface="Noto Sans CJK SC" charset="0"/>
              </a:rPr>
              <a:t>please report details to abuse@corp.mail.ru</a:t>
            </a:r>
            <a:r>
              <a:rPr lang="ru-RU" altLang="en-US">
                <a:cs typeface="Noto Sans CJK SC" charset="0"/>
              </a:rPr>
              <a:t>	</a:t>
            </a:r>
            <a:r>
              <a:rPr lang="en-US" altLang="en-US">
                <a:cs typeface="Noto Sans CJK SC" charset="0"/>
              </a:rPr>
              <a:t>//mail.ru: </a:t>
            </a:r>
            <a:r>
              <a:rPr lang="ru-RU" altLang="en-US">
                <a:cs typeface="Noto Sans CJK SC" charset="0"/>
              </a:rPr>
              <a:t>это спам! Жалобы посылайте на адрес: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								</a:t>
            </a:r>
            <a:r>
              <a:rPr lang="en-US" altLang="en-US">
                <a:cs typeface="Noto Sans CJK SC" charset="0"/>
              </a:rPr>
              <a:t>// </a:t>
            </a:r>
            <a:r>
              <a:rPr lang="ru-RU" altLang="en-US">
                <a:cs typeface="Noto Sans CJK SC" charset="0"/>
              </a:rPr>
              <a:t>оскорбления</a:t>
            </a:r>
            <a:r>
              <a:rPr lang="en-US" altLang="en-US">
                <a:cs typeface="Noto Sans CJK SC" charset="0"/>
              </a:rPr>
              <a:t>@corp.mail.ru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>
                <a:cs typeface="Noto Sans CJK SC" charset="0"/>
              </a:rPr>
              <a:t>Проблема скрывается в формате</a:t>
            </a:r>
            <a:r>
              <a:rPr lang="en-US" altLang="en-US">
                <a:cs typeface="Noto Sans CJK SC" charset="0"/>
              </a:rPr>
              <a:t> </a:t>
            </a:r>
            <a:r>
              <a:rPr lang="ru-RU" altLang="en-US">
                <a:cs typeface="Noto Sans CJK SC" charset="0"/>
              </a:rPr>
              <a:t>нашего письма: отсутствует заголовок с полями </a:t>
            </a:r>
            <a:r>
              <a:rPr lang="en-US" altLang="en-US">
                <a:cs typeface="Noto Sans CJK SC" charset="0"/>
              </a:rPr>
              <a:t>From, To </a:t>
            </a:r>
            <a:r>
              <a:rPr lang="ru-RU" altLang="en-US">
                <a:cs typeface="Noto Sans CJK SC" charset="0"/>
              </a:rPr>
              <a:t>и </a:t>
            </a:r>
            <a:r>
              <a:rPr lang="en-US" altLang="en-US">
                <a:cs typeface="Noto Sans CJK SC" charset="0"/>
              </a:rPr>
              <a:t>Subject</a:t>
            </a:r>
            <a:r>
              <a:rPr lang="ru-RU" altLang="en-US">
                <a:cs typeface="Noto Sans CJK SC" charset="0"/>
              </a:rPr>
              <a:t>. Поэтому </a:t>
            </a:r>
            <a:r>
              <a:rPr lang="en-US" altLang="en-US">
                <a:cs typeface="Noto Sans CJK SC" charset="0"/>
              </a:rPr>
              <a:t>mail.ru </a:t>
            </a:r>
            <a:r>
              <a:rPr lang="ru-RU" altLang="en-US">
                <a:cs typeface="Noto Sans CJK SC" charset="0"/>
              </a:rPr>
              <a:t>расценивает это как спам.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0816E9-0CE9-4B48-A8CC-E84630969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841BAF-3D12-4375-AF86-78417132A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31BB9C-0DAC-445C-B622-B7D39631D5C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68AF93-82E1-429F-8419-61609B3B008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150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61E93-F5A0-42E0-9605-A1BA21A2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D1D9FF-26E6-453D-9FC4-70E91C368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7BB9B5-D124-4DB2-A144-0E20B1255EF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F85EAB-AF93-422A-9F58-E16DB721D38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2377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E5664B-AFD6-4FF3-9545-1534C7780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5813" cy="6013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FAA135-6520-41C8-B1D2-EC0CD88F7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3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F84325-DF82-4A0D-810F-214296E9A56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01A1BA-21D5-44DA-85E0-CD113AE3D0F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0108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40FE4-CAFD-411C-9CC3-7D89D98F9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E8FA5B-38D7-42BB-8DB4-00443F4E9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7249D8-708B-42CE-95A5-0ED7A49F9CC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24D6A8-9BA1-4410-8AED-5FF7D6DE40D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7267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C3C92-51E3-4164-B5A9-9DBD321D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8A681-EA2B-4A0B-B3D1-191545500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505092-7081-458D-A581-CDFFD77AEA7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9BB032-D2AF-431B-B256-4D63FBA1F4A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1594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89239-6BDA-41E4-BBCD-EE5B4F1E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C12B7F-2576-4291-9D95-B355BD8A7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345C9A-7602-4738-BC0F-35C2D4DEAE3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93E29B-BFC8-42CF-8A9C-D62C8ABAA80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34712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C1B71F-F6C7-4239-911C-F19488E3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313648-9E66-4ED7-8242-955C037A4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7013" cy="44100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DB481D-7070-442D-ACC5-3E47F95F8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719263"/>
            <a:ext cx="4038600" cy="44100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1D214A-89A1-41C0-9826-797B830B997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D8658A-CD77-486B-9281-8F306D6F093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18755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6291E-08B5-4757-BFAA-C50B28A1A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A5B45E-22AB-47B5-BB4D-8C5DE65E0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03FADB-98D7-48F6-A0B4-041AA4C10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53215C0-6287-41E5-B0E5-111EB98C7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FD3426-0D3A-4BBC-B414-A308E9E47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A4881A-2B84-4AB8-ACE7-1A17AD0AA1B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2E0689-D47A-4ABD-BAD2-334554B8638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1639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16CF1-777A-4A0B-B29A-547D90584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08CB348-3F49-47C3-A155-72A4355C242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FBD5F3-873E-4DC1-8DE2-87BEBC9239E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018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A324397-7876-41A8-AD57-B73705197C2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BC7503E-C7BD-4583-8201-B3B597D013B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08772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D883A-0E6B-4F3C-9D74-777E08AC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251428-B92A-4BC4-A89D-FCC055099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CC7608-8348-445B-A55D-AE7D3F283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C74AC2-99E7-4E91-BD50-CC10F66F96F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360B67-20B7-4238-A733-DF4D24A8195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1485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C8156-608B-454A-B4FE-0EEF44A5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101C42-3A71-49F2-8426-2897047B9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43B7D0-8751-4BF0-A830-2265C5D9A68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9709D6-5B12-4983-8503-54B6DB49A59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08416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BAEE6-118B-4D6A-8360-4951C8A1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BE2554-2DFE-4891-9D85-E798127CA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C19EA2-293B-4C7A-9C1F-C5E4ED184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AF31EB0-1209-4400-8037-44F5414EA75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CFA82E-77D7-44A4-957F-88F96FF7397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4179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8B620-29D4-48BE-960C-89B7382120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185F25-D381-4B70-B1AB-C77056725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1C9212-A0EE-42D1-8445-979A44C8AE6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D7DE71-3FCC-43C8-A874-5409E127D96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62038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1614F7-7593-4109-A691-9B3D90187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5813" cy="6013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8F5CC2-2C93-4075-9860-423883312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3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6A2E43-C0D1-4EC7-883F-1C40C0104F2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319D8A-DE5B-4471-8A80-9D54CDEBEB8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77759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4C0E3-ADF9-4970-AA9C-A0C928004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1A09C4-24CE-430B-B6A7-04FFA97F2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47325E-24AA-429A-B16E-CE8E2FF8BF1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BAE39F-E7A1-4527-B7AE-B5D412F59EA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20010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3BC39-5DC4-434F-A3A8-8688B737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1A8CD-D7D3-4C51-8940-A163A0AD5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D3130F-FCCD-4683-B540-8CF9A8DE8E4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528216-88FA-4B35-96F9-3561ED44819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29194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DCFFA-81F2-4EA5-BB9D-AC2068A50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613D41-D1BB-48DB-A4F7-638ACF12F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A469FA-772D-4F7A-9CFE-1FADC714F20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7D6C1B5-6E69-4B41-B7FA-C863DC81C43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86136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40A87-2E9C-44D0-BF3B-6E209EF15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84D649-C465-4676-9E59-0B5F9DB29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7013" cy="44100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27CA0D-AC2A-47E2-86A7-E0B789CE8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719263"/>
            <a:ext cx="4038600" cy="44100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0F8380-C765-42FD-B7A9-793CA1C748D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7C91E8-1384-47C2-8E5B-A14F24A2B93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018091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8B7D8-A886-4960-AF42-EB4883122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0682BD-E0B6-4581-9F82-CB6135497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160FB0-9DF8-422E-8A41-5D938D43F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E0B9597-C196-45AB-8B27-E51E57B56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37636E-CC88-4CED-8BC1-0611CF0D7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6DD87C-B6EA-4CD9-B5EF-160250DC856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B66AEB6-F40B-4E0A-A301-DAB314604FE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66297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67CDE-B2E3-4D78-90F7-1CCF06CA9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D77D5EE-015B-46EF-9AA9-CC77204CA1E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D66D76-D198-4E50-A2EC-9E2667D49F8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177282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67E08EC-E057-497F-B12C-DBF1A57DABB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C40B2A-010A-46B6-935C-CE3CEBCEC9F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5210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2C6FE-C6DF-4BAF-B0BC-D61B89AD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D6DA3E-9F75-47D5-8D55-8C7DE7160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366AF7-4501-4945-8E19-6CD59813685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5F6C72-7F30-4DF9-9B8B-B066785967D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67142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AFE97-FB20-4D4B-B922-154D9826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E4D9CD-529D-456B-AB15-645F24F71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061D39-49E7-4C51-B904-464FE7C5A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3AF98BC-E4AD-48E4-8001-C54D84B414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42698F-5353-4A5D-83B3-0AA15137333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83549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C168B-C040-40A7-9181-DDFCFA00D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0F0646-C342-4349-B898-A817F2F3D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266E5D-8F2D-459C-AD39-7A15C1E0C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67DF3F-9FE5-418E-9367-34A3E5F0503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5133EE-00D9-4BD9-9E6B-0F1B03DB526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6904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46CA2-AEF1-4B19-A0B9-73D58B9B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CAAADE-FB19-4E6B-A807-D0906A4B2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2E5056-AC71-45EA-862B-5869349304F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883872-CA33-48C5-8933-3295D2A1CDC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49275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97E57E-2DA9-4F49-B58B-B0EB7A789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5813" cy="6013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05D1FE-888D-4F39-92EA-724AA2AB0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3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5ED73E-1743-47A7-8BBC-1D040B52ABD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3B1772-317A-4035-ADE6-EB7E412EC7D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308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E935BA-5165-43D2-8E83-5D6BD04A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222EF-DE89-4D5A-A4BF-3365EEBED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7013" cy="44100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666AE2-B133-4900-BD6C-00DAC7205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719263"/>
            <a:ext cx="4038600" cy="44100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590AC1-CAE9-4D80-A199-EF8C9B2D855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7298F19-7DE9-44BA-8438-02FA2E03014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164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2D5EA-90EC-4527-AC65-04A225A7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0414F6-F5B9-4C9E-99C9-E9C7F9225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E6CAD5-F698-43E7-9296-8224BDA25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454C213-271C-4E11-B263-FB5D3E347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07CF79-A352-4B5F-B362-E5C84762E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92756B-CDDE-49E4-B019-0E47C836D52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3306A71-E37A-41A0-B568-67986637D8A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8622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2C6BE-23D5-43BD-8876-95814339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D3D042D-561F-4A51-B1BE-BF349C0FDF3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C32420-12FC-4D13-9034-ACEC457235C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2682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EEBC645-6E3E-46F1-8B71-C466EE1D9B9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449B9D7-8425-4BC5-B4B3-76ED690A502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0991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18C13-E341-4204-A131-2737A5AD2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47F6D-BAAA-4AEB-A6DA-E79DBE5E1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DB7C40-CD0A-4C98-A0E3-83C868583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C25C96-ABF7-4B3D-A394-36569E3CE2F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74F925-E8BF-4987-8BAE-3FBD460EC04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408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7F1AB-5D09-483E-9C7B-A82CEF654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F0520E-90B1-4767-89D9-0CF24867E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9ACCC3-FCD4-495D-83FC-296008064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CE01C5-CA09-4B53-AC17-D5CBD9ACF61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D9E6EF-ABFF-4DC9-B986-6C67D3D0D33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5347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C2869070-0986-4952-BF68-39E88B153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7126287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текста заглавия щёлкните мышью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38D4D26-4ADD-4F68-B134-48BAFF70F5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8013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структуры щёлкните мышью</a:t>
            </a:r>
          </a:p>
          <a:p>
            <a:pPr lvl="1"/>
            <a:r>
              <a:rPr lang="en-GB" altLang="en-US"/>
              <a:t>Второй уровень структуры</a:t>
            </a:r>
          </a:p>
          <a:p>
            <a:pPr lvl="2"/>
            <a:r>
              <a:rPr lang="en-GB" altLang="en-US"/>
              <a:t>Третий уровень структуры</a:t>
            </a:r>
          </a:p>
          <a:p>
            <a:pPr lvl="3"/>
            <a:r>
              <a:rPr lang="en-GB" altLang="en-US"/>
              <a:t>Четвёртый уровень структуры</a:t>
            </a:r>
          </a:p>
          <a:p>
            <a:pPr lvl="4"/>
            <a:r>
              <a:rPr lang="en-GB" altLang="en-US"/>
              <a:t>Пятый уровень структуры</a:t>
            </a:r>
          </a:p>
          <a:p>
            <a:pPr lvl="4"/>
            <a:r>
              <a:rPr lang="en-GB" altLang="en-US"/>
              <a:t>Шестой уровень структуры</a:t>
            </a:r>
          </a:p>
          <a:p>
            <a:pPr lvl="4"/>
            <a:r>
              <a:rPr lang="en-GB" altLang="en-US"/>
              <a:t>Седьмой уровень структуры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6E059AE5-984B-47BA-AF84-8F11490FD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17C57BC1-B760-4662-BE2C-9317C2E20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C166A7-BB0D-43BD-8E30-B4BA36DE7EE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cs typeface="DejaVu Sans" charset="0"/>
              </a:defRPr>
            </a:lvl1pPr>
          </a:lstStyle>
          <a:p>
            <a:fld id="{0816A703-8223-4307-93A5-13A777F8F890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30" name="Line 6">
            <a:extLst>
              <a:ext uri="{FF2B5EF4-FFF2-40B4-BE49-F238E27FC236}">
                <a16:creationId xmlns:a16="http://schemas.microsoft.com/office/drawing/2014/main" id="{9E6EDED6-0D9C-498B-A61A-6A8B01674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166688"/>
            <a:ext cx="1587" cy="1246187"/>
          </a:xfrm>
          <a:prstGeom prst="line">
            <a:avLst/>
          </a:prstGeom>
          <a:noFill/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DC7B75C-4751-45A9-965A-25ACAAB65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412875"/>
            <a:ext cx="7127875" cy="1588"/>
          </a:xfrm>
          <a:prstGeom prst="line">
            <a:avLst/>
          </a:prstGeom>
          <a:noFill/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FB57F782-F435-427E-8E7B-8B374CC38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42875"/>
            <a:ext cx="1349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 kern="1200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A5FD6F22-0CF7-46D1-81A7-0741EC643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7126287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текста заглавия щёлкните мышью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123879E1-C9AE-4FF7-9757-B843CD6C3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8013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структуры щёлкните мышью</a:t>
            </a:r>
          </a:p>
          <a:p>
            <a:pPr lvl="1"/>
            <a:r>
              <a:rPr lang="en-GB" altLang="en-US"/>
              <a:t>Второй уровень структуры</a:t>
            </a:r>
          </a:p>
          <a:p>
            <a:pPr lvl="2"/>
            <a:r>
              <a:rPr lang="en-GB" altLang="en-US"/>
              <a:t>Третий уровень структуры</a:t>
            </a:r>
          </a:p>
          <a:p>
            <a:pPr lvl="3"/>
            <a:r>
              <a:rPr lang="en-GB" altLang="en-US"/>
              <a:t>Четвёртый уровень структуры</a:t>
            </a:r>
          </a:p>
          <a:p>
            <a:pPr lvl="4"/>
            <a:r>
              <a:rPr lang="en-GB" altLang="en-US"/>
              <a:t>Пятый уровень структуры</a:t>
            </a:r>
          </a:p>
          <a:p>
            <a:pPr lvl="4"/>
            <a:r>
              <a:rPr lang="en-GB" altLang="en-US"/>
              <a:t>Шестой уровень структуры</a:t>
            </a:r>
          </a:p>
          <a:p>
            <a:pPr lvl="4"/>
            <a:r>
              <a:rPr lang="en-GB" altLang="en-US"/>
              <a:t>Седьмой уровень структуры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ABBC745F-F1D4-44A0-8852-8EBFA25E8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38AEE71-621B-4F59-89AD-2E468B1EE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AAD3602-B194-4ABC-A516-E3F60DA61AC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cs typeface="DejaVu Sans" charset="0"/>
              </a:defRPr>
            </a:lvl1pPr>
          </a:lstStyle>
          <a:p>
            <a:fld id="{E88EA104-10D7-46BB-9672-811ABC1A79A2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1054616D-ECD9-4278-A091-E09415E34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166688"/>
            <a:ext cx="1587" cy="1246187"/>
          </a:xfrm>
          <a:prstGeom prst="line">
            <a:avLst/>
          </a:prstGeom>
          <a:noFill/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C35C8787-1A0E-454A-AF4F-66987651B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412875"/>
            <a:ext cx="7127875" cy="1588"/>
          </a:xfrm>
          <a:prstGeom prst="line">
            <a:avLst/>
          </a:prstGeom>
          <a:noFill/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9E060368-1613-4711-BCB4-CAAF58CFD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49275"/>
            <a:ext cx="100806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7" name="Picture 9">
            <a:extLst>
              <a:ext uri="{FF2B5EF4-FFF2-40B4-BE49-F238E27FC236}">
                <a16:creationId xmlns:a16="http://schemas.microsoft.com/office/drawing/2014/main" id="{2CC3A9A5-34A5-4864-84B7-AA2D991F4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0"/>
            <a:ext cx="129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 kern="1200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5AC9E3AF-6587-4AE2-A5F7-9D6450F24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7126287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текста заглавия щёлкните мышью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CAED17A1-2E1E-4D30-BF34-64438CF23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8013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структуры щёлкните мышью</a:t>
            </a:r>
          </a:p>
          <a:p>
            <a:pPr lvl="1"/>
            <a:r>
              <a:rPr lang="en-GB" altLang="en-US"/>
              <a:t>Второй уровень структуры</a:t>
            </a:r>
          </a:p>
          <a:p>
            <a:pPr lvl="2"/>
            <a:r>
              <a:rPr lang="en-GB" altLang="en-US"/>
              <a:t>Третий уровень структуры</a:t>
            </a:r>
          </a:p>
          <a:p>
            <a:pPr lvl="3"/>
            <a:r>
              <a:rPr lang="en-GB" altLang="en-US"/>
              <a:t>Четвёртый уровень структуры</a:t>
            </a:r>
          </a:p>
          <a:p>
            <a:pPr lvl="4"/>
            <a:r>
              <a:rPr lang="en-GB" altLang="en-US"/>
              <a:t>Пятый уровень структуры</a:t>
            </a:r>
          </a:p>
          <a:p>
            <a:pPr lvl="4"/>
            <a:r>
              <a:rPr lang="en-GB" altLang="en-US"/>
              <a:t>Шестой уровень структуры</a:t>
            </a:r>
          </a:p>
          <a:p>
            <a:pPr lvl="4"/>
            <a:r>
              <a:rPr lang="en-GB" altLang="en-US"/>
              <a:t>Седьмой уровень структуры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FB9EE9F0-AF64-45F1-8300-8FE63AC0C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F06AC697-A31E-45A1-B469-60C0AE98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B063C97-D1EB-4113-96F6-D83E327BC69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cs typeface="DejaVu Sans" charset="0"/>
              </a:defRPr>
            </a:lvl1pPr>
          </a:lstStyle>
          <a:p>
            <a:fld id="{FF84D9B0-9CA8-4B37-8BAB-6A91ED1908E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 kern="1200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jpe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537B50A2-732B-44F4-8197-7D18B24A4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692150"/>
            <a:ext cx="8504237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en-US" sz="5400" b="1">
                <a:solidFill>
                  <a:srgbClr val="330066"/>
                </a:solidFill>
              </a:rPr>
              <a:t>Email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8E6FF9D-25F1-42B6-AD3E-B59F5BC01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141663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14B9791C-43A6-4722-9078-7F2147AED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05488"/>
            <a:ext cx="167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469833FA-56F1-441F-B33A-C72C22E02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292600"/>
            <a:ext cx="2209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DF842D1D-F1B9-43C6-9008-758A3CFE6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516563"/>
            <a:ext cx="2057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EAE4C1E0-0F52-41E8-989B-0501904AC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334000"/>
            <a:ext cx="12192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4E21A6E5-5171-4B3B-BCB5-B5043353B8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11638" y="2636838"/>
          <a:ext cx="39116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9" imgW="6095238" imgH="1422222" progId="">
                  <p:embed/>
                </p:oleObj>
              </mc:Choice>
              <mc:Fallback>
                <p:oleObj r:id="rId9" imgW="6095238" imgH="1422222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636838"/>
                        <a:ext cx="3911600" cy="9128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8" name="Picture 8">
            <a:extLst>
              <a:ext uri="{FF2B5EF4-FFF2-40B4-BE49-F238E27FC236}">
                <a16:creationId xmlns:a16="http://schemas.microsoft.com/office/drawing/2014/main" id="{DFEE6977-8911-40B0-88D7-487387880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71938"/>
            <a:ext cx="2597150" cy="107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91E263B1-F4AA-4C4C-B643-5A4A6F98F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B7CC2582-F5B1-4C7C-8C64-1CFD9FA630B4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10</a:t>
            </a:fld>
            <a:endParaRPr lang="ru-RU" altLang="en-US" sz="1000"/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FF5CD1D0-7216-417B-8301-1F3D60BCE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Email message format 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34AEADDA-05FF-4A3B-B272-A49CCB816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6868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650"/>
              </a:spcBef>
              <a:buClrTx/>
              <a:buSzPct val="70000"/>
              <a:buFontTx/>
              <a:buNone/>
            </a:pPr>
            <a:r>
              <a:rPr lang="en-US" altLang="en-US" sz="2600" b="1" dirty="0"/>
              <a:t>From</a:t>
            </a:r>
            <a:r>
              <a:rPr lang="ru-RU" altLang="en-US" sz="2600" b="1" dirty="0"/>
              <a:t>:</a:t>
            </a:r>
            <a:r>
              <a:rPr lang="ru-RU" altLang="en-US" sz="2600" dirty="0"/>
              <a:t> &lt;</a:t>
            </a:r>
            <a:r>
              <a:rPr lang="en-US" altLang="en-US" sz="2600" dirty="0"/>
              <a:t>sender email</a:t>
            </a:r>
            <a:r>
              <a:rPr lang="ru-RU" altLang="en-US" sz="2600" dirty="0"/>
              <a:t>&gt;</a:t>
            </a:r>
          </a:p>
          <a:p>
            <a:pPr>
              <a:spcBef>
                <a:spcPts val="650"/>
              </a:spcBef>
              <a:buClrTx/>
              <a:buSzPct val="70000"/>
              <a:buFontTx/>
              <a:buNone/>
            </a:pPr>
            <a:r>
              <a:rPr lang="en-US" altLang="en-US" sz="2600" b="1" dirty="0"/>
              <a:t>To</a:t>
            </a:r>
            <a:r>
              <a:rPr lang="ru-RU" altLang="en-US" sz="2600" b="1" dirty="0"/>
              <a:t>:</a:t>
            </a:r>
            <a:r>
              <a:rPr lang="ru-RU" altLang="en-US" sz="2600" dirty="0"/>
              <a:t> &lt;</a:t>
            </a:r>
            <a:r>
              <a:rPr lang="en-US" altLang="en-US" sz="2600" dirty="0"/>
              <a:t>receiver email</a:t>
            </a:r>
            <a:r>
              <a:rPr lang="ru-RU" altLang="en-US" sz="2600" dirty="0"/>
              <a:t>&gt;</a:t>
            </a:r>
          </a:p>
          <a:p>
            <a:pPr>
              <a:spcBef>
                <a:spcPts val="650"/>
              </a:spcBef>
              <a:buClrTx/>
              <a:buSzPct val="70000"/>
              <a:buFontTx/>
              <a:buNone/>
            </a:pPr>
            <a:r>
              <a:rPr lang="en-US" altLang="en-US" sz="2600" b="1" dirty="0"/>
              <a:t>Subject</a:t>
            </a:r>
            <a:r>
              <a:rPr lang="ru-RU" altLang="en-US" sz="2600" b="1" dirty="0"/>
              <a:t>:</a:t>
            </a:r>
            <a:r>
              <a:rPr lang="ru-RU" altLang="en-US" sz="2600" dirty="0"/>
              <a:t> &lt;</a:t>
            </a:r>
            <a:r>
              <a:rPr lang="en-US" altLang="en-US" sz="2600" dirty="0"/>
              <a:t>subject</a:t>
            </a:r>
            <a:r>
              <a:rPr lang="ru-RU" altLang="en-US" sz="2600" dirty="0"/>
              <a:t>&gt;</a:t>
            </a:r>
          </a:p>
          <a:p>
            <a:pPr>
              <a:spcBef>
                <a:spcPts val="650"/>
              </a:spcBef>
              <a:buClrTx/>
              <a:buSzPct val="70000"/>
              <a:buFontTx/>
              <a:buNone/>
            </a:pPr>
            <a:r>
              <a:rPr lang="en-US" altLang="en-US" sz="2600" b="1" dirty="0"/>
              <a:t>CC</a:t>
            </a:r>
            <a:r>
              <a:rPr lang="ru-RU" altLang="en-US" sz="2600" b="1" dirty="0"/>
              <a:t>:</a:t>
            </a:r>
            <a:r>
              <a:rPr lang="ru-RU" altLang="en-US" sz="2600" dirty="0"/>
              <a:t> </a:t>
            </a:r>
            <a:r>
              <a:rPr lang="en-US" altLang="en-US" sz="2600" dirty="0"/>
              <a:t>&lt;send copy to emails</a:t>
            </a:r>
            <a:r>
              <a:rPr lang="ru-RU" altLang="en-US" sz="2600" dirty="0"/>
              <a:t>&gt;</a:t>
            </a:r>
          </a:p>
          <a:p>
            <a:pPr>
              <a:spcBef>
                <a:spcPts val="650"/>
              </a:spcBef>
              <a:buClrTx/>
              <a:buSzPct val="70000"/>
              <a:buFontTx/>
              <a:buNone/>
            </a:pPr>
            <a:r>
              <a:rPr lang="en-US" altLang="en-US" sz="2600" b="1" dirty="0"/>
              <a:t>BCC</a:t>
            </a:r>
            <a:r>
              <a:rPr lang="ru-RU" altLang="en-US" sz="2600" b="1" dirty="0"/>
              <a:t>:</a:t>
            </a:r>
            <a:r>
              <a:rPr lang="ru-RU" altLang="en-US" sz="2600" dirty="0"/>
              <a:t> &lt;</a:t>
            </a:r>
            <a:r>
              <a:rPr lang="en-US" altLang="en-US" sz="2600" dirty="0"/>
              <a:t>emails</a:t>
            </a:r>
            <a:r>
              <a:rPr lang="ru-RU" altLang="en-US" sz="2600" dirty="0"/>
              <a:t>&gt; (</a:t>
            </a:r>
            <a:r>
              <a:rPr lang="ru-RU" altLang="en-US" sz="2600" dirty="0" err="1"/>
              <a:t>this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is</a:t>
            </a:r>
            <a:r>
              <a:rPr lang="ru-RU" altLang="en-US" sz="2600" dirty="0"/>
              <a:t> a "</a:t>
            </a:r>
            <a:r>
              <a:rPr lang="ru-RU" altLang="en-US" sz="2600" dirty="0" err="1"/>
              <a:t>blind</a:t>
            </a:r>
            <a:r>
              <a:rPr lang="ru-RU" altLang="en-US" sz="2600" dirty="0"/>
              <a:t> </a:t>
            </a:r>
            <a:r>
              <a:rPr lang="ru-RU" altLang="en-US" sz="2600" dirty="0" err="1"/>
              <a:t>copy</a:t>
            </a:r>
            <a:r>
              <a:rPr lang="ru-RU" altLang="en-US" sz="2600" dirty="0"/>
              <a:t>", </a:t>
            </a:r>
            <a:r>
              <a:rPr lang="ru-RU" altLang="en-US" sz="2600" dirty="0" err="1"/>
              <a:t>meaning</a:t>
            </a:r>
            <a:r>
              <a:rPr lang="ru-RU" altLang="en-US" sz="2600" dirty="0"/>
              <a:t> </a:t>
            </a:r>
            <a:r>
              <a:rPr lang="ru-RU" altLang="en-US" sz="2600" dirty="0" err="1"/>
              <a:t>recipients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don't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know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that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this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email</a:t>
            </a:r>
            <a:r>
              <a:rPr lang="ru-RU" altLang="en-US" sz="2600" dirty="0"/>
              <a:t> </a:t>
            </a:r>
            <a:r>
              <a:rPr lang="ru-RU" altLang="en-US" sz="2600" dirty="0" err="1"/>
              <a:t>was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sent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to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someone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else</a:t>
            </a:r>
            <a:r>
              <a:rPr lang="ru-RU" altLang="en-US" sz="2600" dirty="0"/>
              <a:t>)</a:t>
            </a:r>
          </a:p>
          <a:p>
            <a:pPr>
              <a:spcBef>
                <a:spcPts val="650"/>
              </a:spcBef>
              <a:buClrTx/>
              <a:buSzPct val="70000"/>
              <a:buFontTx/>
              <a:buNone/>
            </a:pPr>
            <a:r>
              <a:rPr lang="en-US" altLang="en-US" sz="2600" dirty="0"/>
              <a:t>&lt;</a:t>
            </a:r>
            <a:r>
              <a:rPr lang="ru-RU" altLang="en-US" sz="2600" dirty="0" err="1"/>
              <a:t>Empty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string</a:t>
            </a:r>
            <a:r>
              <a:rPr lang="en-US" altLang="en-US" sz="2600" dirty="0"/>
              <a:t>&gt;</a:t>
            </a:r>
          </a:p>
          <a:p>
            <a:pPr>
              <a:spcBef>
                <a:spcPts val="650"/>
              </a:spcBef>
              <a:buClrTx/>
              <a:buSzPct val="70000"/>
              <a:buFontTx/>
              <a:buNone/>
            </a:pPr>
            <a:r>
              <a:rPr lang="en-US" altLang="en-US" sz="2600" dirty="0"/>
              <a:t>&lt;</a:t>
            </a:r>
            <a:r>
              <a:rPr lang="ru-RU" altLang="en-US" sz="2600" dirty="0"/>
              <a:t>Message </a:t>
            </a:r>
            <a:r>
              <a:rPr lang="ru-RU" altLang="en-US" sz="2600" dirty="0" err="1"/>
              <a:t>text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in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seven-bit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encoding</a:t>
            </a:r>
            <a:r>
              <a:rPr lang="ru-RU" altLang="en-US" sz="2600" dirty="0"/>
              <a:t> </a:t>
            </a:r>
            <a:r>
              <a:rPr lang="en-US" altLang="en-US" sz="2600" dirty="0"/>
              <a:t>ASCII&gt;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3FC321EC-BF98-469F-921A-D5767D98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9E45B961-7F6B-4BDB-80DA-8644DE38E69A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11</a:t>
            </a:fld>
            <a:endParaRPr lang="ru-RU" altLang="en-US" sz="1000"/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215A573C-D2F7-4E25-B51D-4D8518B60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Example 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E51BD7FB-20C8-4787-8F37-8A2B85EE2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82915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600"/>
              </a:spcBef>
              <a:buClrTx/>
              <a:buSzPct val="70000"/>
              <a:buFontTx/>
              <a:buNone/>
            </a:pPr>
            <a:r>
              <a:rPr lang="en-US" altLang="en-US" sz="2400" b="1" dirty="0"/>
              <a:t>From:</a:t>
            </a:r>
            <a:r>
              <a:rPr lang="en-US" altLang="en-US" sz="2400" dirty="0"/>
              <a:t> friend@yandex.ru</a:t>
            </a:r>
          </a:p>
          <a:p>
            <a:pPr>
              <a:spcBef>
                <a:spcPts val="600"/>
              </a:spcBef>
              <a:buClrTx/>
              <a:buSzPct val="70000"/>
              <a:buFontTx/>
              <a:buNone/>
            </a:pPr>
            <a:r>
              <a:rPr lang="en-US" altLang="en-US" sz="2400" b="1" dirty="0"/>
              <a:t>To:</a:t>
            </a:r>
            <a:r>
              <a:rPr lang="en-US" altLang="en-US" sz="2400" dirty="0"/>
              <a:t> john@mail.ru</a:t>
            </a:r>
          </a:p>
          <a:p>
            <a:pPr>
              <a:spcBef>
                <a:spcPts val="600"/>
              </a:spcBef>
              <a:buClrTx/>
              <a:buSzPct val="70000"/>
              <a:buFontTx/>
              <a:buNone/>
            </a:pPr>
            <a:r>
              <a:rPr lang="en-US" altLang="en-US" sz="2400" b="1" dirty="0"/>
              <a:t>Subject:</a:t>
            </a:r>
            <a:r>
              <a:rPr lang="en-US" altLang="en-US" sz="2400" dirty="0"/>
              <a:t> Happy birthday!</a:t>
            </a:r>
          </a:p>
          <a:p>
            <a:pPr>
              <a:spcBef>
                <a:spcPts val="600"/>
              </a:spcBef>
              <a:buClrTx/>
              <a:buSzPct val="70000"/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</a:rPr>
              <a:t>Dear, John!!!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</a:rPr>
              <a:t>Happy birthday! </a:t>
            </a:r>
            <a:r>
              <a:rPr lang="en-US" altLang="en-US" sz="2200" dirty="0">
                <a:solidFill>
                  <a:srgbClr val="CC0000"/>
                </a:solidFill>
              </a:rPr>
              <a:t>…</a:t>
            </a:r>
          </a:p>
          <a:p>
            <a:pPr>
              <a:spcBef>
                <a:spcPts val="550"/>
              </a:spcBef>
              <a:buClrTx/>
              <a:buSzPct val="70000"/>
              <a:buFontTx/>
              <a:buNone/>
            </a:pPr>
            <a:r>
              <a:rPr lang="en-US" altLang="en-US" sz="2200" b="1" dirty="0">
                <a:solidFill>
                  <a:srgbClr val="CC0000"/>
                </a:solidFill>
              </a:rPr>
              <a:t>.</a:t>
            </a:r>
            <a:r>
              <a:rPr lang="en-US" altLang="en-US" sz="2200" dirty="0">
                <a:solidFill>
                  <a:srgbClr val="CC0000"/>
                </a:solidFill>
              </a:rPr>
              <a:t> </a:t>
            </a:r>
          </a:p>
          <a:p>
            <a:pPr>
              <a:spcBef>
                <a:spcPts val="550"/>
              </a:spcBef>
              <a:buClrTx/>
              <a:buSzPct val="70000"/>
              <a:buFontTx/>
              <a:buNone/>
            </a:pPr>
            <a:endParaRPr lang="en-US" altLang="en-US" sz="22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>
            <a:extLst>
              <a:ext uri="{FF2B5EF4-FFF2-40B4-BE49-F238E27FC236}">
                <a16:creationId xmlns:a16="http://schemas.microsoft.com/office/drawing/2014/main" id="{45609288-29B2-4C24-93CD-6D9140C2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9B73444B-438A-4E01-94FB-E0376DADFA70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12</a:t>
            </a:fld>
            <a:endParaRPr lang="ru-RU" altLang="en-US" sz="1000"/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DE2E2976-4D5F-45E2-96BE-C684C01F6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Message encoding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1AB2F6BF-DDC6-4E03-8C29-801068A8D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84313"/>
            <a:ext cx="8640763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690563" indent="-34766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625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fr-FR" altLang="en-US" sz="2600" dirty="0"/>
              <a:t>MIME (Multipurpose Internet Mail Extension</a:t>
            </a:r>
            <a:r>
              <a:rPr lang="ru-RU" altLang="en-US" sz="2600" dirty="0"/>
              <a:t> - </a:t>
            </a:r>
            <a:r>
              <a:rPr lang="ru-RU" altLang="en-US" sz="2600" dirty="0" err="1"/>
              <a:t>multi-purpose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extension</a:t>
            </a:r>
            <a:r>
              <a:rPr lang="ru-RU" altLang="en-US" sz="2600" dirty="0"/>
              <a:t> </a:t>
            </a:r>
            <a:r>
              <a:rPr lang="ru-RU" altLang="en-US" sz="2600" dirty="0" err="1"/>
              <a:t>of</a:t>
            </a:r>
            <a:r>
              <a:rPr lang="ru-RU" altLang="en-US" sz="2600" dirty="0"/>
              <a:t> Internet </a:t>
            </a:r>
            <a:r>
              <a:rPr lang="ru-RU" altLang="en-US" sz="2600" dirty="0" err="1"/>
              <a:t>mail</a:t>
            </a:r>
            <a:r>
              <a:rPr lang="en-US" altLang="en-US" sz="2600" dirty="0"/>
              <a:t>)</a:t>
            </a:r>
            <a:r>
              <a:rPr lang="ru-RU" altLang="en-US" sz="2500" dirty="0"/>
              <a:t> - a </a:t>
            </a:r>
            <a:r>
              <a:rPr lang="ru-RU" altLang="en-US" sz="2500" dirty="0" err="1"/>
              <a:t>standard</a:t>
            </a:r>
            <a:r>
              <a:rPr lang="ru-RU" altLang="en-US" sz="2500" dirty="0"/>
              <a:t> </a:t>
            </a:r>
            <a:r>
              <a:rPr lang="ru-RU" altLang="en-US" sz="2500" dirty="0" err="1"/>
              <a:t>that</a:t>
            </a:r>
            <a:r>
              <a:rPr lang="ru-RU" altLang="en-US" sz="2500" dirty="0"/>
              <a:t> </a:t>
            </a:r>
            <a:r>
              <a:rPr lang="ru-RU" altLang="en-US" sz="2500" dirty="0" err="1"/>
              <a:t>describes</a:t>
            </a:r>
            <a:r>
              <a:rPr lang="ru-RU" altLang="en-US" sz="2500" dirty="0"/>
              <a:t> </a:t>
            </a:r>
            <a:r>
              <a:rPr lang="ru-RU" altLang="en-US" sz="2500" dirty="0" err="1"/>
              <a:t>the</a:t>
            </a:r>
            <a:r>
              <a:rPr lang="ru-RU" altLang="en-US" sz="2500" dirty="0"/>
              <a:t> </a:t>
            </a:r>
            <a:r>
              <a:rPr lang="ru-RU" altLang="en-US" sz="2500" dirty="0" err="1"/>
              <a:t>transmission</a:t>
            </a:r>
            <a:r>
              <a:rPr lang="ru-RU" altLang="en-US" sz="2500" dirty="0"/>
              <a:t> </a:t>
            </a:r>
            <a:r>
              <a:rPr lang="ru-RU" altLang="en-US" sz="2500" dirty="0" err="1"/>
              <a:t>of</a:t>
            </a:r>
            <a:r>
              <a:rPr lang="ru-RU" altLang="en-US" sz="2500" dirty="0"/>
              <a:t> </a:t>
            </a:r>
            <a:r>
              <a:rPr lang="ru-RU" altLang="en-US" sz="2500" dirty="0" err="1"/>
              <a:t>various</a:t>
            </a:r>
            <a:r>
              <a:rPr lang="ru-RU" altLang="en-US" sz="2500" dirty="0"/>
              <a:t> </a:t>
            </a:r>
            <a:r>
              <a:rPr lang="ru-RU" altLang="en-US" sz="2500" dirty="0" err="1"/>
              <a:t>types</a:t>
            </a:r>
            <a:r>
              <a:rPr lang="ru-RU" altLang="en-US" sz="2500" dirty="0"/>
              <a:t> </a:t>
            </a:r>
            <a:r>
              <a:rPr lang="ru-RU" altLang="en-US" sz="2500" dirty="0" err="1"/>
              <a:t>of</a:t>
            </a:r>
            <a:r>
              <a:rPr lang="ru-RU" altLang="en-US" sz="2500" dirty="0"/>
              <a:t> </a:t>
            </a:r>
            <a:r>
              <a:rPr lang="ru-RU" altLang="en-US" sz="2500" dirty="0" err="1"/>
              <a:t>data</a:t>
            </a:r>
            <a:r>
              <a:rPr lang="ru-RU" altLang="en-US" sz="2500" dirty="0"/>
              <a:t> </a:t>
            </a:r>
            <a:r>
              <a:rPr lang="ru-RU" altLang="en-US" sz="2500" dirty="0" err="1"/>
              <a:t>by</a:t>
            </a:r>
            <a:r>
              <a:rPr lang="ru-RU" altLang="en-US" sz="2500" dirty="0"/>
              <a:t> </a:t>
            </a:r>
            <a:r>
              <a:rPr lang="ru-RU" altLang="en-US" sz="2500" dirty="0" err="1"/>
              <a:t>e-mail</a:t>
            </a:r>
            <a:r>
              <a:rPr lang="ru-RU" altLang="en-US" sz="2500" dirty="0"/>
              <a:t> </a:t>
            </a:r>
          </a:p>
          <a:p>
            <a:pPr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/>
              <a:t>The </a:t>
            </a:r>
            <a:r>
              <a:rPr lang="ru-RU" altLang="en-US" sz="2600" dirty="0" err="1"/>
              <a:t>following</a:t>
            </a:r>
            <a:r>
              <a:rPr lang="ru-RU" altLang="en-US" sz="2600" dirty="0"/>
              <a:t> </a:t>
            </a:r>
            <a:r>
              <a:rPr lang="ru-RU" altLang="en-US" sz="2600" dirty="0" err="1"/>
              <a:t>lines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are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added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to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the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message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header</a:t>
            </a:r>
            <a:r>
              <a:rPr lang="en-US" altLang="en-US" sz="2600" dirty="0"/>
              <a:t>: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200" b="1" dirty="0"/>
              <a:t>MIME</a:t>
            </a:r>
            <a:r>
              <a:rPr lang="ru-RU" altLang="en-US" sz="2200" b="1" dirty="0"/>
              <a:t>–</a:t>
            </a:r>
            <a:r>
              <a:rPr lang="en-US" altLang="en-US" sz="2200" b="1" dirty="0"/>
              <a:t>Version</a:t>
            </a:r>
            <a:r>
              <a:rPr lang="ru-RU" altLang="en-US" sz="2200" b="1" dirty="0"/>
              <a:t>:</a:t>
            </a:r>
            <a:r>
              <a:rPr lang="ru-RU" altLang="en-US" sz="2200" dirty="0"/>
              <a:t> 1.0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200" b="1" dirty="0"/>
              <a:t>Content-Transfer-Encoding:</a:t>
            </a:r>
            <a:r>
              <a:rPr lang="en-US" altLang="en-US" sz="2200" dirty="0"/>
              <a:t> 8bit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200" b="1" dirty="0"/>
              <a:t>Content</a:t>
            </a:r>
            <a:r>
              <a:rPr lang="ru-RU" altLang="en-US" sz="2200" b="1" dirty="0"/>
              <a:t>-</a:t>
            </a:r>
            <a:r>
              <a:rPr lang="en-US" altLang="en-US" sz="2200" b="1" dirty="0"/>
              <a:t>Type:</a:t>
            </a:r>
            <a:r>
              <a:rPr lang="ru-RU" altLang="en-US" sz="2200" dirty="0"/>
              <a:t> </a:t>
            </a:r>
            <a:r>
              <a:rPr lang="en-US" altLang="en-US" sz="2200" dirty="0"/>
              <a:t>text</a:t>
            </a:r>
            <a:r>
              <a:rPr lang="ru-RU" altLang="en-US" sz="2200" dirty="0"/>
              <a:t>/</a:t>
            </a:r>
            <a:r>
              <a:rPr lang="en-US" altLang="en-US" sz="2200" dirty="0"/>
              <a:t>plain</a:t>
            </a:r>
            <a:r>
              <a:rPr lang="ru-RU" altLang="en-US" sz="2200" dirty="0"/>
              <a:t>; </a:t>
            </a:r>
            <a:r>
              <a:rPr lang="en-US" altLang="en-US" sz="2200" dirty="0"/>
              <a:t>charset=“Windows-1251”</a:t>
            </a:r>
          </a:p>
          <a:p>
            <a:pPr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600" dirty="0"/>
              <a:t>Values of</a:t>
            </a:r>
            <a:r>
              <a:rPr lang="ru-RU" altLang="en-US" sz="2600" dirty="0"/>
              <a:t> </a:t>
            </a:r>
            <a:r>
              <a:rPr lang="en-US" altLang="en-US" sz="2600" b="1" dirty="0"/>
              <a:t>Content</a:t>
            </a:r>
            <a:r>
              <a:rPr lang="ru-RU" altLang="en-US" sz="2600" b="1" dirty="0"/>
              <a:t>-</a:t>
            </a:r>
            <a:r>
              <a:rPr lang="en-US" altLang="en-US" sz="2600" b="1" dirty="0"/>
              <a:t>Type</a:t>
            </a:r>
            <a:r>
              <a:rPr lang="en-US" altLang="en-US" sz="2600" dirty="0"/>
              <a:t>: text</a:t>
            </a:r>
            <a:r>
              <a:rPr lang="ru-RU" altLang="en-US" sz="2600" dirty="0"/>
              <a:t>/</a:t>
            </a:r>
            <a:r>
              <a:rPr lang="en-US" altLang="en-US" sz="2600" dirty="0"/>
              <a:t>html, image</a:t>
            </a:r>
            <a:r>
              <a:rPr lang="ru-RU" altLang="en-US" sz="2600" dirty="0"/>
              <a:t>/</a:t>
            </a:r>
            <a:r>
              <a:rPr lang="en-US" altLang="en-US" sz="2600" dirty="0"/>
              <a:t>gif, image/jpeg, multipart</a:t>
            </a:r>
            <a:r>
              <a:rPr lang="ru-RU" altLang="en-US" sz="2600" dirty="0"/>
              <a:t>/</a:t>
            </a:r>
            <a:r>
              <a:rPr lang="en-US" altLang="en-US" sz="2600" dirty="0"/>
              <a:t>mixed</a:t>
            </a:r>
          </a:p>
          <a:p>
            <a:pPr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600" dirty="0"/>
              <a:t>Values of </a:t>
            </a:r>
            <a:r>
              <a:rPr lang="en-US" altLang="en-US" sz="2600" b="1" dirty="0"/>
              <a:t>Content-Transfer-Encoding</a:t>
            </a:r>
            <a:r>
              <a:rPr lang="en-US" altLang="en-US" sz="2600" dirty="0"/>
              <a:t>: 7bit, 8bit, binary</a:t>
            </a:r>
            <a:r>
              <a:rPr lang="en-US" altLang="en-US" sz="3000" dirty="0"/>
              <a:t>, </a:t>
            </a:r>
            <a:r>
              <a:rPr lang="en-US" altLang="en-US" sz="2600" b="1" dirty="0"/>
              <a:t>base64</a:t>
            </a:r>
            <a:r>
              <a:rPr lang="en-US" altLang="en-US" sz="2600" dirty="0"/>
              <a:t>, </a:t>
            </a:r>
            <a:r>
              <a:rPr lang="ru-RU" altLang="en-US" sz="2600" dirty="0" err="1"/>
              <a:t>quoted-printable</a:t>
            </a:r>
            <a:endParaRPr lang="ru-RU" altLang="en-US" sz="2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27735D92-70A8-421A-B1ED-5506DEA06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900" b="1">
                <a:solidFill>
                  <a:srgbClr val="330066"/>
                </a:solidFill>
              </a:rPr>
              <a:t>Base64</a:t>
            </a: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2DA70003-0625-47DA-9292-BCA119CBE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87EEB7D5-6963-412C-808D-6AD9E11141FA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13</a:t>
            </a:fld>
            <a:endParaRPr lang="ru-RU" altLang="en-US" sz="1000"/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7F1C6F13-3A1D-4398-A674-4DD68B001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286000"/>
            <a:ext cx="64008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D3E03CC9-F645-41C5-8C30-1B8F39E5E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714500"/>
            <a:ext cx="87868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SzPct val="70000"/>
              <a:buFontTx/>
              <a:buNone/>
            </a:pPr>
            <a:r>
              <a:rPr lang="en-US" altLang="en-US"/>
              <a:t>ABCDEFGHIJKLMNOPQRSTUVWXYZabcdefghijklmnopqrstuvwxyz0123456789+/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AA94FEB4-5C48-4C7E-8AFB-AC69BDE72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286250"/>
            <a:ext cx="75723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SzPct val="70000"/>
              <a:buFontTx/>
              <a:buNone/>
            </a:pPr>
            <a:r>
              <a:rPr lang="ru-RU" altLang="en-US" b="1" dirty="0" err="1"/>
              <a:t>Example</a:t>
            </a:r>
            <a:r>
              <a:rPr lang="ru-RU" altLang="en-US" dirty="0"/>
              <a:t>: </a:t>
            </a:r>
            <a:br>
              <a:rPr lang="ru-RU" altLang="en-US" dirty="0"/>
            </a:br>
            <a:br>
              <a:rPr lang="ru-RU" altLang="en-US" dirty="0"/>
            </a:br>
            <a:r>
              <a:rPr lang="ru-RU" altLang="en-US" dirty="0"/>
              <a:t>Computer </a:t>
            </a:r>
            <a:r>
              <a:rPr lang="ru-RU" altLang="en-US" dirty="0" err="1"/>
              <a:t>networks</a:t>
            </a:r>
            <a:r>
              <a:rPr lang="ru-RU" altLang="en-US" dirty="0"/>
              <a:t>!</a:t>
            </a:r>
            <a:br>
              <a:rPr lang="ru-RU" altLang="en-US" dirty="0"/>
            </a:br>
            <a:br>
              <a:rPr lang="ru-RU" altLang="en-US" dirty="0"/>
            </a:br>
            <a:r>
              <a:rPr lang="en-US" altLang="en-US" dirty="0"/>
              <a:t>Q29tcHV0ZXIgbmV0d29ya3Mh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A06052F5-2AD7-4D78-800A-24AE24320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AE636D54-43F1-457A-9ECE-1597EE981067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14</a:t>
            </a:fld>
            <a:endParaRPr lang="ru-RU" altLang="en-US" sz="1000"/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07684B7D-EC6D-49F9-8227-478762C0A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Extensions (</a:t>
            </a:r>
            <a:r>
              <a:rPr lang="en-US" altLang="en-US" sz="3900" b="1">
                <a:solidFill>
                  <a:srgbClr val="330066"/>
                </a:solidFill>
              </a:rPr>
              <a:t>attachments</a:t>
            </a:r>
            <a:r>
              <a:rPr lang="ru-RU" altLang="en-US" sz="3900" b="1">
                <a:solidFill>
                  <a:srgbClr val="330066"/>
                </a:solidFill>
              </a:rPr>
              <a:t>)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E89431E3-CFEA-4E14-8101-443077F03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46213"/>
            <a:ext cx="8351837" cy="515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From:</a:t>
            </a:r>
            <a:r>
              <a:rPr lang="en-GB" altLang="en-US" sz="2000" dirty="0">
                <a:latin typeface="Times New Roman" panose="02020603050405020304" pitchFamily="18" charset="0"/>
              </a:rPr>
              <a:t> drug@yandex.ru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To:</a:t>
            </a:r>
            <a:r>
              <a:rPr lang="en-GB" altLang="en-US" sz="2000" dirty="0">
                <a:latin typeface="Times New Roman" panose="02020603050405020304" pitchFamily="18" charset="0"/>
              </a:rPr>
              <a:t> gena@mail.ru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Subject:</a:t>
            </a:r>
            <a:r>
              <a:rPr lang="en-GB" altLang="en-US" sz="2000" dirty="0">
                <a:latin typeface="Times New Roman" panose="02020603050405020304" pitchFamily="18" charset="0"/>
              </a:rPr>
              <a:t> Happy birthday!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MIME-Version:</a:t>
            </a:r>
            <a:r>
              <a:rPr lang="en-GB" altLang="en-US" sz="2000" dirty="0">
                <a:latin typeface="Times New Roman" panose="02020603050405020304" pitchFamily="18" charset="0"/>
              </a:rPr>
              <a:t> 1.0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Content-Type:</a:t>
            </a:r>
            <a:r>
              <a:rPr lang="en-GB" altLang="en-US" sz="2000" dirty="0">
                <a:latin typeface="Times New Roman" panose="02020603050405020304" pitchFamily="18" charset="0"/>
              </a:rPr>
              <a:t> multipart/mixed; boundary=“----------F9876678DDB9”</a:t>
            </a:r>
          </a:p>
          <a:p>
            <a:pPr eaLnBrk="0" hangingPunct="0">
              <a:buClrTx/>
              <a:buSzPct val="70000"/>
              <a:buFontTx/>
              <a:buNone/>
            </a:pPr>
            <a:endParaRPr lang="en-GB" altLang="en-US" sz="1000" b="1" dirty="0">
              <a:latin typeface="Times New Roman" panose="02020603050405020304" pitchFamily="18" charset="0"/>
            </a:endParaRP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----------F9876678DDB9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Content-Type:</a:t>
            </a:r>
            <a:r>
              <a:rPr lang="en-GB" altLang="en-US" sz="2000" dirty="0">
                <a:latin typeface="Times New Roman" panose="02020603050405020304" pitchFamily="18" charset="0"/>
              </a:rPr>
              <a:t> text/plain; charset=Windows-1251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Content-Transfer-Encoding:</a:t>
            </a:r>
            <a:r>
              <a:rPr lang="en-GB" altLang="en-US" sz="2000" dirty="0">
                <a:latin typeface="Times New Roman" panose="02020603050405020304" pitchFamily="18" charset="0"/>
              </a:rPr>
              <a:t> 8bit</a:t>
            </a:r>
          </a:p>
          <a:p>
            <a:pPr eaLnBrk="0" hangingPunct="0">
              <a:buClrTx/>
              <a:buSzPct val="70000"/>
              <a:buFontTx/>
              <a:buNone/>
            </a:pPr>
            <a:endParaRPr lang="en-GB" altLang="en-US" sz="1000" dirty="0">
              <a:latin typeface="Times New Roman" panose="02020603050405020304" pitchFamily="18" charset="0"/>
            </a:endParaRP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dirty="0">
                <a:latin typeface="Times New Roman" panose="02020603050405020304" pitchFamily="18" charset="0"/>
              </a:rPr>
              <a:t>Dear, John!!!...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----------F9876678DDB9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Content-Type:</a:t>
            </a:r>
            <a:r>
              <a:rPr lang="en-GB" altLang="en-US" sz="2000" dirty="0">
                <a:latin typeface="Times New Roman" panose="02020603050405020304" pitchFamily="18" charset="0"/>
              </a:rPr>
              <a:t> image/jpg; name=“card.jpg”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Content-transfer-encoding:</a:t>
            </a:r>
            <a:r>
              <a:rPr lang="en-GB" altLang="en-US" sz="2000" dirty="0">
                <a:latin typeface="Times New Roman" panose="02020603050405020304" pitchFamily="18" charset="0"/>
              </a:rPr>
              <a:t> base64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Content-Disposition:</a:t>
            </a:r>
            <a:r>
              <a:rPr lang="en-GB" altLang="en-US" sz="2000" dirty="0">
                <a:latin typeface="Times New Roman" panose="02020603050405020304" pitchFamily="18" charset="0"/>
              </a:rPr>
              <a:t> attachment; filename=“card.jpg”</a:t>
            </a:r>
          </a:p>
          <a:p>
            <a:pPr eaLnBrk="0" hangingPunct="0">
              <a:buClrTx/>
              <a:buSzPct val="70000"/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dirty="0">
                <a:latin typeface="Times New Roman" panose="02020603050405020304" pitchFamily="18" charset="0"/>
              </a:rPr>
              <a:t>base64 encoded data .....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GB" altLang="en-US" sz="2000" b="1" dirty="0">
                <a:latin typeface="Times New Roman" panose="02020603050405020304" pitchFamily="18" charset="0"/>
              </a:rPr>
              <a:t>----------F9876678DDB9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DDAB13F3-1B0F-4FA9-A928-C870013DA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61CBF0D9-4301-4973-9E33-AB6484343243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15</a:t>
            </a:fld>
            <a:endParaRPr lang="ru-RU" altLang="en-US" sz="1000"/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3566183F-21C3-4F0B-A402-3A4EE9FCB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500" b="1">
                <a:solidFill>
                  <a:srgbClr val="330066"/>
                </a:solidFill>
              </a:rPr>
              <a:t>Access to messages in your mailbox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F5C264E7-56F2-4CE2-A204-9ECCAEE1D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893175" cy="537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690563" indent="-34766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400"/>
              <a:t>POP3 - Post Office Protocol; </a:t>
            </a:r>
            <a:r>
              <a:rPr lang="ru-RU" altLang="en-US" sz="2400"/>
              <a:t>server port</a:t>
            </a:r>
            <a:r>
              <a:rPr lang="en-US" altLang="en-US" sz="2400"/>
              <a:t> 110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200"/>
              <a:t>authorization and downloading messages from the server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200"/>
              <a:t>"fat email client"</a:t>
            </a:r>
          </a:p>
          <a:p>
            <a:pPr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400"/>
              <a:t>IMAP: Internet Mail Access Protocol [RFC 1730]; </a:t>
            </a:r>
            <a:r>
              <a:rPr lang="ru-RU" altLang="en-US" sz="2400"/>
              <a:t>server port</a:t>
            </a:r>
            <a:r>
              <a:rPr lang="en-US" altLang="en-US" sz="2400"/>
              <a:t> 143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200"/>
              <a:t>more features, more complex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200"/>
              <a:t>allows you to manage messages on the server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200"/>
              <a:t>thin email client</a:t>
            </a:r>
          </a:p>
          <a:p>
            <a:pPr lvl="1">
              <a:spcBef>
                <a:spcPts val="5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None/>
            </a:pPr>
            <a:endParaRPr lang="en-US" altLang="en-US" sz="2000"/>
          </a:p>
          <a:p>
            <a:pPr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400"/>
              <a:t>HTTP: mail.ru, yandex.ru, gmail.com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200"/>
              <a:t>"ultra-thin email client"</a:t>
            </a:r>
          </a:p>
          <a:p>
            <a:pPr lvl="1">
              <a:spcBef>
                <a:spcPts val="5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None/>
            </a:pPr>
            <a:endParaRPr lang="en-US" altLang="en-US" sz="22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379C4CF1-1EE3-47C6-9179-1F402880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15E6F270-1DB1-4CEE-B8B6-C8E0DF583BE1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16</a:t>
            </a:fld>
            <a:endParaRPr lang="ru-RU" altLang="en-US" sz="1000"/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73F07594-F645-4F56-A26F-510238ED0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500" b="1">
                <a:solidFill>
                  <a:srgbClr val="330066"/>
                </a:solidFill>
              </a:rPr>
              <a:t>Protocol </a:t>
            </a:r>
            <a:r>
              <a:rPr lang="en-US" altLang="en-US" sz="3500" b="1">
                <a:solidFill>
                  <a:srgbClr val="330066"/>
                </a:solidFill>
              </a:rPr>
              <a:t>POP3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D0320B4C-D31C-4796-919A-0CEC35432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412875"/>
            <a:ext cx="752475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S: +OK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C: USER somebody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S: +OK Password required for user somebody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C: PASS 123456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S: +OK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C: STAT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S: +OK 118 6286336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C: LIST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S: +OK 118 messages (6286336 octets)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   1  1203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   2  534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   3  1200432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   </a:t>
            </a:r>
            <a:r>
              <a:rPr lang="ru-RU" altLang="en-US" sz="2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etc</a:t>
            </a:r>
            <a:r>
              <a:rPr lang="ru-RU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</a:rPr>
              <a:t>    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id="{A8861248-AEFE-4F00-9BE6-6983FB500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12C5F5D5-DAD1-4B88-B4DA-89351DED51DD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17</a:t>
            </a:fld>
            <a:endParaRPr lang="ru-RU" altLang="en-US" sz="1000"/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B8DF330F-D04E-4D17-A5BE-73681E041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Protocol </a:t>
            </a:r>
            <a:r>
              <a:rPr lang="en-US" altLang="en-US" sz="3900" b="1">
                <a:solidFill>
                  <a:srgbClr val="330066"/>
                </a:solidFill>
              </a:rPr>
              <a:t>POP3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55438874-6C27-432D-B6D2-E528E5E0A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84313"/>
            <a:ext cx="6337300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C: UIDL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S: +OK 118 messages (6286336 octets)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    1  4323549873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    2  5243509832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    3  9653582120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    </a:t>
            </a:r>
            <a:r>
              <a:rPr lang="ru-RU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etc.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ru-RU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    .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C: RETR </a:t>
            </a:r>
            <a:r>
              <a:rPr lang="ru-RU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115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S: </a:t>
            </a:r>
            <a:r>
              <a:rPr lang="ru-RU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OK 2259 octets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    </a:t>
            </a:r>
            <a:r>
              <a:rPr lang="ru-RU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message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ru-RU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    .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C: DELE 1</a:t>
            </a:r>
            <a:r>
              <a:rPr lang="ru-RU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C: QUIT </a:t>
            </a:r>
          </a:p>
          <a:p>
            <a:pPr eaLnBrk="0" hangingPunct="0">
              <a:buClrTx/>
              <a:buSzPct val="70000"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S: +OK POP3 server at mail.ru signing off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01C1D800-DBD5-436A-99FD-F3952F88A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A0C9EA26-06BE-4D70-B587-180F8A268F40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18</a:t>
            </a:fld>
            <a:endParaRPr lang="ru-RU" altLang="en-US" sz="1000"/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D5BDBA49-7CD2-49D5-95B4-37975F06C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Protocol</a:t>
            </a:r>
            <a:r>
              <a:rPr lang="en-US" altLang="en-US" sz="3900" b="1">
                <a:solidFill>
                  <a:srgbClr val="330066"/>
                </a:solidFill>
              </a:rPr>
              <a:t> IMAP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64F15D61-AC7B-45B0-8BA0-2AD7C1ACF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381125"/>
            <a:ext cx="8642350" cy="528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30000"/>
              </a:lnSpc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 err="1"/>
              <a:t>Emails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are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stored</a:t>
            </a:r>
            <a:r>
              <a:rPr lang="ru-RU" altLang="en-US" sz="2600" dirty="0"/>
              <a:t> </a:t>
            </a:r>
            <a:r>
              <a:rPr lang="ru-RU" altLang="en-US" sz="2600" dirty="0" err="1"/>
              <a:t>on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the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server</a:t>
            </a:r>
            <a:r>
              <a:rPr lang="ru-RU" altLang="en-US" sz="2600" dirty="0"/>
              <a:t>, </a:t>
            </a:r>
            <a:r>
              <a:rPr lang="ru-RU" altLang="en-US" sz="2600" dirty="0" err="1"/>
              <a:t>not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on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the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client</a:t>
            </a:r>
            <a:r>
              <a:rPr lang="ru-RU" altLang="en-US" sz="2600" dirty="0"/>
              <a:t>. The </a:t>
            </a:r>
            <a:r>
              <a:rPr lang="ru-RU" altLang="en-US" sz="2600" dirty="0" err="1"/>
              <a:t>client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only</a:t>
            </a:r>
            <a:r>
              <a:rPr lang="ru-RU" altLang="en-US" sz="2600" dirty="0"/>
              <a:t> </a:t>
            </a:r>
            <a:r>
              <a:rPr lang="ru-RU" altLang="en-US" sz="2600" dirty="0" err="1"/>
              <a:t>requests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email</a:t>
            </a:r>
            <a:r>
              <a:rPr lang="ru-RU" altLang="en-US" sz="2600" dirty="0"/>
              <a:t> </a:t>
            </a:r>
            <a:r>
              <a:rPr lang="ru-RU" altLang="en-US" sz="2600" dirty="0" err="1"/>
              <a:t>headers</a:t>
            </a:r>
            <a:r>
              <a:rPr lang="ru-RU" altLang="en-US" sz="2600" dirty="0"/>
              <a:t>!</a:t>
            </a:r>
          </a:p>
          <a:p>
            <a:pPr>
              <a:lnSpc>
                <a:spcPct val="130000"/>
              </a:lnSpc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/>
              <a:t>It </a:t>
            </a:r>
            <a:r>
              <a:rPr lang="ru-RU" altLang="en-US" sz="2600" dirty="0" err="1"/>
              <a:t>is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possible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to</a:t>
            </a:r>
            <a:r>
              <a:rPr lang="ru-RU" altLang="en-US" sz="2600" dirty="0"/>
              <a:t> </a:t>
            </a:r>
            <a:r>
              <a:rPr lang="ru-RU" altLang="en-US" sz="2600" dirty="0" err="1"/>
              <a:t>access</a:t>
            </a:r>
            <a:r>
              <a:rPr lang="ru-RU" altLang="en-US" sz="2600" dirty="0"/>
              <a:t> (</a:t>
            </a:r>
            <a:r>
              <a:rPr lang="ru-RU" altLang="en-US" sz="2600" dirty="0" err="1"/>
              <a:t>even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simultaneously</a:t>
            </a:r>
            <a:r>
              <a:rPr lang="ru-RU" altLang="en-US" sz="2600" dirty="0"/>
              <a:t>) </a:t>
            </a:r>
            <a:r>
              <a:rPr lang="ru-RU" altLang="en-US" sz="2600" dirty="0" err="1"/>
              <a:t>the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same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mailbox</a:t>
            </a:r>
            <a:r>
              <a:rPr lang="ru-RU" altLang="en-US" sz="2600" dirty="0"/>
              <a:t> </a:t>
            </a:r>
            <a:r>
              <a:rPr lang="ru-RU" altLang="en-US" sz="2600" dirty="0" err="1"/>
              <a:t>from</a:t>
            </a:r>
            <a:r>
              <a:rPr lang="ru-RU" altLang="en-US" sz="2600" dirty="0"/>
              <a:t> </a:t>
            </a:r>
            <a:r>
              <a:rPr lang="ru-RU" altLang="en-US" sz="2600" dirty="0" err="1"/>
              <a:t>different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clients</a:t>
            </a:r>
            <a:endParaRPr lang="ru-RU" altLang="en-US" sz="2600" dirty="0"/>
          </a:p>
          <a:p>
            <a:pPr>
              <a:lnSpc>
                <a:spcPct val="130000"/>
              </a:lnSpc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/>
              <a:t>You </a:t>
            </a:r>
            <a:r>
              <a:rPr lang="ru-RU" altLang="en-US" sz="2600" dirty="0" err="1"/>
              <a:t>can</a:t>
            </a:r>
            <a:r>
              <a:rPr lang="ru-RU" altLang="en-US" sz="2600" dirty="0"/>
              <a:t> </a:t>
            </a:r>
            <a:r>
              <a:rPr lang="ru-RU" altLang="en-US" sz="2600" dirty="0" err="1"/>
              <a:t>create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shared</a:t>
            </a:r>
            <a:r>
              <a:rPr lang="ru-RU" altLang="en-US" sz="2600" dirty="0"/>
              <a:t> </a:t>
            </a:r>
            <a:r>
              <a:rPr lang="ru-RU" altLang="en-US" sz="2600" dirty="0" err="1"/>
              <a:t>folders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that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can</a:t>
            </a:r>
            <a:r>
              <a:rPr lang="ru-RU" altLang="en-US" sz="2600" dirty="0"/>
              <a:t> </a:t>
            </a:r>
            <a:r>
              <a:rPr lang="ru-RU" altLang="en-US" sz="2600" dirty="0" err="1"/>
              <a:t>be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accessed</a:t>
            </a:r>
            <a:r>
              <a:rPr lang="ru-RU" altLang="en-US" sz="2600" dirty="0"/>
              <a:t> </a:t>
            </a:r>
            <a:r>
              <a:rPr lang="ru-RU" altLang="en-US" sz="2600" dirty="0" err="1"/>
              <a:t>by</a:t>
            </a:r>
            <a:r>
              <a:rPr lang="ru-RU" altLang="en-US" sz="2600" dirty="0"/>
              <a:t> </a:t>
            </a:r>
            <a:r>
              <a:rPr lang="ru-RU" altLang="en-US" sz="2600" dirty="0" err="1"/>
              <a:t>multiple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users</a:t>
            </a:r>
            <a:endParaRPr lang="ru-RU" altLang="en-US" sz="2600" dirty="0"/>
          </a:p>
          <a:p>
            <a:pPr>
              <a:lnSpc>
                <a:spcPct val="130000"/>
              </a:lnSpc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/>
              <a:t>Server</a:t>
            </a:r>
            <a:r>
              <a:rPr lang="en-US" altLang="en-US" sz="2600" dirty="0"/>
              <a:t>-side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search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support</a:t>
            </a:r>
            <a:r>
              <a:rPr lang="ru-RU" altLang="en-US" sz="2600" dirty="0"/>
              <a:t> </a:t>
            </a:r>
          </a:p>
          <a:p>
            <a:pPr>
              <a:lnSpc>
                <a:spcPct val="130000"/>
              </a:lnSpc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/>
              <a:t>Support </a:t>
            </a:r>
            <a:r>
              <a:rPr lang="ru-RU" altLang="en-US" sz="2600" dirty="0" err="1"/>
              <a:t>for</a:t>
            </a:r>
            <a:r>
              <a:rPr lang="ru-RU" altLang="en-US" sz="2600" dirty="0"/>
              <a:t> </a:t>
            </a:r>
            <a:r>
              <a:rPr lang="ru-RU" altLang="en-US" sz="2600" dirty="0" err="1"/>
              <a:t>online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work</a:t>
            </a:r>
            <a:endParaRPr lang="ru-RU" altLang="en-US" sz="2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1E84CD0E-E17E-47DF-8327-2D36C5CE5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9F098619-3F27-4E57-9FC7-0B9C16D196B7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19</a:t>
            </a:fld>
            <a:endParaRPr lang="ru-RU" altLang="en-US" sz="1000"/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68C215F2-6FC4-4A58-9FF4-6F8908074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500" b="1">
                <a:solidFill>
                  <a:srgbClr val="330066"/>
                </a:solidFill>
              </a:rPr>
              <a:t>Access to email via the web interface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04F8D057-533A-42FB-88BF-44B73B2AA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90000"/>
              </a:lnSpc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/>
              <a:t>User's client – Web browser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/>
              <a:t>The message is transmitted to the web server using the following protocol </a:t>
            </a:r>
            <a:r>
              <a:rPr lang="en-US" altLang="en-US" sz="3000"/>
              <a:t>HTTP</a:t>
            </a:r>
            <a:r>
              <a:rPr lang="ru-RU" altLang="en-US" sz="3000"/>
              <a:t>, which calls the CGI application that sends a message to the recipient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/>
              <a:t>Another option: the browser accesses a web socket server that sends mail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F7778253-9083-4336-9089-042850850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DA85DF4C-AA90-4C5A-887C-C5F6718FA074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2</a:t>
            </a:fld>
            <a:endParaRPr lang="ru-RU" altLang="en-US" sz="1000"/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F8AB191D-D679-4398-87CA-954677DFC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500" b="1" dirty="0">
                <a:solidFill>
                  <a:srgbClr val="330066"/>
                </a:solidFill>
              </a:rPr>
              <a:t>Four </a:t>
            </a:r>
            <a:r>
              <a:rPr lang="en-US" altLang="en-US" sz="3500" b="1" dirty="0">
                <a:solidFill>
                  <a:srgbClr val="330066"/>
                </a:solidFill>
              </a:rPr>
              <a:t>M</a:t>
            </a:r>
            <a:r>
              <a:rPr lang="ru-RU" altLang="en-US" sz="3500" b="1" dirty="0" err="1">
                <a:solidFill>
                  <a:srgbClr val="330066"/>
                </a:solidFill>
              </a:rPr>
              <a:t>ain</a:t>
            </a:r>
            <a:r>
              <a:rPr lang="ru-RU" altLang="en-US" sz="3500" b="1" dirty="0">
                <a:solidFill>
                  <a:srgbClr val="330066"/>
                </a:solidFill>
              </a:rPr>
              <a:t> </a:t>
            </a:r>
            <a:r>
              <a:rPr lang="en-US" altLang="en-US" sz="3500" b="1" dirty="0">
                <a:solidFill>
                  <a:srgbClr val="330066"/>
                </a:solidFill>
              </a:rPr>
              <a:t>C</a:t>
            </a:r>
            <a:r>
              <a:rPr lang="ru-RU" altLang="en-US" sz="3500" b="1" dirty="0" err="1">
                <a:solidFill>
                  <a:srgbClr val="330066"/>
                </a:solidFill>
              </a:rPr>
              <a:t>omponents</a:t>
            </a:r>
            <a:endParaRPr lang="ru-RU" altLang="en-US" sz="3500" b="1" dirty="0">
              <a:solidFill>
                <a:srgbClr val="330066"/>
              </a:solidFill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AB3D821A-B9F1-4C4B-807E-EB6D5EADF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8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3200" dirty="0"/>
              <a:t>U</a:t>
            </a:r>
            <a:r>
              <a:rPr lang="ru-RU" altLang="en-US" sz="3200" dirty="0" err="1"/>
              <a:t>ser</a:t>
            </a:r>
            <a:r>
              <a:rPr lang="ru-RU" altLang="en-US" sz="3200" dirty="0"/>
              <a:t> </a:t>
            </a:r>
            <a:r>
              <a:rPr lang="ru-RU" altLang="en-US" sz="3200" dirty="0" err="1"/>
              <a:t>mail</a:t>
            </a:r>
            <a:r>
              <a:rPr lang="ru-RU" altLang="en-US" sz="3200" dirty="0"/>
              <a:t> </a:t>
            </a:r>
            <a:r>
              <a:rPr lang="ru-RU" altLang="en-US" sz="3200" dirty="0" err="1"/>
              <a:t>clients</a:t>
            </a:r>
            <a:endParaRPr lang="ru-RU" altLang="en-US" sz="3200" dirty="0"/>
          </a:p>
          <a:p>
            <a:pPr>
              <a:spcBef>
                <a:spcPts val="8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3200" dirty="0"/>
              <a:t>M</a:t>
            </a:r>
            <a:r>
              <a:rPr lang="ru-RU" altLang="en-US" sz="3200" dirty="0" err="1"/>
              <a:t>ail</a:t>
            </a:r>
            <a:r>
              <a:rPr lang="ru-RU" altLang="en-US" sz="3200" dirty="0"/>
              <a:t> </a:t>
            </a:r>
            <a:r>
              <a:rPr lang="ru-RU" altLang="en-US" sz="3200" dirty="0" err="1"/>
              <a:t>servers</a:t>
            </a:r>
            <a:r>
              <a:rPr lang="en-US" altLang="en-US" sz="3200" dirty="0"/>
              <a:t> </a:t>
            </a:r>
          </a:p>
          <a:p>
            <a:pPr>
              <a:spcBef>
                <a:spcPts val="8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3200" dirty="0"/>
              <a:t>P</a:t>
            </a:r>
            <a:r>
              <a:rPr lang="ru-RU" altLang="en-US" sz="3200" dirty="0" err="1"/>
              <a:t>rotocol</a:t>
            </a:r>
            <a:r>
              <a:rPr lang="ru-RU" altLang="en-US" sz="3200" dirty="0"/>
              <a:t> </a:t>
            </a:r>
            <a:r>
              <a:rPr lang="ru-RU" altLang="en-US" sz="3200" dirty="0" err="1"/>
              <a:t>for</a:t>
            </a:r>
            <a:r>
              <a:rPr lang="ru-RU" altLang="en-US" sz="3200" dirty="0"/>
              <a:t> </a:t>
            </a:r>
            <a:r>
              <a:rPr lang="ru-RU" altLang="en-US" sz="3200" dirty="0" err="1"/>
              <a:t>sending</a:t>
            </a:r>
            <a:r>
              <a:rPr lang="ru-RU" altLang="en-US" sz="3200" dirty="0"/>
              <a:t> </a:t>
            </a:r>
            <a:r>
              <a:rPr lang="ru-RU" altLang="en-US" sz="3200" dirty="0" err="1"/>
              <a:t>mail</a:t>
            </a:r>
            <a:r>
              <a:rPr lang="en-US" altLang="en-US" sz="3200" dirty="0"/>
              <a:t>: SMTP</a:t>
            </a:r>
          </a:p>
          <a:p>
            <a:pPr>
              <a:spcBef>
                <a:spcPts val="8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3200" dirty="0"/>
              <a:t>M</a:t>
            </a:r>
            <a:r>
              <a:rPr lang="ru-RU" altLang="en-US" sz="3200" dirty="0" err="1"/>
              <a:t>ailbox</a:t>
            </a:r>
            <a:r>
              <a:rPr lang="ru-RU" altLang="en-US" sz="3200" dirty="0"/>
              <a:t> </a:t>
            </a:r>
            <a:r>
              <a:rPr lang="ru-RU" altLang="en-US" sz="3200" dirty="0" err="1"/>
              <a:t>access</a:t>
            </a:r>
            <a:r>
              <a:rPr lang="ru-RU" altLang="en-US" sz="3200" dirty="0"/>
              <a:t> </a:t>
            </a:r>
            <a:r>
              <a:rPr lang="ru-RU" altLang="en-US" sz="3200" dirty="0" err="1"/>
              <a:t>protocols</a:t>
            </a:r>
            <a:r>
              <a:rPr lang="en-US" altLang="en-US" sz="3200" dirty="0"/>
              <a:t>: POP3</a:t>
            </a:r>
            <a:r>
              <a:rPr lang="ru-RU" altLang="en-US" sz="3200" dirty="0"/>
              <a:t> </a:t>
            </a:r>
            <a:r>
              <a:rPr lang="ru-RU" altLang="en-US" sz="3200" dirty="0" err="1"/>
              <a:t>or</a:t>
            </a:r>
            <a:r>
              <a:rPr lang="en-US" altLang="en-US" sz="3200" dirty="0"/>
              <a:t> IMAP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>
            <a:extLst>
              <a:ext uri="{FF2B5EF4-FFF2-40B4-BE49-F238E27FC236}">
                <a16:creationId xmlns:a16="http://schemas.microsoft.com/office/drawing/2014/main" id="{A13D7822-B1F8-4D61-90CD-9CDB0BB23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A33F927E-A31E-45B1-B2F0-AD5E916FFEF8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20</a:t>
            </a:fld>
            <a:endParaRPr lang="ru-RU" altLang="en-US" sz="1000"/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3669090E-7112-4742-A86C-259C8306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Spam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FA8F47BC-B349-4827-95B6-4559A3013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690563" indent="-34766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 dirty="0" err="1"/>
              <a:t>Kinds</a:t>
            </a:r>
            <a:r>
              <a:rPr lang="ru-RU" altLang="en-US" sz="3000" dirty="0"/>
              <a:t>:</a:t>
            </a:r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 err="1"/>
              <a:t>Advertisement</a:t>
            </a:r>
            <a:endParaRPr lang="ru-RU" altLang="en-US" sz="2600" dirty="0"/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/>
              <a:t>Anti-</a:t>
            </a:r>
            <a:r>
              <a:rPr lang="ru-RU" altLang="en-US" sz="2600" dirty="0" err="1"/>
              <a:t>advertising</a:t>
            </a:r>
            <a:endParaRPr lang="ru-RU" altLang="en-US" sz="2600" dirty="0"/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 err="1"/>
              <a:t>Nigerian</a:t>
            </a:r>
            <a:r>
              <a:rPr lang="ru-RU" altLang="en-US" sz="2600" dirty="0"/>
              <a:t> </a:t>
            </a:r>
            <a:r>
              <a:rPr lang="ru-RU" altLang="en-US" sz="2600" dirty="0" err="1"/>
              <a:t>letters</a:t>
            </a:r>
            <a:endParaRPr lang="ru-RU" altLang="en-US" sz="2600" dirty="0"/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600" dirty="0"/>
              <a:t>F</a:t>
            </a:r>
            <a:r>
              <a:rPr lang="ru-RU" altLang="en-US" sz="2600" dirty="0" err="1"/>
              <a:t>ishing</a:t>
            </a:r>
            <a:endParaRPr lang="ru-RU" altLang="en-US" sz="2600" dirty="0"/>
          </a:p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 dirty="0" err="1"/>
              <a:t>Automatic</a:t>
            </a:r>
            <a:r>
              <a:rPr lang="ru-RU" altLang="en-US" sz="3000" dirty="0"/>
              <a:t> </a:t>
            </a:r>
            <a:r>
              <a:rPr lang="ru-RU" altLang="en-US" sz="3000" dirty="0" err="1"/>
              <a:t>search</a:t>
            </a:r>
            <a:r>
              <a:rPr lang="ru-RU" altLang="en-US" sz="3000" dirty="0"/>
              <a:t> </a:t>
            </a:r>
            <a:r>
              <a:rPr lang="en-US" altLang="en-US" sz="3000" dirty="0"/>
              <a:t>of email-</a:t>
            </a:r>
            <a:r>
              <a:rPr lang="ru-RU" altLang="en-US" sz="3000" dirty="0" err="1"/>
              <a:t>addresses</a:t>
            </a:r>
            <a:endParaRPr lang="ru-RU" altLang="en-US" sz="3000" dirty="0"/>
          </a:p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 dirty="0"/>
              <a:t>Anti-</a:t>
            </a:r>
            <a:r>
              <a:rPr lang="en-US" altLang="en-US" sz="3000" dirty="0"/>
              <a:t>spam</a:t>
            </a:r>
            <a:r>
              <a:rPr lang="ru-RU" altLang="en-US" sz="3000" dirty="0"/>
              <a:t> </a:t>
            </a:r>
            <a:r>
              <a:rPr lang="ru-RU" altLang="en-US" sz="3000" dirty="0" err="1"/>
              <a:t>tools</a:t>
            </a:r>
            <a:r>
              <a:rPr lang="ru-RU" altLang="en-US" sz="3000" dirty="0"/>
              <a:t>: </a:t>
            </a:r>
            <a:r>
              <a:rPr lang="ru-RU" altLang="en-US" sz="3000" dirty="0" err="1"/>
              <a:t>filtering</a:t>
            </a:r>
            <a:r>
              <a:rPr lang="ru-RU" altLang="en-US" sz="3000" dirty="0"/>
              <a:t>, </a:t>
            </a:r>
            <a:r>
              <a:rPr lang="ru-RU" altLang="en-US" sz="3000" dirty="0" err="1"/>
              <a:t>blacklisting</a:t>
            </a:r>
            <a:r>
              <a:rPr lang="ru-RU" altLang="en-US" sz="3000" dirty="0"/>
              <a:t> </a:t>
            </a:r>
            <a:r>
              <a:rPr lang="ru-RU" altLang="en-US" sz="3000" dirty="0" err="1"/>
              <a:t>of</a:t>
            </a:r>
            <a:r>
              <a:rPr lang="ru-RU" altLang="en-US" sz="3000" dirty="0"/>
              <a:t> IP </a:t>
            </a:r>
            <a:r>
              <a:rPr lang="ru-RU" altLang="en-US" sz="3000" dirty="0" err="1"/>
              <a:t>addresses</a:t>
            </a:r>
            <a:endParaRPr lang="ru-RU" altLang="en-US" sz="3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>
            <a:extLst>
              <a:ext uri="{FF2B5EF4-FFF2-40B4-BE49-F238E27FC236}">
                <a16:creationId xmlns:a16="http://schemas.microsoft.com/office/drawing/2014/main" id="{2453DCC0-A03D-4C31-9BAF-D4704C02C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66725"/>
            <a:ext cx="6781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altLang="en-US" sz="4800" b="1">
                <a:solidFill>
                  <a:srgbClr val="330066"/>
                </a:solidFill>
              </a:rPr>
              <a:t>File Transfer Service </a:t>
            </a:r>
            <a:r>
              <a:rPr lang="en-US" altLang="en-US" sz="4800" b="1">
                <a:solidFill>
                  <a:srgbClr val="330066"/>
                </a:solidFill>
              </a:rPr>
              <a:t>FTP</a:t>
            </a:r>
          </a:p>
        </p:txBody>
      </p:sp>
      <p:pic>
        <p:nvPicPr>
          <p:cNvPr id="25602" name="Picture 2">
            <a:extLst>
              <a:ext uri="{FF2B5EF4-FFF2-40B4-BE49-F238E27FC236}">
                <a16:creationId xmlns:a16="http://schemas.microsoft.com/office/drawing/2014/main" id="{87ABCEE3-DCDA-4296-8729-E988F2FE1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3284538"/>
            <a:ext cx="410527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>
            <a:extLst>
              <a:ext uri="{FF2B5EF4-FFF2-40B4-BE49-F238E27FC236}">
                <a16:creationId xmlns:a16="http://schemas.microsoft.com/office/drawing/2014/main" id="{A31D0AB4-801C-4F1C-9AE2-BB30628C4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19B83D24-E8CA-41E3-A95F-C49B93CA961A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22</a:t>
            </a:fld>
            <a:endParaRPr lang="ru-RU" altLang="en-US" sz="1000"/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23D3339E-92BB-4F1C-80BF-B2EB83F10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500" b="1">
                <a:solidFill>
                  <a:srgbClr val="330066"/>
                </a:solidFill>
              </a:rPr>
              <a:t>FTP</a:t>
            </a:r>
            <a:r>
              <a:rPr lang="ru-RU" altLang="en-US" sz="3500" b="1">
                <a:solidFill>
                  <a:srgbClr val="330066"/>
                </a:solidFill>
              </a:rPr>
              <a:t> – </a:t>
            </a:r>
            <a:r>
              <a:rPr lang="en-US" altLang="en-US" sz="3500" b="1">
                <a:solidFill>
                  <a:srgbClr val="330066"/>
                </a:solidFill>
              </a:rPr>
              <a:t>File Transfer Protocol</a:t>
            </a:r>
            <a:br>
              <a:rPr lang="en-US" altLang="en-US" sz="3500" b="1">
                <a:solidFill>
                  <a:srgbClr val="330066"/>
                </a:solidFill>
              </a:rPr>
            </a:br>
            <a:r>
              <a:rPr lang="ru-RU" altLang="en-US" sz="3500" b="1">
                <a:solidFill>
                  <a:srgbClr val="330066"/>
                </a:solidFill>
              </a:rPr>
              <a:t>File Transfer Protocol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1A4959D3-3401-4AE2-8EBF-78AF0161C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713788" cy="476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690563" indent="-34766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800" dirty="0"/>
              <a:t>V</a:t>
            </a:r>
            <a:r>
              <a:rPr lang="ru-RU" altLang="en-US" sz="2800" dirty="0" err="1"/>
              <a:t>iewing</a:t>
            </a:r>
            <a:r>
              <a:rPr lang="ru-RU" altLang="en-US" sz="2800" dirty="0"/>
              <a:t> </a:t>
            </a:r>
            <a:r>
              <a:rPr lang="ru-RU" altLang="en-US" sz="2800" dirty="0" err="1"/>
              <a:t>the</a:t>
            </a:r>
            <a:r>
              <a:rPr lang="ru-RU" altLang="en-US" sz="2800" dirty="0"/>
              <a:t> </a:t>
            </a:r>
            <a:r>
              <a:rPr lang="ru-RU" altLang="en-US" sz="2800" dirty="0" err="1"/>
              <a:t>contents</a:t>
            </a:r>
            <a:r>
              <a:rPr lang="ru-RU" altLang="en-US" sz="2800" dirty="0"/>
              <a:t> </a:t>
            </a:r>
            <a:r>
              <a:rPr lang="ru-RU" altLang="en-US" sz="2800" dirty="0" err="1"/>
              <a:t>of</a:t>
            </a:r>
            <a:r>
              <a:rPr lang="ru-RU" altLang="en-US" sz="2800" dirty="0"/>
              <a:t> </a:t>
            </a:r>
            <a:r>
              <a:rPr lang="ru-RU" altLang="en-US" sz="2800" dirty="0" err="1"/>
              <a:t>directories</a:t>
            </a:r>
            <a:endParaRPr lang="ru-RU" altLang="en-US" sz="2800" dirty="0"/>
          </a:p>
          <a:p>
            <a:pPr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800" dirty="0"/>
              <a:t>T</a:t>
            </a:r>
            <a:r>
              <a:rPr lang="ru-RU" altLang="en-US" sz="2800" dirty="0" err="1"/>
              <a:t>ransfer</a:t>
            </a:r>
            <a:r>
              <a:rPr lang="en-US" altLang="en-US" sz="2800" dirty="0" err="1"/>
              <a:t>ing</a:t>
            </a:r>
            <a:r>
              <a:rPr lang="ru-RU" altLang="en-US" sz="2800" dirty="0"/>
              <a:t> </a:t>
            </a:r>
            <a:r>
              <a:rPr lang="ru-RU" altLang="en-US" sz="2800" dirty="0" err="1"/>
              <a:t>files</a:t>
            </a:r>
            <a:r>
              <a:rPr lang="ru-RU" altLang="en-US" sz="2800" dirty="0"/>
              <a:t> </a:t>
            </a:r>
            <a:r>
              <a:rPr lang="ru-RU" altLang="en-US" sz="2800" dirty="0" err="1"/>
              <a:t>to</a:t>
            </a:r>
            <a:r>
              <a:rPr lang="ru-RU" altLang="en-US" sz="2800" dirty="0"/>
              <a:t> </a:t>
            </a:r>
            <a:r>
              <a:rPr lang="ru-RU" altLang="en-US" sz="2800" dirty="0" err="1"/>
              <a:t>and</a:t>
            </a:r>
            <a:r>
              <a:rPr lang="ru-RU" altLang="en-US" sz="2800" dirty="0"/>
              <a:t> </a:t>
            </a:r>
            <a:r>
              <a:rPr lang="ru-RU" altLang="en-US" sz="2800" dirty="0" err="1"/>
              <a:t>from</a:t>
            </a:r>
            <a:r>
              <a:rPr lang="ru-RU" altLang="en-US" sz="2800" dirty="0"/>
              <a:t> </a:t>
            </a:r>
            <a:r>
              <a:rPr lang="ru-RU" altLang="en-US" sz="2800" dirty="0" err="1"/>
              <a:t>the</a:t>
            </a:r>
            <a:r>
              <a:rPr lang="ru-RU" altLang="en-US" sz="2800" dirty="0"/>
              <a:t> </a:t>
            </a:r>
            <a:r>
              <a:rPr lang="ru-RU" altLang="en-US" sz="2800" dirty="0" err="1"/>
              <a:t>server</a:t>
            </a:r>
            <a:endParaRPr lang="ru-RU" altLang="en-US" sz="2800" dirty="0"/>
          </a:p>
          <a:p>
            <a:pPr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800" dirty="0"/>
              <a:t>C</a:t>
            </a:r>
            <a:r>
              <a:rPr lang="ru-RU" altLang="en-US" sz="2800" dirty="0" err="1"/>
              <a:t>lient</a:t>
            </a:r>
            <a:r>
              <a:rPr lang="en-US" altLang="en-US" sz="2800" dirty="0"/>
              <a:t> -</a:t>
            </a:r>
            <a:r>
              <a:rPr lang="ru-RU" altLang="en-US" sz="2800" dirty="0"/>
              <a:t> </a:t>
            </a:r>
            <a:r>
              <a:rPr lang="ru-RU" altLang="en-US" sz="2800" dirty="0" err="1"/>
              <a:t>the</a:t>
            </a:r>
            <a:r>
              <a:rPr lang="ru-RU" altLang="en-US" sz="2800" dirty="0"/>
              <a:t> </a:t>
            </a:r>
            <a:r>
              <a:rPr lang="ru-RU" altLang="en-US" sz="2800" dirty="0" err="1"/>
              <a:t>one</a:t>
            </a:r>
            <a:r>
              <a:rPr lang="ru-RU" altLang="en-US" sz="2800" dirty="0"/>
              <a:t> </a:t>
            </a:r>
            <a:r>
              <a:rPr lang="ru-RU" altLang="en-US" sz="2800" dirty="0" err="1"/>
              <a:t>who</a:t>
            </a:r>
            <a:r>
              <a:rPr lang="ru-RU" altLang="en-US" sz="2800" dirty="0"/>
              <a:t> </a:t>
            </a:r>
            <a:r>
              <a:rPr lang="ru-RU" altLang="en-US" sz="2800" dirty="0" err="1"/>
              <a:t>initiates</a:t>
            </a:r>
            <a:r>
              <a:rPr lang="ru-RU" altLang="en-US" sz="2800" dirty="0"/>
              <a:t> </a:t>
            </a:r>
            <a:r>
              <a:rPr lang="ru-RU" altLang="en-US" sz="2800" dirty="0" err="1"/>
              <a:t>the</a:t>
            </a:r>
            <a:r>
              <a:rPr lang="ru-RU" altLang="en-US" sz="2800" dirty="0"/>
              <a:t> </a:t>
            </a:r>
            <a:r>
              <a:rPr lang="ru-RU" altLang="en-US" sz="2800" dirty="0" err="1"/>
              <a:t>transfer</a:t>
            </a:r>
            <a:endParaRPr lang="ru-RU" altLang="en-US" sz="2800" dirty="0"/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800" dirty="0" err="1"/>
              <a:t>web</a:t>
            </a:r>
            <a:r>
              <a:rPr lang="ru-RU" altLang="en-US" sz="2800" dirty="0"/>
              <a:t> </a:t>
            </a:r>
            <a:r>
              <a:rPr lang="ru-RU" altLang="en-US" sz="2800" dirty="0" err="1"/>
              <a:t>browser</a:t>
            </a:r>
            <a:r>
              <a:rPr lang="ru-RU" altLang="en-US" sz="2800" dirty="0"/>
              <a:t>, </a:t>
            </a:r>
            <a:r>
              <a:rPr lang="en-US" altLang="en-US" sz="2800" dirty="0"/>
              <a:t>plugin’</a:t>
            </a:r>
            <a:r>
              <a:rPr lang="ru-RU" altLang="en-US" sz="2800" dirty="0"/>
              <a:t>s </a:t>
            </a:r>
            <a:r>
              <a:rPr lang="ru-RU" altLang="en-US" sz="2800" dirty="0" err="1"/>
              <a:t>in</a:t>
            </a:r>
            <a:r>
              <a:rPr lang="ru-RU" altLang="en-US" sz="2800" dirty="0"/>
              <a:t> </a:t>
            </a:r>
            <a:r>
              <a:rPr lang="ru-RU" altLang="en-US" sz="2800" dirty="0" err="1"/>
              <a:t>file</a:t>
            </a:r>
            <a:r>
              <a:rPr lang="ru-RU" altLang="en-US" sz="2800" dirty="0"/>
              <a:t> </a:t>
            </a:r>
            <a:r>
              <a:rPr lang="ru-RU" altLang="en-US" sz="2800" dirty="0" err="1"/>
              <a:t>managers</a:t>
            </a:r>
            <a:r>
              <a:rPr lang="ru-RU" altLang="en-US" sz="2800" dirty="0"/>
              <a:t>, </a:t>
            </a:r>
            <a:r>
              <a:rPr lang="ru-RU" altLang="en-US" sz="2800" dirty="0" err="1"/>
              <a:t>file</a:t>
            </a:r>
            <a:r>
              <a:rPr lang="ru-RU" altLang="en-US" sz="2800" dirty="0"/>
              <a:t> </a:t>
            </a:r>
            <a:r>
              <a:rPr lang="ru-RU" altLang="en-US" sz="2800" dirty="0" err="1"/>
              <a:t>explorer</a:t>
            </a:r>
            <a:r>
              <a:rPr lang="ru-RU" altLang="en-US" sz="2800" dirty="0"/>
              <a:t>, </a:t>
            </a:r>
            <a:r>
              <a:rPr lang="en-US" altLang="en-US" sz="2800" dirty="0"/>
              <a:t>WinSCP, FileZilla</a:t>
            </a:r>
            <a:r>
              <a:rPr lang="ru-RU" altLang="en-US" sz="2800" dirty="0"/>
              <a:t> …</a:t>
            </a:r>
          </a:p>
          <a:p>
            <a:pPr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800" dirty="0"/>
              <a:t>S</a:t>
            </a:r>
            <a:r>
              <a:rPr lang="ru-RU" altLang="en-US" sz="2800" dirty="0" err="1"/>
              <a:t>erver</a:t>
            </a:r>
            <a:r>
              <a:rPr lang="en-US" altLang="en-US" sz="2800" dirty="0"/>
              <a:t> -</a:t>
            </a:r>
            <a:r>
              <a:rPr lang="ru-RU" altLang="en-US" sz="2800" dirty="0"/>
              <a:t> a </a:t>
            </a:r>
            <a:r>
              <a:rPr lang="ru-RU" altLang="en-US" sz="2800" dirty="0" err="1"/>
              <a:t>program</a:t>
            </a:r>
            <a:r>
              <a:rPr lang="ru-RU" altLang="en-US" sz="2800" dirty="0"/>
              <a:t> </a:t>
            </a:r>
            <a:r>
              <a:rPr lang="ru-RU" altLang="en-US" sz="2800" dirty="0" err="1"/>
              <a:t>on</a:t>
            </a:r>
            <a:r>
              <a:rPr lang="ru-RU" altLang="en-US" sz="2800" dirty="0"/>
              <a:t> a </a:t>
            </a:r>
            <a:r>
              <a:rPr lang="ru-RU" altLang="en-US" sz="2800" dirty="0" err="1"/>
              <a:t>remote</a:t>
            </a:r>
            <a:r>
              <a:rPr lang="ru-RU" altLang="en-US" sz="2800" dirty="0"/>
              <a:t> </a:t>
            </a:r>
            <a:r>
              <a:rPr lang="ru-RU" altLang="en-US" sz="2800" dirty="0" err="1"/>
              <a:t>computer</a:t>
            </a:r>
            <a:endParaRPr lang="ru-RU" altLang="en-US" sz="2800" dirty="0"/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800" dirty="0" err="1"/>
              <a:t>ftpd</a:t>
            </a:r>
            <a:r>
              <a:rPr lang="en-US" altLang="en-US" sz="2800" dirty="0"/>
              <a:t>, FileZilla, Serv-U, Titan FTP Server, </a:t>
            </a:r>
            <a:r>
              <a:rPr lang="en-US" altLang="en-US" sz="2800" dirty="0" err="1"/>
              <a:t>freeFTPd</a:t>
            </a:r>
            <a:r>
              <a:rPr lang="en-US" altLang="en-US" sz="2800" dirty="0"/>
              <a:t>, …</a:t>
            </a:r>
          </a:p>
          <a:p>
            <a:pPr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800" dirty="0"/>
              <a:t>S</a:t>
            </a:r>
            <a:r>
              <a:rPr lang="ru-RU" altLang="en-US" sz="2800" dirty="0" err="1"/>
              <a:t>tandard</a:t>
            </a:r>
            <a:r>
              <a:rPr lang="ru-RU" altLang="en-US" sz="2800" dirty="0"/>
              <a:t> </a:t>
            </a:r>
            <a:r>
              <a:rPr lang="ru-RU" altLang="en-US" sz="2800" dirty="0" err="1"/>
              <a:t>server</a:t>
            </a:r>
            <a:r>
              <a:rPr lang="ru-RU" altLang="en-US" sz="2800" dirty="0"/>
              <a:t> </a:t>
            </a:r>
            <a:r>
              <a:rPr lang="ru-RU" altLang="en-US" sz="2800" dirty="0" err="1"/>
              <a:t>port</a:t>
            </a:r>
            <a:r>
              <a:rPr lang="ru-RU" altLang="en-US" sz="2800" dirty="0"/>
              <a:t>:</a:t>
            </a:r>
            <a:r>
              <a:rPr lang="en-US" altLang="en-US" sz="2800" dirty="0"/>
              <a:t> 21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53DA059A-7ABE-44F7-BF2B-2519347DC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915868"/>
            <a:ext cx="55451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>
              <a:spcBef>
                <a:spcPts val="1500"/>
              </a:spcBef>
              <a:buClrTx/>
              <a:buSzPct val="70000"/>
              <a:buFontTx/>
              <a:buNone/>
            </a:pPr>
            <a:r>
              <a:rPr lang="ru-RU" altLang="en-US" sz="2400" b="1"/>
              <a:t>Request in the client: ftp://user:password@</a:t>
            </a:r>
            <a:r>
              <a:rPr lang="en-US" altLang="en-US" sz="2400" b="1"/>
              <a:t>ftp.server.ru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>
            <a:extLst>
              <a:ext uri="{FF2B5EF4-FFF2-40B4-BE49-F238E27FC236}">
                <a16:creationId xmlns:a16="http://schemas.microsoft.com/office/drawing/2014/main" id="{C4D856E3-F752-45EC-A664-B8A3AD275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BFD28224-E4E8-4287-9A58-7DEADB84FDA1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23</a:t>
            </a:fld>
            <a:endParaRPr lang="ru-RU" altLang="en-US" sz="1000"/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D45607E8-F013-4105-9BFA-9053A0EF8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500" b="1" dirty="0">
                <a:solidFill>
                  <a:srgbClr val="330066"/>
                </a:solidFill>
              </a:rPr>
              <a:t>FTP </a:t>
            </a:r>
            <a:r>
              <a:rPr lang="ru-RU" altLang="en-US" sz="3500" b="1" dirty="0">
                <a:solidFill>
                  <a:srgbClr val="330066"/>
                </a:solidFill>
              </a:rPr>
              <a:t>Client </a:t>
            </a:r>
            <a:r>
              <a:rPr lang="en-US" altLang="en-US" sz="3500" b="1" dirty="0">
                <a:solidFill>
                  <a:srgbClr val="330066"/>
                </a:solidFill>
              </a:rPr>
              <a:t>(Total Commander)</a:t>
            </a:r>
          </a:p>
        </p:txBody>
      </p:sp>
      <p:pic>
        <p:nvPicPr>
          <p:cNvPr id="27651" name="Picture 3">
            <a:extLst>
              <a:ext uri="{FF2B5EF4-FFF2-40B4-BE49-F238E27FC236}">
                <a16:creationId xmlns:a16="http://schemas.microsoft.com/office/drawing/2014/main" id="{670EF607-7365-4282-BCFF-400D0FC7E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84313"/>
            <a:ext cx="6624638" cy="529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D2869EDD-D9F5-4154-AD6F-7DA46A795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FCA3ED56-6AED-4126-A936-9B950C40416B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24</a:t>
            </a:fld>
            <a:endParaRPr lang="ru-RU" altLang="en-US" sz="1000"/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4609FDD5-349E-4FDA-8893-1689408A8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400" b="1" dirty="0" err="1">
                <a:solidFill>
                  <a:srgbClr val="330066"/>
                </a:solidFill>
              </a:rPr>
              <a:t>Operating</a:t>
            </a:r>
            <a:r>
              <a:rPr lang="ru-RU" altLang="en-US" sz="3400" b="1" dirty="0">
                <a:solidFill>
                  <a:srgbClr val="330066"/>
                </a:solidFill>
              </a:rPr>
              <a:t> </a:t>
            </a:r>
            <a:r>
              <a:rPr lang="en-US" altLang="en-US" sz="3400" b="1" dirty="0">
                <a:solidFill>
                  <a:srgbClr val="330066"/>
                </a:solidFill>
              </a:rPr>
              <a:t>S</a:t>
            </a:r>
            <a:r>
              <a:rPr lang="ru-RU" altLang="en-US" sz="3400" b="1" dirty="0" err="1">
                <a:solidFill>
                  <a:srgbClr val="330066"/>
                </a:solidFill>
              </a:rPr>
              <a:t>cheme</a:t>
            </a:r>
            <a:endParaRPr lang="ru-RU" altLang="en-US" sz="3400" b="1" dirty="0">
              <a:solidFill>
                <a:srgbClr val="330066"/>
              </a:solidFill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FBD11743-0B9A-442F-A5E2-C83EA1781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36838"/>
            <a:ext cx="8964612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400" dirty="0"/>
              <a:t>The </a:t>
            </a:r>
            <a:r>
              <a:rPr lang="ru-RU" altLang="en-US" sz="2400" dirty="0" err="1"/>
              <a:t>client</a:t>
            </a:r>
            <a:r>
              <a:rPr lang="ru-RU" altLang="en-US" sz="2400" dirty="0"/>
              <a:t> </a:t>
            </a:r>
            <a:r>
              <a:rPr lang="en-US" altLang="en-US" sz="2400" dirty="0"/>
              <a:t>setups</a:t>
            </a:r>
            <a:r>
              <a:rPr lang="ru-RU" altLang="en-US" sz="2400" dirty="0"/>
              <a:t> </a:t>
            </a:r>
            <a:r>
              <a:rPr lang="en-US" altLang="en-US" sz="2400" dirty="0"/>
              <a:t>TCP-</a:t>
            </a:r>
            <a:r>
              <a:rPr lang="ru-RU" altLang="en-US" sz="2400" dirty="0" err="1"/>
              <a:t>connecting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to</a:t>
            </a:r>
            <a:r>
              <a:rPr lang="en-US" altLang="en-US" sz="2400" dirty="0"/>
              <a:t> 21 </a:t>
            </a:r>
            <a:r>
              <a:rPr lang="ru-RU" altLang="en-US" sz="2400" dirty="0" err="1"/>
              <a:t>server</a:t>
            </a:r>
            <a:r>
              <a:rPr lang="ru-RU" altLang="en-US" sz="2400" dirty="0"/>
              <a:t> </a:t>
            </a:r>
            <a:r>
              <a:rPr lang="ru-RU" altLang="en-US" sz="2400" dirty="0" err="1"/>
              <a:t>port</a:t>
            </a:r>
            <a:r>
              <a:rPr lang="ru-RU" altLang="en-US" sz="2400" dirty="0"/>
              <a:t> (</a:t>
            </a:r>
            <a:r>
              <a:rPr lang="ru-RU" altLang="en-US" sz="2400" dirty="0" err="1"/>
              <a:t>this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is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so-called</a:t>
            </a:r>
            <a:r>
              <a:rPr lang="ru-RU" altLang="en-US" sz="2400" dirty="0"/>
              <a:t> </a:t>
            </a:r>
            <a:r>
              <a:rPr lang="ru-RU" altLang="en-US" sz="2400" i="1" dirty="0" err="1"/>
              <a:t>control</a:t>
            </a:r>
            <a:r>
              <a:rPr lang="ru-RU" altLang="en-US" sz="2400" i="1" dirty="0"/>
              <a:t> </a:t>
            </a:r>
            <a:r>
              <a:rPr lang="ru-RU" altLang="en-US" sz="2400" i="1" dirty="0" err="1"/>
              <a:t>connection</a:t>
            </a:r>
            <a:r>
              <a:rPr lang="ru-RU" altLang="en-US" sz="2400" dirty="0"/>
              <a:t>)</a:t>
            </a:r>
          </a:p>
          <a:p>
            <a:pPr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400" dirty="0"/>
              <a:t>The </a:t>
            </a:r>
            <a:r>
              <a:rPr lang="ru-RU" altLang="en-US" sz="2400" dirty="0" err="1"/>
              <a:t>client</a:t>
            </a:r>
            <a:r>
              <a:rPr lang="ru-RU" altLang="en-US" sz="2400" dirty="0"/>
              <a:t> </a:t>
            </a:r>
            <a:r>
              <a:rPr lang="ru-RU" altLang="en-US" sz="2400" dirty="0" err="1"/>
              <a:t>logs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in</a:t>
            </a:r>
            <a:endParaRPr lang="ru-RU" altLang="en-US" sz="2400" dirty="0"/>
          </a:p>
          <a:p>
            <a:pPr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400" dirty="0"/>
              <a:t>The </a:t>
            </a:r>
            <a:r>
              <a:rPr lang="ru-RU" altLang="en-US" sz="2400" dirty="0" err="1"/>
              <a:t>client</a:t>
            </a:r>
            <a:r>
              <a:rPr lang="ru-RU" altLang="en-US" sz="2400" dirty="0"/>
              <a:t> </a:t>
            </a:r>
            <a:r>
              <a:rPr lang="ru-RU" altLang="en-US" sz="2400" dirty="0" err="1"/>
              <a:t>scans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contents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of</a:t>
            </a:r>
            <a:r>
              <a:rPr lang="ru-RU" altLang="en-US" sz="2400" dirty="0"/>
              <a:t> </a:t>
            </a:r>
            <a:r>
              <a:rPr lang="ru-RU" altLang="en-US" sz="2400" dirty="0" err="1"/>
              <a:t>directories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on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remote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server</a:t>
            </a:r>
            <a:r>
              <a:rPr lang="ru-RU" altLang="en-US" sz="2400" dirty="0"/>
              <a:t> </a:t>
            </a:r>
            <a:r>
              <a:rPr lang="ru-RU" altLang="en-US" sz="2400" dirty="0" err="1"/>
              <a:t>by</a:t>
            </a:r>
            <a:r>
              <a:rPr lang="ru-RU" altLang="en-US" sz="2400" dirty="0"/>
              <a:t> </a:t>
            </a:r>
            <a:r>
              <a:rPr lang="ru-RU" altLang="en-US" sz="2400" dirty="0" err="1"/>
              <a:t>sending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appropriate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commands</a:t>
            </a:r>
            <a:endParaRPr lang="ru-RU" altLang="en-US" sz="2400" dirty="0"/>
          </a:p>
          <a:p>
            <a:pPr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400" dirty="0" err="1"/>
              <a:t>When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server</a:t>
            </a:r>
            <a:r>
              <a:rPr lang="ru-RU" altLang="en-US" sz="2400" dirty="0"/>
              <a:t> </a:t>
            </a:r>
            <a:r>
              <a:rPr lang="ru-RU" altLang="en-US" sz="2400" dirty="0" err="1"/>
              <a:t>receives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"</a:t>
            </a:r>
            <a:r>
              <a:rPr lang="ru-RU" altLang="en-US" sz="2400" dirty="0" err="1"/>
              <a:t>transfer</a:t>
            </a:r>
            <a:r>
              <a:rPr lang="ru-RU" altLang="en-US" sz="2400" dirty="0"/>
              <a:t> </a:t>
            </a:r>
            <a:r>
              <a:rPr lang="ru-RU" altLang="en-US" sz="2400" dirty="0" err="1"/>
              <a:t>file</a:t>
            </a:r>
            <a:r>
              <a:rPr lang="ru-RU" altLang="en-US" sz="2400" dirty="0"/>
              <a:t>" </a:t>
            </a:r>
            <a:r>
              <a:rPr lang="ru-RU" altLang="en-US" sz="2400" dirty="0" err="1"/>
              <a:t>command</a:t>
            </a:r>
            <a:r>
              <a:rPr lang="ru-RU" altLang="en-US" sz="2400" dirty="0"/>
              <a:t>, </a:t>
            </a:r>
            <a:r>
              <a:rPr lang="ru-RU" altLang="en-US" sz="2400" dirty="0" err="1"/>
              <a:t>it</a:t>
            </a:r>
            <a:r>
              <a:rPr lang="ru-RU" altLang="en-US" sz="2400" dirty="0"/>
              <a:t> </a:t>
            </a:r>
            <a:r>
              <a:rPr lang="ru-RU" altLang="en-US" sz="2400" dirty="0" err="1"/>
              <a:t>opens</a:t>
            </a:r>
            <a:r>
              <a:rPr lang="ru-RU" altLang="en-US" sz="2400" dirty="0"/>
              <a:t> a </a:t>
            </a:r>
            <a:r>
              <a:rPr lang="ru-RU" altLang="en-US" sz="2400" dirty="0" err="1"/>
              <a:t>new</a:t>
            </a:r>
            <a:r>
              <a:rPr lang="ru-RU" altLang="en-US" sz="2400" dirty="0"/>
              <a:t> </a:t>
            </a:r>
            <a:r>
              <a:rPr lang="en-US" altLang="en-US" sz="2400" dirty="0"/>
              <a:t>TCP-</a:t>
            </a:r>
            <a:r>
              <a:rPr lang="ru-RU" altLang="en-US" sz="2400" dirty="0" err="1"/>
              <a:t>connect</a:t>
            </a:r>
            <a:r>
              <a:rPr lang="en-US" altLang="en-US" sz="2400" dirty="0"/>
              <a:t>ion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to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client</a:t>
            </a:r>
            <a:r>
              <a:rPr lang="ru-RU" altLang="en-US" sz="2400" dirty="0"/>
              <a:t> (</a:t>
            </a:r>
            <a:r>
              <a:rPr lang="ru-RU" altLang="en-US" sz="2400" i="1" dirty="0" err="1"/>
              <a:t>data</a:t>
            </a:r>
            <a:r>
              <a:rPr lang="ru-RU" altLang="en-US" sz="2400" i="1" dirty="0"/>
              <a:t> </a:t>
            </a:r>
            <a:r>
              <a:rPr lang="ru-RU" altLang="en-US" sz="2400" i="1" dirty="0" err="1"/>
              <a:t>connection</a:t>
            </a:r>
            <a:r>
              <a:rPr lang="ru-RU" altLang="en-US" sz="2400" dirty="0"/>
              <a:t>)</a:t>
            </a:r>
            <a:r>
              <a:rPr lang="en-US" altLang="en-US" sz="2400" dirty="0"/>
              <a:t>, </a:t>
            </a:r>
            <a:r>
              <a:rPr lang="ru-RU" altLang="en-US" sz="2400" dirty="0" err="1"/>
              <a:t>which</a:t>
            </a:r>
            <a:r>
              <a:rPr lang="ru-RU" altLang="en-US" sz="2400" dirty="0"/>
              <a:t> </a:t>
            </a:r>
            <a:r>
              <a:rPr lang="ru-RU" altLang="en-US" sz="2400" dirty="0" err="1"/>
              <a:t>is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then</a:t>
            </a:r>
            <a:r>
              <a:rPr lang="ru-RU" altLang="en-US" sz="2400" dirty="0"/>
              <a:t> </a:t>
            </a:r>
            <a:r>
              <a:rPr lang="ru-RU" altLang="en-US" sz="2400" dirty="0" err="1"/>
              <a:t>used</a:t>
            </a:r>
            <a:r>
              <a:rPr lang="ru-RU" altLang="en-US" sz="2400" dirty="0"/>
              <a:t> </a:t>
            </a:r>
            <a:r>
              <a:rPr lang="ru-RU" altLang="en-US" sz="2400" dirty="0" err="1"/>
              <a:t>for</a:t>
            </a:r>
            <a:r>
              <a:rPr lang="en-US" altLang="en-US" sz="2400" dirty="0"/>
              <a:t> file content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transmission</a:t>
            </a:r>
            <a:endParaRPr lang="ru-RU" altLang="en-US" sz="2400" dirty="0"/>
          </a:p>
          <a:p>
            <a:pPr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400" dirty="0" err="1"/>
              <a:t>After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transfer</a:t>
            </a:r>
            <a:r>
              <a:rPr lang="ru-RU" altLang="en-US" sz="2400" dirty="0"/>
              <a:t> </a:t>
            </a:r>
            <a:r>
              <a:rPr lang="ru-RU" altLang="en-US" sz="2400" dirty="0" err="1"/>
              <a:t>is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completed</a:t>
            </a:r>
            <a:r>
              <a:rPr lang="ru-RU" altLang="en-US" sz="2400" dirty="0"/>
              <a:t>,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server</a:t>
            </a:r>
            <a:r>
              <a:rPr lang="ru-RU" altLang="en-US" sz="2400" dirty="0"/>
              <a:t> </a:t>
            </a:r>
            <a:r>
              <a:rPr lang="ru-RU" altLang="en-US" sz="2400" dirty="0" err="1"/>
              <a:t>closes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data</a:t>
            </a:r>
            <a:r>
              <a:rPr lang="ru-RU" altLang="en-US" sz="2400" dirty="0"/>
              <a:t> </a:t>
            </a:r>
            <a:r>
              <a:rPr lang="ru-RU" altLang="en-US" sz="2400" dirty="0" err="1"/>
              <a:t>connection</a:t>
            </a:r>
            <a:r>
              <a:rPr lang="ru-RU" altLang="en-US" sz="2400" dirty="0"/>
              <a:t> </a:t>
            </a:r>
            <a:r>
              <a:rPr lang="ru-RU" altLang="en-US" sz="2400" dirty="0" err="1"/>
              <a:t>and</a:t>
            </a:r>
            <a:r>
              <a:rPr lang="ru-RU" altLang="en-US" sz="2400" dirty="0"/>
              <a:t> </a:t>
            </a:r>
            <a:r>
              <a:rPr lang="ru-RU" altLang="en-US" sz="2400" dirty="0" err="1"/>
              <a:t>is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ready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to</a:t>
            </a:r>
            <a:r>
              <a:rPr lang="ru-RU" altLang="en-US" sz="2400" dirty="0"/>
              <a:t> </a:t>
            </a:r>
            <a:r>
              <a:rPr lang="ru-RU" altLang="en-US" sz="2400" dirty="0" err="1"/>
              <a:t>serve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the</a:t>
            </a:r>
            <a:r>
              <a:rPr lang="ru-RU" altLang="en-US" sz="2400" dirty="0"/>
              <a:t> </a:t>
            </a:r>
            <a:r>
              <a:rPr lang="ru-RU" altLang="en-US" sz="2400" dirty="0" err="1"/>
              <a:t>client</a:t>
            </a:r>
            <a:r>
              <a:rPr lang="ru-RU" altLang="en-US" sz="2400" dirty="0"/>
              <a:t> </a:t>
            </a:r>
            <a:r>
              <a:rPr lang="ru-RU" altLang="en-US" sz="2400" dirty="0" err="1"/>
              <a:t>again</a:t>
            </a:r>
            <a:endParaRPr lang="ru-RU" altLang="en-US" sz="2400" dirty="0"/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C4D76C92-61F8-43F8-9CFE-0613340BC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628775"/>
            <a:ext cx="77628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8677" name="Group 5">
            <a:extLst>
              <a:ext uri="{FF2B5EF4-FFF2-40B4-BE49-F238E27FC236}">
                <a16:creationId xmlns:a16="http://schemas.microsoft.com/office/drawing/2014/main" id="{337D2D17-175D-4167-9AA6-20D5A945E3AA}"/>
              </a:ext>
            </a:extLst>
          </p:cNvPr>
          <p:cNvGrpSpPr>
            <a:grpSpLocks/>
          </p:cNvGrpSpPr>
          <p:nvPr/>
        </p:nvGrpSpPr>
        <p:grpSpPr bwMode="auto">
          <a:xfrm>
            <a:off x="6948488" y="1484313"/>
            <a:ext cx="354012" cy="931862"/>
            <a:chOff x="4377" y="935"/>
            <a:chExt cx="223" cy="587"/>
          </a:xfrm>
        </p:grpSpPr>
        <p:sp>
          <p:nvSpPr>
            <p:cNvPr id="28678" name="AutoShape 6">
              <a:extLst>
                <a:ext uri="{FF2B5EF4-FFF2-40B4-BE49-F238E27FC236}">
                  <a16:creationId xmlns:a16="http://schemas.microsoft.com/office/drawing/2014/main" id="{39AE05D4-B08F-4D41-B6DF-D0963F6A3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1387"/>
              <a:ext cx="223" cy="135"/>
            </a:xfrm>
            <a:prstGeom prst="parallelogram">
              <a:avLst>
                <a:gd name="adj" fmla="val 63635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Rectangle 7">
              <a:extLst>
                <a:ext uri="{FF2B5EF4-FFF2-40B4-BE49-F238E27FC236}">
                  <a16:creationId xmlns:a16="http://schemas.microsoft.com/office/drawing/2014/main" id="{FE1B1B7F-B432-4883-8566-9C9A38A85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0" y="939"/>
              <a:ext cx="102" cy="45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Rectangle 8">
              <a:extLst>
                <a:ext uri="{FF2B5EF4-FFF2-40B4-BE49-F238E27FC236}">
                  <a16:creationId xmlns:a16="http://schemas.microsoft.com/office/drawing/2014/main" id="{5DCFF469-CF24-4126-BEC2-DF3CBB2D0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8" y="1067"/>
              <a:ext cx="141" cy="451"/>
            </a:xfrm>
            <a:prstGeom prst="rect">
              <a:avLst/>
            </a:prstGeom>
            <a:solidFill>
              <a:srgbClr val="33CCCC"/>
            </a:solidFill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AutoShape 9">
              <a:extLst>
                <a:ext uri="{FF2B5EF4-FFF2-40B4-BE49-F238E27FC236}">
                  <a16:creationId xmlns:a16="http://schemas.microsoft.com/office/drawing/2014/main" id="{505AA155-0C6A-418E-A323-EC4A7952C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935"/>
              <a:ext cx="223" cy="135"/>
            </a:xfrm>
            <a:prstGeom prst="parallelogram">
              <a:avLst>
                <a:gd name="adj" fmla="val 63635"/>
              </a:avLst>
            </a:prstGeom>
            <a:solidFill>
              <a:srgbClr val="33CCCC"/>
            </a:solidFill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Line 10">
              <a:extLst>
                <a:ext uri="{FF2B5EF4-FFF2-40B4-BE49-F238E27FC236}">
                  <a16:creationId xmlns:a16="http://schemas.microsoft.com/office/drawing/2014/main" id="{78904DFF-B0B9-4E3E-9251-433439254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1" y="945"/>
              <a:ext cx="0" cy="44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1">
              <a:extLst>
                <a:ext uri="{FF2B5EF4-FFF2-40B4-BE49-F238E27FC236}">
                  <a16:creationId xmlns:a16="http://schemas.microsoft.com/office/drawing/2014/main" id="{E26D9FD4-CD97-4550-B096-09F178314F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8" y="1387"/>
              <a:ext cx="82" cy="13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Rectangle 12">
              <a:extLst>
                <a:ext uri="{FF2B5EF4-FFF2-40B4-BE49-F238E27FC236}">
                  <a16:creationId xmlns:a16="http://schemas.microsoft.com/office/drawing/2014/main" id="{085D075E-8810-453B-98A0-E107EEFDF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126"/>
              <a:ext cx="93" cy="259"/>
            </a:xfrm>
            <a:prstGeom prst="rect">
              <a:avLst/>
            </a:prstGeom>
            <a:solidFill>
              <a:srgbClr val="669999"/>
            </a:solidFill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13">
              <a:extLst>
                <a:ext uri="{FF2B5EF4-FFF2-40B4-BE49-F238E27FC236}">
                  <a16:creationId xmlns:a16="http://schemas.microsoft.com/office/drawing/2014/main" id="{CB8A1928-6492-4CEE-8F6C-A677A60E6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205"/>
              <a:ext cx="70" cy="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6" name="Text Box 14">
            <a:extLst>
              <a:ext uri="{FF2B5EF4-FFF2-40B4-BE49-F238E27FC236}">
                <a16:creationId xmlns:a16="http://schemas.microsoft.com/office/drawing/2014/main" id="{3250C9D6-B840-4C4C-8486-E8A11D5F3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1557338"/>
            <a:ext cx="1162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FTP</a:t>
            </a: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client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C5807B7F-18A6-4CCE-AE79-6D3C921A4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504950"/>
            <a:ext cx="10906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FTP</a:t>
            </a: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server</a:t>
            </a:r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29405E50-1968-4464-B35F-E1625D78A0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1700213"/>
            <a:ext cx="1152525" cy="1587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2F662BC5-ABBF-4F6A-8CEC-BDF945282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401883"/>
            <a:ext cx="201612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permanent</a:t>
            </a:r>
            <a:endParaRPr lang="ru-RU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control connection</a:t>
            </a:r>
            <a:endParaRPr lang="ru-RU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690" name="Text Box 18">
            <a:extLst>
              <a:ext uri="{FF2B5EF4-FFF2-40B4-BE49-F238E27FC236}">
                <a16:creationId xmlns:a16="http://schemas.microsoft.com/office/drawing/2014/main" id="{D75F7456-80B3-404B-AD7E-45B2AB035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675" y="1983879"/>
            <a:ext cx="2409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temporary</a:t>
            </a:r>
            <a:endParaRPr lang="ru-RU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data</a:t>
            </a:r>
            <a:r>
              <a:rPr lang="ru-RU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alt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connection</a:t>
            </a:r>
            <a:endParaRPr lang="ru-RU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691" name="Line 19">
            <a:extLst>
              <a:ext uri="{FF2B5EF4-FFF2-40B4-BE49-F238E27FC236}">
                <a16:creationId xmlns:a16="http://schemas.microsoft.com/office/drawing/2014/main" id="{6254D911-1125-4C1B-9CD5-B26AEABE0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1700213"/>
            <a:ext cx="1368425" cy="1587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Text Box 20">
            <a:extLst>
              <a:ext uri="{FF2B5EF4-FFF2-40B4-BE49-F238E27FC236}">
                <a16:creationId xmlns:a16="http://schemas.microsoft.com/office/drawing/2014/main" id="{F8CA161C-F07C-4B2C-98B0-49CE1569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225" y="1504950"/>
            <a:ext cx="4857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0" hangingPunct="0">
              <a:buClrTx/>
              <a:buSzPct val="70000"/>
              <a:buFontTx/>
              <a:buNone/>
            </a:pPr>
            <a:r>
              <a:rPr lang="ru-RU" altLang="en-US" sz="2400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28693" name="Line 21">
            <a:extLst>
              <a:ext uri="{FF2B5EF4-FFF2-40B4-BE49-F238E27FC236}">
                <a16:creationId xmlns:a16="http://schemas.microsoft.com/office/drawing/2014/main" id="{5135B2B9-121B-4D77-80F0-23542A781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2205038"/>
            <a:ext cx="1368425" cy="1587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>
            <a:extLst>
              <a:ext uri="{FF2B5EF4-FFF2-40B4-BE49-F238E27FC236}">
                <a16:creationId xmlns:a16="http://schemas.microsoft.com/office/drawing/2014/main" id="{FED7F554-1DE6-4A25-9B78-8EBA0084F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2205038"/>
            <a:ext cx="1152525" cy="1587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id="{49C37D58-6FEB-4D5C-8E01-5E0920C92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Active and Passive FTP</a:t>
            </a: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4ED2CF68-AB5B-47B7-97CD-3B3A722E9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F4E8FBAE-5AD2-4CC4-9DE8-AA726D0FFD87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25</a:t>
            </a:fld>
            <a:endParaRPr lang="ru-RU" altLang="en-US" sz="1000"/>
          </a:p>
        </p:txBody>
      </p:sp>
      <p:pic>
        <p:nvPicPr>
          <p:cNvPr id="29699" name="Picture 3">
            <a:extLst>
              <a:ext uri="{FF2B5EF4-FFF2-40B4-BE49-F238E27FC236}">
                <a16:creationId xmlns:a16="http://schemas.microsoft.com/office/drawing/2014/main" id="{147529DC-1C4C-43F8-B0BD-1AF005780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644775"/>
            <a:ext cx="77628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9700" name="Group 4">
            <a:extLst>
              <a:ext uri="{FF2B5EF4-FFF2-40B4-BE49-F238E27FC236}">
                <a16:creationId xmlns:a16="http://schemas.microsoft.com/office/drawing/2014/main" id="{ABE21E0B-7193-40B4-B480-4830A9782DE9}"/>
              </a:ext>
            </a:extLst>
          </p:cNvPr>
          <p:cNvGrpSpPr>
            <a:grpSpLocks/>
          </p:cNvGrpSpPr>
          <p:nvPr/>
        </p:nvGrpSpPr>
        <p:grpSpPr bwMode="auto">
          <a:xfrm>
            <a:off x="6948488" y="2500313"/>
            <a:ext cx="354012" cy="931862"/>
            <a:chOff x="4377" y="1575"/>
            <a:chExt cx="223" cy="587"/>
          </a:xfrm>
        </p:grpSpPr>
        <p:sp>
          <p:nvSpPr>
            <p:cNvPr id="29701" name="AutoShape 5">
              <a:extLst>
                <a:ext uri="{FF2B5EF4-FFF2-40B4-BE49-F238E27FC236}">
                  <a16:creationId xmlns:a16="http://schemas.microsoft.com/office/drawing/2014/main" id="{5ED0B83D-14B1-4427-AC2D-9671FA7B1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2027"/>
              <a:ext cx="223" cy="135"/>
            </a:xfrm>
            <a:prstGeom prst="parallelogram">
              <a:avLst>
                <a:gd name="adj" fmla="val 63635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>
              <a:extLst>
                <a:ext uri="{FF2B5EF4-FFF2-40B4-BE49-F238E27FC236}">
                  <a16:creationId xmlns:a16="http://schemas.microsoft.com/office/drawing/2014/main" id="{A6A6A277-B899-4A5C-AB88-062C6EA36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0" y="1579"/>
              <a:ext cx="102" cy="45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Rectangle 7">
              <a:extLst>
                <a:ext uri="{FF2B5EF4-FFF2-40B4-BE49-F238E27FC236}">
                  <a16:creationId xmlns:a16="http://schemas.microsoft.com/office/drawing/2014/main" id="{AFD78D2F-FC53-4E62-87E8-E0A607EE5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8" y="1707"/>
              <a:ext cx="141" cy="451"/>
            </a:xfrm>
            <a:prstGeom prst="rect">
              <a:avLst/>
            </a:prstGeom>
            <a:solidFill>
              <a:srgbClr val="33CCCC"/>
            </a:solidFill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AutoShape 8">
              <a:extLst>
                <a:ext uri="{FF2B5EF4-FFF2-40B4-BE49-F238E27FC236}">
                  <a16:creationId xmlns:a16="http://schemas.microsoft.com/office/drawing/2014/main" id="{ED39588C-41C9-46E2-AE4E-EF38A89EE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1575"/>
              <a:ext cx="223" cy="135"/>
            </a:xfrm>
            <a:prstGeom prst="parallelogram">
              <a:avLst>
                <a:gd name="adj" fmla="val 63635"/>
              </a:avLst>
            </a:prstGeom>
            <a:solidFill>
              <a:srgbClr val="33CCCC"/>
            </a:solidFill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85995DAE-887D-4416-98A0-35260F72DD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1" y="1584"/>
              <a:ext cx="0" cy="44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Line 10">
              <a:extLst>
                <a:ext uri="{FF2B5EF4-FFF2-40B4-BE49-F238E27FC236}">
                  <a16:creationId xmlns:a16="http://schemas.microsoft.com/office/drawing/2014/main" id="{1B7D1288-9C8C-4CA5-9D2E-EBCF4AA431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8" y="2027"/>
              <a:ext cx="82" cy="13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3445D021-831F-4B92-907F-3051B6C94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766"/>
              <a:ext cx="93" cy="259"/>
            </a:xfrm>
            <a:prstGeom prst="rect">
              <a:avLst/>
            </a:prstGeom>
            <a:solidFill>
              <a:srgbClr val="669999"/>
            </a:solidFill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6A5BD23E-8479-4F8D-9C0D-0455461DE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845"/>
              <a:ext cx="70" cy="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9" name="Text Box 13">
            <a:extLst>
              <a:ext uri="{FF2B5EF4-FFF2-40B4-BE49-F238E27FC236}">
                <a16:creationId xmlns:a16="http://schemas.microsoft.com/office/drawing/2014/main" id="{A5A7E1BF-B5A5-41BC-8340-20AFE9CB0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2573338"/>
            <a:ext cx="1162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FTP</a:t>
            </a: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client</a:t>
            </a: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AC0B6AB0-58A7-4B57-8D57-86368FCCF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520950"/>
            <a:ext cx="10906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FTP</a:t>
            </a: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server</a:t>
            </a:r>
          </a:p>
        </p:txBody>
      </p:sp>
      <p:sp>
        <p:nvSpPr>
          <p:cNvPr id="29711" name="Line 15">
            <a:extLst>
              <a:ext uri="{FF2B5EF4-FFF2-40B4-BE49-F238E27FC236}">
                <a16:creationId xmlns:a16="http://schemas.microsoft.com/office/drawing/2014/main" id="{3D3DA09A-812F-4277-A56D-C6B62E4AB7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7350" y="2714625"/>
            <a:ext cx="788988" cy="1588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701BDF83-EEDD-4951-A7F4-1FA785D9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409995"/>
            <a:ext cx="201612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permanent</a:t>
            </a:r>
            <a:endParaRPr lang="ru-RU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control connection</a:t>
            </a:r>
            <a:endParaRPr lang="ru-RU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713" name="Text Box 17">
            <a:extLst>
              <a:ext uri="{FF2B5EF4-FFF2-40B4-BE49-F238E27FC236}">
                <a16:creationId xmlns:a16="http://schemas.microsoft.com/office/drawing/2014/main" id="{C65B400D-7D6A-4FAB-B9CF-B7814D25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675" y="2927350"/>
            <a:ext cx="2409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temporary</a:t>
            </a: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data connection</a:t>
            </a:r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DF87EC12-A945-45EE-9A5F-F9186E511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2716213"/>
            <a:ext cx="1368425" cy="1587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9">
            <a:extLst>
              <a:ext uri="{FF2B5EF4-FFF2-40B4-BE49-F238E27FC236}">
                <a16:creationId xmlns:a16="http://schemas.microsoft.com/office/drawing/2014/main" id="{FF02DD85-16EB-4422-93C6-1D8468DD4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225" y="2520950"/>
            <a:ext cx="4857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0" hangingPunct="0">
              <a:buClrTx/>
              <a:buSzPct val="70000"/>
              <a:buFontTx/>
              <a:buNone/>
            </a:pPr>
            <a:r>
              <a:rPr lang="ru-RU" altLang="en-US" sz="2400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29716" name="Line 20">
            <a:extLst>
              <a:ext uri="{FF2B5EF4-FFF2-40B4-BE49-F238E27FC236}">
                <a16:creationId xmlns:a16="http://schemas.microsoft.com/office/drawing/2014/main" id="{EFC5427B-5E1B-4707-A55E-B2AECD6DD3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3350" y="3214688"/>
            <a:ext cx="1146175" cy="1587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>
            <a:extLst>
              <a:ext uri="{FF2B5EF4-FFF2-40B4-BE49-F238E27FC236}">
                <a16:creationId xmlns:a16="http://schemas.microsoft.com/office/drawing/2014/main" id="{860E7E3C-BF63-49C8-8EC1-8D43FCFD0A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8938" y="3214688"/>
            <a:ext cx="777875" cy="6350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718" name="Picture 22">
            <a:extLst>
              <a:ext uri="{FF2B5EF4-FFF2-40B4-BE49-F238E27FC236}">
                <a16:creationId xmlns:a16="http://schemas.microsoft.com/office/drawing/2014/main" id="{3C31BD9C-F344-42D6-88BB-24C78AA9E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5145088"/>
            <a:ext cx="776288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9719" name="Group 23">
            <a:extLst>
              <a:ext uri="{FF2B5EF4-FFF2-40B4-BE49-F238E27FC236}">
                <a16:creationId xmlns:a16="http://schemas.microsoft.com/office/drawing/2014/main" id="{BC899B4B-BEEF-4771-B268-E523AD33BD27}"/>
              </a:ext>
            </a:extLst>
          </p:cNvPr>
          <p:cNvGrpSpPr>
            <a:grpSpLocks/>
          </p:cNvGrpSpPr>
          <p:nvPr/>
        </p:nvGrpSpPr>
        <p:grpSpPr bwMode="auto">
          <a:xfrm>
            <a:off x="7058347" y="4880322"/>
            <a:ext cx="354013" cy="931863"/>
            <a:chOff x="4398" y="3150"/>
            <a:chExt cx="223" cy="587"/>
          </a:xfrm>
        </p:grpSpPr>
        <p:sp>
          <p:nvSpPr>
            <p:cNvPr id="29720" name="AutoShape 24">
              <a:extLst>
                <a:ext uri="{FF2B5EF4-FFF2-40B4-BE49-F238E27FC236}">
                  <a16:creationId xmlns:a16="http://schemas.microsoft.com/office/drawing/2014/main" id="{CE3EAD13-9DE3-40E6-9D34-F93EADAB7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602"/>
              <a:ext cx="223" cy="135"/>
            </a:xfrm>
            <a:prstGeom prst="parallelogram">
              <a:avLst>
                <a:gd name="adj" fmla="val 63635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Rectangle 25">
              <a:extLst>
                <a:ext uri="{FF2B5EF4-FFF2-40B4-BE49-F238E27FC236}">
                  <a16:creationId xmlns:a16="http://schemas.microsoft.com/office/drawing/2014/main" id="{3CE90653-4AD2-46B8-B02E-632A6B12F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" y="3154"/>
              <a:ext cx="102" cy="45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Rectangle 26">
              <a:extLst>
                <a:ext uri="{FF2B5EF4-FFF2-40B4-BE49-F238E27FC236}">
                  <a16:creationId xmlns:a16="http://schemas.microsoft.com/office/drawing/2014/main" id="{8618D8D2-AD4E-4707-92CA-32C69D87B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3282"/>
              <a:ext cx="141" cy="451"/>
            </a:xfrm>
            <a:prstGeom prst="rect">
              <a:avLst/>
            </a:prstGeom>
            <a:solidFill>
              <a:srgbClr val="33CCCC"/>
            </a:solidFill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AutoShape 27">
              <a:extLst>
                <a:ext uri="{FF2B5EF4-FFF2-40B4-BE49-F238E27FC236}">
                  <a16:creationId xmlns:a16="http://schemas.microsoft.com/office/drawing/2014/main" id="{8CDEFABE-4759-49BD-A1E4-09AFD94E6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150"/>
              <a:ext cx="223" cy="135"/>
            </a:xfrm>
            <a:prstGeom prst="parallelogram">
              <a:avLst>
                <a:gd name="adj" fmla="val 63635"/>
              </a:avLst>
            </a:prstGeom>
            <a:solidFill>
              <a:srgbClr val="33CCCC"/>
            </a:solidFill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8">
              <a:extLst>
                <a:ext uri="{FF2B5EF4-FFF2-40B4-BE49-F238E27FC236}">
                  <a16:creationId xmlns:a16="http://schemas.microsoft.com/office/drawing/2014/main" id="{B118B8B4-396A-43EF-A423-8990B4762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2" y="3160"/>
              <a:ext cx="0" cy="44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9">
              <a:extLst>
                <a:ext uri="{FF2B5EF4-FFF2-40B4-BE49-F238E27FC236}">
                  <a16:creationId xmlns:a16="http://schemas.microsoft.com/office/drawing/2014/main" id="{0ACB1A52-5C35-4BCC-884F-FEFD52F015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9" y="3602"/>
              <a:ext cx="82" cy="131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Rectangle 30">
              <a:extLst>
                <a:ext uri="{FF2B5EF4-FFF2-40B4-BE49-F238E27FC236}">
                  <a16:creationId xmlns:a16="http://schemas.microsoft.com/office/drawing/2014/main" id="{8392523B-FA63-4CF0-81C2-AAE93E28E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" y="3341"/>
              <a:ext cx="93" cy="259"/>
            </a:xfrm>
            <a:prstGeom prst="rect">
              <a:avLst/>
            </a:prstGeom>
            <a:solidFill>
              <a:srgbClr val="669999"/>
            </a:solidFill>
            <a:ln w="93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Rectangle 31">
              <a:extLst>
                <a:ext uri="{FF2B5EF4-FFF2-40B4-BE49-F238E27FC236}">
                  <a16:creationId xmlns:a16="http://schemas.microsoft.com/office/drawing/2014/main" id="{E16708D3-3F1E-40F4-A71B-8A966C8F8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3420"/>
              <a:ext cx="70" cy="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8" name="Text Box 32">
            <a:extLst>
              <a:ext uri="{FF2B5EF4-FFF2-40B4-BE49-F238E27FC236}">
                <a16:creationId xmlns:a16="http://schemas.microsoft.com/office/drawing/2014/main" id="{88B78329-CB64-47AF-9F88-03D720E32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5073650"/>
            <a:ext cx="1162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FTP</a:t>
            </a: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client</a:t>
            </a:r>
          </a:p>
        </p:txBody>
      </p:sp>
      <p:sp>
        <p:nvSpPr>
          <p:cNvPr id="29729" name="Text Box 33">
            <a:extLst>
              <a:ext uri="{FF2B5EF4-FFF2-40B4-BE49-F238E27FC236}">
                <a16:creationId xmlns:a16="http://schemas.microsoft.com/office/drawing/2014/main" id="{FAC9BD05-BB34-43EB-B832-B1C3A4379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9860" y="4900960"/>
            <a:ext cx="10906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FTP</a:t>
            </a: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server</a:t>
            </a:r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F9BDA2E1-A0EA-47A1-9663-B9FA2B80B2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7350" y="5072063"/>
            <a:ext cx="788988" cy="1587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>
            <a:extLst>
              <a:ext uri="{FF2B5EF4-FFF2-40B4-BE49-F238E27FC236}">
                <a16:creationId xmlns:a16="http://schemas.microsoft.com/office/drawing/2014/main" id="{2305AF2E-E546-4861-8049-4E77BD631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857750"/>
            <a:ext cx="201612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permanent</a:t>
            </a:r>
            <a:endParaRPr lang="ru-RU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control connection</a:t>
            </a:r>
            <a:endParaRPr lang="ru-RU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732" name="Text Box 36">
            <a:extLst>
              <a:ext uri="{FF2B5EF4-FFF2-40B4-BE49-F238E27FC236}">
                <a16:creationId xmlns:a16="http://schemas.microsoft.com/office/drawing/2014/main" id="{8E7FF8B8-1BE4-4AC1-B864-1A43A99E3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5427663"/>
            <a:ext cx="2409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temporary</a:t>
            </a: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data connection</a:t>
            </a:r>
          </a:p>
        </p:txBody>
      </p:sp>
      <p:sp>
        <p:nvSpPr>
          <p:cNvPr id="29733" name="Line 37">
            <a:extLst>
              <a:ext uri="{FF2B5EF4-FFF2-40B4-BE49-F238E27FC236}">
                <a16:creationId xmlns:a16="http://schemas.microsoft.com/office/drawing/2014/main" id="{E9F16D7E-B940-4838-A54C-57EE02D045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8122" y="5096222"/>
            <a:ext cx="1368425" cy="1588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Text Box 38">
            <a:extLst>
              <a:ext uri="{FF2B5EF4-FFF2-40B4-BE49-F238E27FC236}">
                <a16:creationId xmlns:a16="http://schemas.microsoft.com/office/drawing/2014/main" id="{04BB0B69-DF5E-4A53-8471-400DADC67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085" y="4900960"/>
            <a:ext cx="4857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0" hangingPunct="0">
              <a:buClrTx/>
              <a:buSzPct val="70000"/>
              <a:buFontTx/>
              <a:buNone/>
            </a:pPr>
            <a:r>
              <a:rPr lang="ru-RU" altLang="en-US" sz="2400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29735" name="Line 39">
            <a:extLst>
              <a:ext uri="{FF2B5EF4-FFF2-40B4-BE49-F238E27FC236}">
                <a16:creationId xmlns:a16="http://schemas.microsoft.com/office/drawing/2014/main" id="{50DC0385-4725-47D9-8EC2-B0D71435AC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8122" y="5593110"/>
            <a:ext cx="1033463" cy="9525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Line 40">
            <a:extLst>
              <a:ext uri="{FF2B5EF4-FFF2-40B4-BE49-F238E27FC236}">
                <a16:creationId xmlns:a16="http://schemas.microsoft.com/office/drawing/2014/main" id="{CA538FD3-C3EB-4849-A604-9810DE5D0B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8788" y="5715000"/>
            <a:ext cx="717550" cy="1588"/>
          </a:xfrm>
          <a:prstGeom prst="line">
            <a:avLst/>
          </a:prstGeom>
          <a:noFill/>
          <a:ln w="28440" cap="flat">
            <a:solidFill>
              <a:srgbClr val="FF0000"/>
            </a:solidFill>
            <a:miter lim="800000"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7" name="Text Box 41">
            <a:extLst>
              <a:ext uri="{FF2B5EF4-FFF2-40B4-BE49-F238E27FC236}">
                <a16:creationId xmlns:a16="http://schemas.microsoft.com/office/drawing/2014/main" id="{CBD7A890-9C6C-4E7E-9589-CFBF18074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4202113"/>
            <a:ext cx="56435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>
              <a:buClrTx/>
              <a:buSzPct val="70000"/>
              <a:buFontTx/>
              <a:buNone/>
            </a:pPr>
            <a:r>
              <a:rPr lang="ru-RU" altLang="en-US" sz="3200" b="1"/>
              <a:t>Passive</a:t>
            </a:r>
          </a:p>
        </p:txBody>
      </p:sp>
      <p:sp>
        <p:nvSpPr>
          <p:cNvPr id="29738" name="Text Box 42">
            <a:extLst>
              <a:ext uri="{FF2B5EF4-FFF2-40B4-BE49-F238E27FC236}">
                <a16:creationId xmlns:a16="http://schemas.microsoft.com/office/drawing/2014/main" id="{B4E02957-A3B9-4919-B6E4-AF31C6B1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1643063"/>
            <a:ext cx="56435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>
              <a:buClrTx/>
              <a:buSzPct val="70000"/>
              <a:buFontTx/>
              <a:buNone/>
            </a:pPr>
            <a:r>
              <a:rPr lang="ru-RU" altLang="en-US" sz="3200" b="1"/>
              <a:t>Active</a:t>
            </a:r>
          </a:p>
        </p:txBody>
      </p:sp>
      <p:sp>
        <p:nvSpPr>
          <p:cNvPr id="29739" name="Text Box 43">
            <a:extLst>
              <a:ext uri="{FF2B5EF4-FFF2-40B4-BE49-F238E27FC236}">
                <a16:creationId xmlns:a16="http://schemas.microsoft.com/office/drawing/2014/main" id="{C45D025A-EDDE-47C1-8158-E8C2091D2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1925" y="3000375"/>
            <a:ext cx="4857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eaLnBrk="0" hangingPunct="0">
              <a:buClrTx/>
              <a:buSzPct val="70000"/>
              <a:buFontTx/>
              <a:buNone/>
            </a:pPr>
            <a:r>
              <a:rPr lang="ru-RU" altLang="en-US" sz="2400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9740" name="Text Box 44">
            <a:extLst>
              <a:ext uri="{FF2B5EF4-FFF2-40B4-BE49-F238E27FC236}">
                <a16:creationId xmlns:a16="http://schemas.microsoft.com/office/drawing/2014/main" id="{C946BD15-40EE-402E-8B07-CD0908D39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17" y="2928938"/>
            <a:ext cx="933566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1600" b="1" dirty="0">
                <a:latin typeface="Times New Roman" panose="02020603050405020304" pitchFamily="18" charset="0"/>
              </a:rPr>
              <a:t>Random</a:t>
            </a:r>
            <a:endParaRPr lang="ru-RU" altLang="en-US" sz="1600" b="1" dirty="0">
              <a:latin typeface="Times New Roman" panose="02020603050405020304" pitchFamily="18" charset="0"/>
            </a:endParaRP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 dirty="0" err="1">
                <a:latin typeface="Times New Roman" panose="02020603050405020304" pitchFamily="18" charset="0"/>
              </a:rPr>
              <a:t>port</a:t>
            </a:r>
            <a:endParaRPr lang="ru-RU" altLang="en-US" sz="1600" b="1" dirty="0">
              <a:latin typeface="Times New Roman" panose="02020603050405020304" pitchFamily="18" charset="0"/>
            </a:endParaRPr>
          </a:p>
        </p:txBody>
      </p:sp>
      <p:sp>
        <p:nvSpPr>
          <p:cNvPr id="29741" name="Text Box 45">
            <a:extLst>
              <a:ext uri="{FF2B5EF4-FFF2-40B4-BE49-F238E27FC236}">
                <a16:creationId xmlns:a16="http://schemas.microsoft.com/office/drawing/2014/main" id="{D72D68A0-7BDD-43B7-9CF9-3E9CAD216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17" y="2357438"/>
            <a:ext cx="933566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1600" b="1" dirty="0">
                <a:latin typeface="Times New Roman" panose="02020603050405020304" pitchFamily="18" charset="0"/>
              </a:rPr>
              <a:t>Random</a:t>
            </a:r>
            <a:endParaRPr lang="ru-RU" altLang="en-US" sz="1600" b="1" dirty="0">
              <a:latin typeface="Times New Roman" panose="02020603050405020304" pitchFamily="18" charset="0"/>
            </a:endParaRP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 dirty="0" err="1">
                <a:latin typeface="Times New Roman" panose="02020603050405020304" pitchFamily="18" charset="0"/>
              </a:rPr>
              <a:t>port</a:t>
            </a:r>
            <a:endParaRPr lang="ru-RU" altLang="en-US" sz="1600" b="1" dirty="0">
              <a:latin typeface="Times New Roman" panose="02020603050405020304" pitchFamily="18" charset="0"/>
            </a:endParaRPr>
          </a:p>
        </p:txBody>
      </p:sp>
      <p:sp>
        <p:nvSpPr>
          <p:cNvPr id="29742" name="Text Box 46">
            <a:extLst>
              <a:ext uri="{FF2B5EF4-FFF2-40B4-BE49-F238E27FC236}">
                <a16:creationId xmlns:a16="http://schemas.microsoft.com/office/drawing/2014/main" id="{B8D44E86-5A2F-41A9-B201-F1AB1A14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992" y="5345113"/>
            <a:ext cx="933566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1600" b="1" dirty="0">
                <a:latin typeface="Times New Roman" panose="02020603050405020304" pitchFamily="18" charset="0"/>
              </a:rPr>
              <a:t>Random</a:t>
            </a:r>
            <a:endParaRPr lang="ru-RU" altLang="en-US" sz="1600" b="1" dirty="0">
              <a:latin typeface="Times New Roman" panose="02020603050405020304" pitchFamily="18" charset="0"/>
            </a:endParaRP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 dirty="0" err="1">
                <a:latin typeface="Times New Roman" panose="02020603050405020304" pitchFamily="18" charset="0"/>
              </a:rPr>
              <a:t>port</a:t>
            </a:r>
            <a:endParaRPr lang="ru-RU" altLang="en-US" sz="1600" b="1" dirty="0">
              <a:latin typeface="Times New Roman" panose="02020603050405020304" pitchFamily="18" charset="0"/>
            </a:endParaRPr>
          </a:p>
        </p:txBody>
      </p:sp>
      <p:sp>
        <p:nvSpPr>
          <p:cNvPr id="29743" name="Text Box 47">
            <a:extLst>
              <a:ext uri="{FF2B5EF4-FFF2-40B4-BE49-F238E27FC236}">
                <a16:creationId xmlns:a16="http://schemas.microsoft.com/office/drawing/2014/main" id="{A16AB743-A34F-4534-BB88-C6E0A266D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992" y="4773613"/>
            <a:ext cx="933566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en-US" altLang="en-US" sz="1600" b="1" dirty="0">
                <a:latin typeface="Times New Roman" panose="02020603050405020304" pitchFamily="18" charset="0"/>
              </a:rPr>
              <a:t>Random</a:t>
            </a:r>
            <a:endParaRPr lang="ru-RU" altLang="en-US" sz="1600" b="1" dirty="0">
              <a:latin typeface="Times New Roman" panose="02020603050405020304" pitchFamily="18" charset="0"/>
            </a:endParaRP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 dirty="0" err="1">
                <a:latin typeface="Times New Roman" panose="02020603050405020304" pitchFamily="18" charset="0"/>
              </a:rPr>
              <a:t>port</a:t>
            </a:r>
            <a:endParaRPr lang="ru-RU" altLang="en-US" sz="1600" b="1" dirty="0">
              <a:latin typeface="Times New Roman" panose="02020603050405020304" pitchFamily="18" charset="0"/>
            </a:endParaRPr>
          </a:p>
        </p:txBody>
      </p:sp>
      <p:sp>
        <p:nvSpPr>
          <p:cNvPr id="29744" name="Text Box 48">
            <a:extLst>
              <a:ext uri="{FF2B5EF4-FFF2-40B4-BE49-F238E27FC236}">
                <a16:creationId xmlns:a16="http://schemas.microsoft.com/office/drawing/2014/main" id="{5CD3A71B-89E5-46F8-8837-E8C04F2D6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7785" y="5296247"/>
            <a:ext cx="708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>
                <a:latin typeface="Times New Roman" panose="02020603050405020304" pitchFamily="18" charset="0"/>
              </a:rPr>
              <a:t>Happened.</a:t>
            </a:r>
          </a:p>
          <a:p>
            <a:pPr algn="ctr" eaLnBrk="0" hangingPunct="0">
              <a:buClrTx/>
              <a:buSzPct val="70000"/>
              <a:buFontTx/>
              <a:buNone/>
            </a:pPr>
            <a:r>
              <a:rPr lang="ru-RU" altLang="en-US" sz="1600" b="1">
                <a:latin typeface="Times New Roman" panose="02020603050405020304" pitchFamily="18" charset="0"/>
              </a:rPr>
              <a:t>port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>
            <a:extLst>
              <a:ext uri="{FF2B5EF4-FFF2-40B4-BE49-F238E27FC236}">
                <a16:creationId xmlns:a16="http://schemas.microsoft.com/office/drawing/2014/main" id="{C1EF5D72-BCF2-4037-B634-18AF1BE6F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07ABB51C-6126-4141-B08B-EBED2936A02D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26</a:t>
            </a:fld>
            <a:endParaRPr lang="ru-RU" altLang="en-US" sz="1000"/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5939202D-DB5E-4B08-BB78-44632BE9E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500" b="1">
                <a:solidFill>
                  <a:srgbClr val="330066"/>
                </a:solidFill>
              </a:rPr>
              <a:t>Client commands and server responses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EB811F93-D4B7-4498-9D5D-8BFD5D768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84313"/>
            <a:ext cx="8785225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220 r321-01.mmcs.rsu.ru FTP </a:t>
            </a:r>
            <a:r>
              <a:rPr lang="ru-RU" altLang="en-US" sz="2300" b="1" dirty="0" err="1">
                <a:solidFill>
                  <a:srgbClr val="3333FF"/>
                </a:solidFill>
              </a:rPr>
              <a:t>server</a:t>
            </a:r>
            <a:r>
              <a:rPr lang="ru-RU" altLang="en-US" sz="2300" b="1" dirty="0">
                <a:solidFill>
                  <a:srgbClr val="3333FF"/>
                </a:solidFill>
              </a:rPr>
              <a:t> (</a:t>
            </a:r>
            <a:r>
              <a:rPr lang="ru-RU" altLang="en-US" sz="2300" b="1" dirty="0" err="1">
                <a:solidFill>
                  <a:srgbClr val="3333FF"/>
                </a:solidFill>
              </a:rPr>
              <a:t>NetBSD-ftpd</a:t>
            </a:r>
            <a:r>
              <a:rPr lang="ru-RU" altLang="en-US" sz="2300" b="1" dirty="0">
                <a:solidFill>
                  <a:srgbClr val="3333FF"/>
                </a:solidFill>
              </a:rPr>
              <a:t>) </a:t>
            </a:r>
            <a:r>
              <a:rPr lang="ru-RU" altLang="en-US" sz="2300" b="1" dirty="0" err="1">
                <a:solidFill>
                  <a:srgbClr val="3333FF"/>
                </a:solidFill>
              </a:rPr>
              <a:t>ready</a:t>
            </a:r>
            <a:r>
              <a:rPr lang="ru-RU" altLang="en-US" sz="2300" b="1" dirty="0">
                <a:solidFill>
                  <a:srgbClr val="3333FF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FF0000"/>
                </a:solidFill>
              </a:rPr>
              <a:t>C:  </a:t>
            </a:r>
            <a:r>
              <a:rPr lang="ru-RU" altLang="en-US" sz="2300" b="1" dirty="0">
                <a:solidFill>
                  <a:srgbClr val="FF0000"/>
                </a:solidFill>
              </a:rPr>
              <a:t>USER </a:t>
            </a:r>
            <a:r>
              <a:rPr lang="en-US" altLang="en-US" sz="2300" b="1" dirty="0">
                <a:solidFill>
                  <a:srgbClr val="FF0000"/>
                </a:solidFill>
              </a:rPr>
              <a:t>somebody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331 Password </a:t>
            </a:r>
            <a:r>
              <a:rPr lang="ru-RU" altLang="en-US" sz="2300" b="1" dirty="0" err="1">
                <a:solidFill>
                  <a:srgbClr val="3333FF"/>
                </a:solidFill>
              </a:rPr>
              <a:t>required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for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en-US" altLang="en-US" sz="2300" b="1" dirty="0">
                <a:solidFill>
                  <a:srgbClr val="3333FF"/>
                </a:solidFill>
              </a:rPr>
              <a:t>somebody</a:t>
            </a:r>
            <a:r>
              <a:rPr lang="ru-RU" altLang="en-US" sz="2300" b="1" dirty="0">
                <a:solidFill>
                  <a:srgbClr val="3333FF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FF0000"/>
                </a:solidFill>
              </a:rPr>
              <a:t>C:  </a:t>
            </a:r>
            <a:r>
              <a:rPr lang="ru-RU" altLang="en-US" sz="2300" b="1" dirty="0">
                <a:solidFill>
                  <a:srgbClr val="FF0000"/>
                </a:solidFill>
              </a:rPr>
              <a:t>PASS </a:t>
            </a:r>
            <a:r>
              <a:rPr lang="en-US" altLang="en-US" sz="2300" b="1" dirty="0">
                <a:solidFill>
                  <a:srgbClr val="FF0000"/>
                </a:solidFill>
              </a:rPr>
              <a:t>1234567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230-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ru-RU" altLang="en-US" sz="2300" b="1" dirty="0">
                <a:solidFill>
                  <a:srgbClr val="3333FF"/>
                </a:solidFill>
              </a:rPr>
              <a:t>    FreeBSD 7.0-RELEASE (GENERIC) #0: </a:t>
            </a:r>
            <a:r>
              <a:rPr lang="ru-RU" altLang="en-US" sz="2300" b="1" dirty="0" err="1">
                <a:solidFill>
                  <a:srgbClr val="3333FF"/>
                </a:solidFill>
              </a:rPr>
              <a:t>Feb</a:t>
            </a:r>
            <a:r>
              <a:rPr lang="ru-RU" altLang="en-US" sz="2300" b="1" dirty="0">
                <a:solidFill>
                  <a:srgbClr val="3333FF"/>
                </a:solidFill>
              </a:rPr>
              <a:t> 24 10:35:36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ru-RU" altLang="en-US" sz="2300" b="1" dirty="0">
                <a:solidFill>
                  <a:srgbClr val="3333FF"/>
                </a:solidFill>
              </a:rPr>
              <a:t>    </a:t>
            </a:r>
            <a:r>
              <a:rPr lang="ru-RU" altLang="en-US" sz="2300" b="1" dirty="0" err="1">
                <a:solidFill>
                  <a:srgbClr val="3333FF"/>
                </a:solidFill>
              </a:rPr>
              <a:t>Welcome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to</a:t>
            </a:r>
            <a:r>
              <a:rPr lang="ru-RU" altLang="en-US" sz="2300" b="1" dirty="0">
                <a:solidFill>
                  <a:srgbClr val="3333FF"/>
                </a:solidFill>
              </a:rPr>
              <a:t> FreeBSD!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230 User </a:t>
            </a:r>
            <a:r>
              <a:rPr lang="en-US" altLang="en-US" sz="2300" b="1" dirty="0" err="1">
                <a:solidFill>
                  <a:srgbClr val="3333FF"/>
                </a:solidFill>
              </a:rPr>
              <a:t>kto</a:t>
            </a:r>
            <a:r>
              <a:rPr lang="ru-RU" altLang="en-US" sz="2300" b="1" dirty="0">
                <a:solidFill>
                  <a:srgbClr val="3333FF"/>
                </a:solidFill>
              </a:rPr>
              <a:t>-</a:t>
            </a:r>
            <a:r>
              <a:rPr lang="en-US" altLang="en-US" sz="2300" b="1" dirty="0" err="1">
                <a:solidFill>
                  <a:srgbClr val="3333FF"/>
                </a:solidFill>
              </a:rPr>
              <a:t>nibud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logged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in</a:t>
            </a:r>
            <a:r>
              <a:rPr lang="ru-RU" altLang="en-US" sz="2300" b="1" dirty="0">
                <a:solidFill>
                  <a:srgbClr val="3333FF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FF0000"/>
                </a:solidFill>
              </a:rPr>
              <a:t>C:  </a:t>
            </a:r>
            <a:r>
              <a:rPr lang="ru-RU" altLang="en-US" sz="2300" b="1" dirty="0">
                <a:solidFill>
                  <a:srgbClr val="FF0000"/>
                </a:solidFill>
              </a:rPr>
              <a:t>SYST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215 UNIX Type: L8 </a:t>
            </a:r>
            <a:r>
              <a:rPr lang="ru-RU" altLang="en-US" sz="2300" b="1" dirty="0" err="1">
                <a:solidFill>
                  <a:srgbClr val="3333FF"/>
                </a:solidFill>
              </a:rPr>
              <a:t>Version</a:t>
            </a:r>
            <a:r>
              <a:rPr lang="ru-RU" altLang="en-US" sz="2300" b="1" dirty="0">
                <a:solidFill>
                  <a:srgbClr val="3333FF"/>
                </a:solidFill>
              </a:rPr>
              <a:t>: </a:t>
            </a:r>
            <a:r>
              <a:rPr lang="ru-RU" altLang="en-US" sz="2300" b="1" dirty="0" err="1">
                <a:solidFill>
                  <a:srgbClr val="3333FF"/>
                </a:solidFill>
              </a:rPr>
              <a:t>NetBSD-ftpd</a:t>
            </a:r>
            <a:r>
              <a:rPr lang="ru-RU" altLang="en-US" sz="2300" b="1" dirty="0">
                <a:solidFill>
                  <a:srgbClr val="3333FF"/>
                </a:solidFill>
              </a:rPr>
              <a:t> 20051124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FF0000"/>
                </a:solidFill>
              </a:rPr>
              <a:t>C:  </a:t>
            </a:r>
            <a:r>
              <a:rPr lang="ru-RU" altLang="en-US" sz="2300" b="1" dirty="0">
                <a:solidFill>
                  <a:srgbClr val="FF0000"/>
                </a:solidFill>
              </a:rPr>
              <a:t>PWD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257 "/</a:t>
            </a:r>
            <a:r>
              <a:rPr lang="ru-RU" altLang="en-US" sz="2300" b="1" dirty="0" err="1">
                <a:solidFill>
                  <a:srgbClr val="3333FF"/>
                </a:solidFill>
              </a:rPr>
              <a:t>home</a:t>
            </a:r>
            <a:r>
              <a:rPr lang="ru-RU" altLang="en-US" sz="2300" b="1" dirty="0">
                <a:solidFill>
                  <a:srgbClr val="3333FF"/>
                </a:solidFill>
              </a:rPr>
              <a:t>/</a:t>
            </a:r>
            <a:r>
              <a:rPr lang="ru-RU" altLang="en-US" sz="2300" b="1" dirty="0" err="1">
                <a:solidFill>
                  <a:srgbClr val="3333FF"/>
                </a:solidFill>
              </a:rPr>
              <a:t>guda</a:t>
            </a:r>
            <a:r>
              <a:rPr lang="ru-RU" altLang="en-US" sz="2300" b="1" dirty="0">
                <a:solidFill>
                  <a:srgbClr val="3333FF"/>
                </a:solidFill>
              </a:rPr>
              <a:t>" </a:t>
            </a:r>
            <a:r>
              <a:rPr lang="ru-RU" altLang="en-US" sz="2300" b="1" dirty="0" err="1">
                <a:solidFill>
                  <a:srgbClr val="3333FF"/>
                </a:solidFill>
              </a:rPr>
              <a:t>is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the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current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directory</a:t>
            </a:r>
            <a:r>
              <a:rPr lang="ru-RU" altLang="en-US" sz="2300" b="1" dirty="0">
                <a:solidFill>
                  <a:srgbClr val="3333FF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FF0000"/>
                </a:solidFill>
              </a:rPr>
              <a:t>C:  </a:t>
            </a:r>
            <a:r>
              <a:rPr lang="ru-RU" altLang="en-US" sz="2300" b="1" dirty="0">
                <a:solidFill>
                  <a:srgbClr val="FF0000"/>
                </a:solidFill>
              </a:rPr>
              <a:t>PASV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227 </a:t>
            </a:r>
            <a:r>
              <a:rPr lang="ru-RU" altLang="en-US" sz="2300" b="1" dirty="0" err="1">
                <a:solidFill>
                  <a:srgbClr val="3333FF"/>
                </a:solidFill>
              </a:rPr>
              <a:t>Entering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Passive</a:t>
            </a:r>
            <a:r>
              <a:rPr lang="ru-RU" altLang="en-US" sz="2300" b="1" dirty="0">
                <a:solidFill>
                  <a:srgbClr val="3333FF"/>
                </a:solidFill>
              </a:rPr>
              <a:t> Mode (212,193,209,241,240,214)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id="{B9305B8D-DEC5-4F18-8286-D03E9182A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4E652206-638F-441F-BE20-E119F2E44ACE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27</a:t>
            </a:fld>
            <a:endParaRPr lang="ru-RU" altLang="en-US" sz="1000"/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B5C70FF5-3FD5-4C71-ABCF-E5080D32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500" b="1">
                <a:solidFill>
                  <a:srgbClr val="330066"/>
                </a:solidFill>
              </a:rPr>
              <a:t>Client commands and server responses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001FDE93-F76C-4A45-82EC-972F7CE9D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84313"/>
            <a:ext cx="8713787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FF0000"/>
                </a:solidFill>
              </a:rPr>
              <a:t>C:  </a:t>
            </a:r>
            <a:r>
              <a:rPr lang="ru-RU" altLang="en-US" sz="2300" b="1" dirty="0">
                <a:solidFill>
                  <a:srgbClr val="FF0000"/>
                </a:solidFill>
              </a:rPr>
              <a:t>LIST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150 </a:t>
            </a:r>
            <a:r>
              <a:rPr lang="ru-RU" altLang="en-US" sz="2300" b="1" dirty="0" err="1">
                <a:solidFill>
                  <a:srgbClr val="3333FF"/>
                </a:solidFill>
              </a:rPr>
              <a:t>Opening</a:t>
            </a:r>
            <a:r>
              <a:rPr lang="ru-RU" altLang="en-US" sz="2300" b="1" dirty="0">
                <a:solidFill>
                  <a:srgbClr val="3333FF"/>
                </a:solidFill>
              </a:rPr>
              <a:t> ASCII </a:t>
            </a:r>
            <a:r>
              <a:rPr lang="ru-RU" altLang="en-US" sz="2300" b="1" dirty="0" err="1">
                <a:solidFill>
                  <a:srgbClr val="3333FF"/>
                </a:solidFill>
              </a:rPr>
              <a:t>mode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data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connection</a:t>
            </a:r>
            <a:r>
              <a:rPr lang="ru-RU" altLang="en-US" sz="2300" b="1" dirty="0">
                <a:solidFill>
                  <a:srgbClr val="3333FF"/>
                </a:solidFill>
              </a:rPr>
              <a:t> </a:t>
            </a:r>
            <a:r>
              <a:rPr lang="ru-RU" altLang="en-US" sz="2300" b="1" dirty="0" err="1">
                <a:solidFill>
                  <a:srgbClr val="3333FF"/>
                </a:solidFill>
              </a:rPr>
              <a:t>for</a:t>
            </a:r>
            <a:r>
              <a:rPr lang="ru-RU" altLang="en-US" sz="2300" b="1" dirty="0">
                <a:solidFill>
                  <a:srgbClr val="3333FF"/>
                </a:solidFill>
              </a:rPr>
              <a:t> '/</a:t>
            </a:r>
            <a:r>
              <a:rPr lang="ru-RU" altLang="en-US" sz="2300" b="1" dirty="0" err="1">
                <a:solidFill>
                  <a:srgbClr val="3333FF"/>
                </a:solidFill>
              </a:rPr>
              <a:t>bin</a:t>
            </a:r>
            <a:r>
              <a:rPr lang="ru-RU" altLang="en-US" sz="2300" b="1" dirty="0">
                <a:solidFill>
                  <a:srgbClr val="3333FF"/>
                </a:solidFill>
              </a:rPr>
              <a:t>/</a:t>
            </a:r>
            <a:r>
              <a:rPr lang="ru-RU" altLang="en-US" sz="2300" b="1" dirty="0" err="1">
                <a:solidFill>
                  <a:srgbClr val="3333FF"/>
                </a:solidFill>
              </a:rPr>
              <a:t>ls</a:t>
            </a:r>
            <a:r>
              <a:rPr lang="ru-RU" altLang="en-US" sz="2300" b="1" dirty="0">
                <a:solidFill>
                  <a:srgbClr val="3333FF"/>
                </a:solidFill>
              </a:rPr>
              <a:t>'.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>
                <a:solidFill>
                  <a:srgbClr val="33CC33"/>
                </a:solidFill>
              </a:rPr>
              <a:t>On </a:t>
            </a:r>
            <a:r>
              <a:rPr lang="ru-RU" altLang="en-US" sz="2100" b="1" dirty="0" err="1">
                <a:solidFill>
                  <a:srgbClr val="33CC33"/>
                </a:solidFill>
              </a:rPr>
              <a:t>the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data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connection</a:t>
            </a:r>
            <a:r>
              <a:rPr lang="ru-RU" altLang="en-US" sz="2100" b="1" dirty="0">
                <a:solidFill>
                  <a:srgbClr val="33CC33"/>
                </a:solidFill>
              </a:rPr>
              <a:t>, </a:t>
            </a:r>
            <a:r>
              <a:rPr lang="ru-RU" altLang="en-US" sz="2100" b="1" dirty="0" err="1">
                <a:solidFill>
                  <a:srgbClr val="33CC33"/>
                </a:solidFill>
              </a:rPr>
              <a:t>the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server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sent</a:t>
            </a:r>
            <a:r>
              <a:rPr lang="ru-RU" altLang="en-US" sz="2100" b="1" dirty="0">
                <a:solidFill>
                  <a:srgbClr val="33CC33"/>
                </a:solidFill>
              </a:rPr>
              <a:t>: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 err="1">
                <a:solidFill>
                  <a:srgbClr val="33CC33"/>
                </a:solidFill>
              </a:rPr>
              <a:t>total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en-US" altLang="en-US" sz="2100" b="1" dirty="0">
                <a:solidFill>
                  <a:srgbClr val="33CC33"/>
                </a:solidFill>
              </a:rPr>
              <a:t>5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>
                <a:solidFill>
                  <a:srgbClr val="33CC33"/>
                </a:solidFill>
              </a:rPr>
              <a:t>-</a:t>
            </a:r>
            <a:r>
              <a:rPr lang="ru-RU" altLang="en-US" sz="2100" b="1" dirty="0" err="1">
                <a:solidFill>
                  <a:srgbClr val="33CC33"/>
                </a:solidFill>
              </a:rPr>
              <a:t>rw</a:t>
            </a:r>
            <a:r>
              <a:rPr lang="ru-RU" altLang="en-US" sz="2100" b="1" dirty="0">
                <a:solidFill>
                  <a:srgbClr val="33CC33"/>
                </a:solidFill>
              </a:rPr>
              <a:t>-------  </a:t>
            </a:r>
            <a:r>
              <a:rPr lang="en-US" altLang="en-US" sz="2100" b="1" dirty="0">
                <a:solidFill>
                  <a:srgbClr val="33CC33"/>
                </a:solidFill>
              </a:rPr>
              <a:t>  </a:t>
            </a:r>
            <a:r>
              <a:rPr lang="ru-RU" altLang="en-US" sz="2100" b="1" dirty="0">
                <a:solidFill>
                  <a:srgbClr val="33CC33"/>
                </a:solidFill>
              </a:rPr>
              <a:t>1 </a:t>
            </a:r>
            <a:r>
              <a:rPr lang="en-US" altLang="en-US" sz="2100" b="1" dirty="0">
                <a:solidFill>
                  <a:srgbClr val="33CC33"/>
                </a:solidFill>
              </a:rPr>
              <a:t>somebody</a:t>
            </a:r>
            <a:r>
              <a:rPr lang="ru-RU" altLang="en-US" sz="2100" b="1" dirty="0">
                <a:solidFill>
                  <a:srgbClr val="33CC33"/>
                </a:solidFill>
              </a:rPr>
              <a:t> 100   5790 </a:t>
            </a:r>
            <a:r>
              <a:rPr lang="ru-RU" altLang="en-US" sz="2100" b="1" dirty="0" err="1">
                <a:solidFill>
                  <a:srgbClr val="33CC33"/>
                </a:solidFill>
              </a:rPr>
              <a:t>Jul</a:t>
            </a:r>
            <a:r>
              <a:rPr lang="ru-RU" altLang="en-US" sz="2100" b="1" dirty="0">
                <a:solidFill>
                  <a:srgbClr val="33CC33"/>
                </a:solidFill>
              </a:rPr>
              <a:t> 15 23:37 .</a:t>
            </a:r>
            <a:r>
              <a:rPr lang="ru-RU" altLang="en-US" sz="2100" b="1" dirty="0" err="1">
                <a:solidFill>
                  <a:srgbClr val="33CC33"/>
                </a:solidFill>
              </a:rPr>
              <a:t>bash_history</a:t>
            </a:r>
            <a:endParaRPr lang="ru-RU" altLang="en-US" sz="2100" b="1" dirty="0">
              <a:solidFill>
                <a:srgbClr val="33CC33"/>
              </a:solidFill>
            </a:endParaRP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>
                <a:solidFill>
                  <a:srgbClr val="33CC33"/>
                </a:solidFill>
              </a:rPr>
              <a:t>-</a:t>
            </a:r>
            <a:r>
              <a:rPr lang="ru-RU" altLang="en-US" sz="2100" b="1" dirty="0" err="1">
                <a:solidFill>
                  <a:srgbClr val="33CC33"/>
                </a:solidFill>
              </a:rPr>
              <a:t>rw</a:t>
            </a:r>
            <a:r>
              <a:rPr lang="ru-RU" altLang="en-US" sz="2100" b="1" dirty="0">
                <a:solidFill>
                  <a:srgbClr val="33CC33"/>
                </a:solidFill>
              </a:rPr>
              <a:t>-r--r--  </a:t>
            </a:r>
            <a:r>
              <a:rPr lang="en-US" altLang="en-US" sz="2100" b="1" dirty="0">
                <a:solidFill>
                  <a:srgbClr val="33CC33"/>
                </a:solidFill>
              </a:rPr>
              <a:t>  </a:t>
            </a:r>
            <a:r>
              <a:rPr lang="ru-RU" altLang="en-US" sz="2100" b="1" dirty="0">
                <a:solidFill>
                  <a:srgbClr val="33CC33"/>
                </a:solidFill>
              </a:rPr>
              <a:t>1 </a:t>
            </a:r>
            <a:r>
              <a:rPr lang="en-US" altLang="en-US" sz="2100" b="1" dirty="0">
                <a:solidFill>
                  <a:srgbClr val="33CC33"/>
                </a:solidFill>
              </a:rPr>
              <a:t>somebody</a:t>
            </a:r>
            <a:r>
              <a:rPr lang="ru-RU" altLang="en-US" sz="2100" b="1" dirty="0">
                <a:solidFill>
                  <a:srgbClr val="33CC33"/>
                </a:solidFill>
              </a:rPr>
              <a:t> 100    925 </a:t>
            </a:r>
            <a:r>
              <a:rPr lang="ru-RU" altLang="en-US" sz="2100" b="1" dirty="0" err="1">
                <a:solidFill>
                  <a:srgbClr val="33CC33"/>
                </a:solidFill>
              </a:rPr>
              <a:t>Apr</a:t>
            </a:r>
            <a:r>
              <a:rPr lang="ru-RU" altLang="en-US" sz="2100" b="1" dirty="0">
                <a:solidFill>
                  <a:srgbClr val="33CC33"/>
                </a:solidFill>
              </a:rPr>
              <a:t> 29 18:48 .</a:t>
            </a:r>
            <a:r>
              <a:rPr lang="ru-RU" altLang="en-US" sz="2100" b="1" dirty="0" err="1">
                <a:solidFill>
                  <a:srgbClr val="33CC33"/>
                </a:solidFill>
              </a:rPr>
              <a:t>profile</a:t>
            </a:r>
            <a:endParaRPr lang="ru-RU" altLang="en-US" sz="2100" b="1" dirty="0">
              <a:solidFill>
                <a:srgbClr val="33CC33"/>
              </a:solidFill>
            </a:endParaRP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>
                <a:solidFill>
                  <a:srgbClr val="33CC33"/>
                </a:solidFill>
              </a:rPr>
              <a:t>-</a:t>
            </a:r>
            <a:r>
              <a:rPr lang="ru-RU" altLang="en-US" sz="2100" b="1" dirty="0" err="1">
                <a:solidFill>
                  <a:srgbClr val="33CC33"/>
                </a:solidFill>
              </a:rPr>
              <a:t>rw</a:t>
            </a:r>
            <a:r>
              <a:rPr lang="ru-RU" altLang="en-US" sz="2100" b="1" dirty="0">
                <a:solidFill>
                  <a:srgbClr val="33CC33"/>
                </a:solidFill>
              </a:rPr>
              <a:t>-------  </a:t>
            </a:r>
            <a:r>
              <a:rPr lang="en-US" altLang="en-US" sz="2100" b="1" dirty="0">
                <a:solidFill>
                  <a:srgbClr val="33CC33"/>
                </a:solidFill>
              </a:rPr>
              <a:t>  </a:t>
            </a:r>
            <a:r>
              <a:rPr lang="ru-RU" altLang="en-US" sz="2100" b="1" dirty="0">
                <a:solidFill>
                  <a:srgbClr val="33CC33"/>
                </a:solidFill>
              </a:rPr>
              <a:t>1 </a:t>
            </a:r>
            <a:r>
              <a:rPr lang="en-US" altLang="en-US" sz="2100" b="1" dirty="0">
                <a:solidFill>
                  <a:srgbClr val="33CC33"/>
                </a:solidFill>
              </a:rPr>
              <a:t>somebody</a:t>
            </a:r>
            <a:r>
              <a:rPr lang="ru-RU" altLang="en-US" sz="2100" b="1" dirty="0">
                <a:solidFill>
                  <a:srgbClr val="33CC33"/>
                </a:solidFill>
              </a:rPr>
              <a:t> 100    721 </a:t>
            </a:r>
            <a:r>
              <a:rPr lang="ru-RU" altLang="en-US" sz="2100" b="1" dirty="0" err="1">
                <a:solidFill>
                  <a:srgbClr val="33CC33"/>
                </a:solidFill>
              </a:rPr>
              <a:t>Jul</a:t>
            </a:r>
            <a:r>
              <a:rPr lang="ru-RU" altLang="en-US" sz="2100" b="1" dirty="0">
                <a:solidFill>
                  <a:srgbClr val="33CC33"/>
                </a:solidFill>
              </a:rPr>
              <a:t> 15 </a:t>
            </a:r>
            <a:r>
              <a:rPr lang="en-US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>
                <a:solidFill>
                  <a:srgbClr val="33CC33"/>
                </a:solidFill>
              </a:rPr>
              <a:t>12:00 .</a:t>
            </a:r>
            <a:r>
              <a:rPr lang="ru-RU" altLang="en-US" sz="2100" b="1" dirty="0" err="1">
                <a:solidFill>
                  <a:srgbClr val="33CC33"/>
                </a:solidFill>
              </a:rPr>
              <a:t>viminfo</a:t>
            </a:r>
            <a:endParaRPr lang="ru-RU" altLang="en-US" sz="2100" b="1" dirty="0">
              <a:solidFill>
                <a:srgbClr val="33CC33"/>
              </a:solidFill>
            </a:endParaRP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>
                <a:solidFill>
                  <a:srgbClr val="33CC33"/>
                </a:solidFill>
              </a:rPr>
              <a:t>-</a:t>
            </a:r>
            <a:r>
              <a:rPr lang="ru-RU" altLang="en-US" sz="2100" b="1" dirty="0" err="1">
                <a:solidFill>
                  <a:srgbClr val="33CC33"/>
                </a:solidFill>
              </a:rPr>
              <a:t>rw</a:t>
            </a:r>
            <a:r>
              <a:rPr lang="ru-RU" altLang="en-US" sz="2100" b="1" dirty="0">
                <a:solidFill>
                  <a:srgbClr val="33CC33"/>
                </a:solidFill>
              </a:rPr>
              <a:t>-r--r--  </a:t>
            </a:r>
            <a:r>
              <a:rPr lang="en-US" altLang="en-US" sz="2100" b="1" dirty="0">
                <a:solidFill>
                  <a:srgbClr val="33CC33"/>
                </a:solidFill>
              </a:rPr>
              <a:t>  </a:t>
            </a:r>
            <a:r>
              <a:rPr lang="ru-RU" altLang="en-US" sz="2100" b="1" dirty="0">
                <a:solidFill>
                  <a:srgbClr val="33CC33"/>
                </a:solidFill>
              </a:rPr>
              <a:t>1 </a:t>
            </a:r>
            <a:r>
              <a:rPr lang="en-US" altLang="en-US" sz="2100" b="1" dirty="0">
                <a:solidFill>
                  <a:srgbClr val="33CC33"/>
                </a:solidFill>
              </a:rPr>
              <a:t>somebody</a:t>
            </a:r>
            <a:r>
              <a:rPr lang="ru-RU" altLang="en-US" sz="2100" b="1" dirty="0">
                <a:solidFill>
                  <a:srgbClr val="33CC33"/>
                </a:solidFill>
              </a:rPr>
              <a:t> 100    </a:t>
            </a:r>
            <a:r>
              <a:rPr lang="en-US" altLang="en-US" sz="2100" b="1" dirty="0">
                <a:solidFill>
                  <a:srgbClr val="33CC33"/>
                </a:solidFill>
              </a:rPr>
              <a:t>1</a:t>
            </a:r>
            <a:r>
              <a:rPr lang="ru-RU" altLang="en-US" sz="2100" b="1" dirty="0">
                <a:solidFill>
                  <a:srgbClr val="33CC33"/>
                </a:solidFill>
              </a:rPr>
              <a:t>0</a:t>
            </a:r>
            <a:r>
              <a:rPr lang="en-US" altLang="en-US" sz="2100" b="1" dirty="0">
                <a:solidFill>
                  <a:srgbClr val="33CC33"/>
                </a:solidFill>
              </a:rPr>
              <a:t>7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en-US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Jul</a:t>
            </a:r>
            <a:r>
              <a:rPr lang="ru-RU" altLang="en-US" sz="2100" b="1" dirty="0">
                <a:solidFill>
                  <a:srgbClr val="33CC33"/>
                </a:solidFill>
              </a:rPr>
              <a:t>  5 </a:t>
            </a:r>
            <a:r>
              <a:rPr lang="en-US" altLang="en-US" sz="2100" b="1" dirty="0">
                <a:solidFill>
                  <a:srgbClr val="33CC33"/>
                </a:solidFill>
              </a:rPr>
              <a:t>  </a:t>
            </a:r>
            <a:r>
              <a:rPr lang="ru-RU" altLang="en-US" sz="2100" b="1" dirty="0">
                <a:solidFill>
                  <a:srgbClr val="33CC33"/>
                </a:solidFill>
              </a:rPr>
              <a:t>10:25 </a:t>
            </a:r>
            <a:r>
              <a:rPr lang="ru-RU" altLang="en-US" sz="2100" b="1" dirty="0" err="1">
                <a:solidFill>
                  <a:srgbClr val="33CC33"/>
                </a:solidFill>
              </a:rPr>
              <a:t>dig</a:t>
            </a:r>
            <a:endParaRPr lang="ru-RU" altLang="en-US" sz="2100" b="1" dirty="0">
              <a:solidFill>
                <a:srgbClr val="33CC33"/>
              </a:solidFill>
            </a:endParaRP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 err="1">
                <a:solidFill>
                  <a:srgbClr val="33CC33"/>
                </a:solidFill>
              </a:rPr>
              <a:t>drwxr</a:t>
            </a:r>
            <a:r>
              <a:rPr lang="ru-RU" altLang="en-US" sz="2100" b="1" dirty="0">
                <a:solidFill>
                  <a:srgbClr val="33CC33"/>
                </a:solidFill>
              </a:rPr>
              <a:t>-</a:t>
            </a:r>
            <a:r>
              <a:rPr lang="ru-RU" altLang="en-US" sz="2100" b="1" dirty="0" err="1">
                <a:solidFill>
                  <a:srgbClr val="33CC33"/>
                </a:solidFill>
              </a:rPr>
              <a:t>xr</a:t>
            </a:r>
            <a:r>
              <a:rPr lang="ru-RU" altLang="en-US" sz="2100" b="1" dirty="0">
                <a:solidFill>
                  <a:srgbClr val="33CC33"/>
                </a:solidFill>
              </a:rPr>
              <a:t>-x  2 </a:t>
            </a:r>
            <a:r>
              <a:rPr lang="en-US" altLang="en-US" sz="2100" b="1" dirty="0">
                <a:solidFill>
                  <a:srgbClr val="33CC33"/>
                </a:solidFill>
              </a:rPr>
              <a:t>somebody</a:t>
            </a:r>
            <a:r>
              <a:rPr lang="ru-RU" altLang="en-US" sz="2100" b="1" dirty="0">
                <a:solidFill>
                  <a:srgbClr val="33CC33"/>
                </a:solidFill>
              </a:rPr>
              <a:t> 100    512 </a:t>
            </a:r>
            <a:r>
              <a:rPr lang="ru-RU" altLang="en-US" sz="2100" b="1" dirty="0" err="1">
                <a:solidFill>
                  <a:srgbClr val="33CC33"/>
                </a:solidFill>
              </a:rPr>
              <a:t>Apr</a:t>
            </a:r>
            <a:r>
              <a:rPr lang="ru-RU" altLang="en-US" sz="2100" b="1" dirty="0">
                <a:solidFill>
                  <a:srgbClr val="33CC33"/>
                </a:solidFill>
              </a:rPr>
              <a:t> 29 18:49 </a:t>
            </a:r>
            <a:r>
              <a:rPr lang="ru-RU" altLang="en-US" sz="2100" b="1" dirty="0" err="1">
                <a:solidFill>
                  <a:srgbClr val="33CC33"/>
                </a:solidFill>
              </a:rPr>
              <a:t>public_html</a:t>
            </a:r>
            <a:endParaRPr lang="ru-RU" altLang="en-US" sz="2100" b="1" dirty="0">
              <a:solidFill>
                <a:srgbClr val="33CC33"/>
              </a:solidFill>
            </a:endParaRP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226 Transfer </a:t>
            </a:r>
            <a:r>
              <a:rPr lang="ru-RU" altLang="en-US" sz="2300" b="1" dirty="0" err="1">
                <a:solidFill>
                  <a:srgbClr val="3333FF"/>
                </a:solidFill>
              </a:rPr>
              <a:t>complete</a:t>
            </a:r>
            <a:r>
              <a:rPr lang="ru-RU" altLang="en-US" sz="2300" b="1" dirty="0">
                <a:solidFill>
                  <a:srgbClr val="3333FF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FF0000"/>
                </a:solidFill>
              </a:rPr>
              <a:t>C:  RETR dig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150 Opening BINARY mode data connection for ‘dig' (107 bytes).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>
                <a:solidFill>
                  <a:srgbClr val="33CC33"/>
                </a:solidFill>
              </a:rPr>
              <a:t>On </a:t>
            </a:r>
            <a:r>
              <a:rPr lang="ru-RU" altLang="en-US" sz="2100" b="1" dirty="0" err="1">
                <a:solidFill>
                  <a:srgbClr val="33CC33"/>
                </a:solidFill>
              </a:rPr>
              <a:t>the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data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connection</a:t>
            </a:r>
            <a:r>
              <a:rPr lang="ru-RU" altLang="en-US" sz="2100" b="1" dirty="0">
                <a:solidFill>
                  <a:srgbClr val="33CC33"/>
                </a:solidFill>
              </a:rPr>
              <a:t>, </a:t>
            </a:r>
            <a:r>
              <a:rPr lang="ru-RU" altLang="en-US" sz="2100" b="1" dirty="0" err="1">
                <a:solidFill>
                  <a:srgbClr val="33CC33"/>
                </a:solidFill>
              </a:rPr>
              <a:t>the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server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sent</a:t>
            </a:r>
            <a:r>
              <a:rPr lang="en-US" altLang="en-US" sz="2100" b="1" dirty="0">
                <a:solidFill>
                  <a:srgbClr val="33CC33"/>
                </a:solidFill>
              </a:rPr>
              <a:t> </a:t>
            </a:r>
            <a:r>
              <a:rPr lang="ru-RU" altLang="en-US" sz="2100" b="1" dirty="0" err="1">
                <a:solidFill>
                  <a:srgbClr val="33CC33"/>
                </a:solidFill>
              </a:rPr>
              <a:t>file</a:t>
            </a:r>
            <a:r>
              <a:rPr lang="ru-RU" altLang="en-US" sz="2100" b="1" dirty="0">
                <a:solidFill>
                  <a:srgbClr val="33CC33"/>
                </a:solidFill>
              </a:rPr>
              <a:t> </a:t>
            </a:r>
            <a:r>
              <a:rPr lang="en-US" altLang="en-US" sz="2100" b="1" dirty="0">
                <a:solidFill>
                  <a:srgbClr val="33CC33"/>
                </a:solidFill>
              </a:rPr>
              <a:t>dig</a:t>
            </a:r>
          </a:p>
          <a:p>
            <a:pPr>
              <a:lnSpc>
                <a:spcPct val="80000"/>
              </a:lnSpc>
              <a:spcBef>
                <a:spcPts val="575"/>
              </a:spcBef>
              <a:buClrTx/>
              <a:buSzPct val="70000"/>
              <a:buFontTx/>
              <a:buNone/>
            </a:pPr>
            <a:r>
              <a:rPr lang="en-US" altLang="en-US" sz="2300" b="1" dirty="0">
                <a:solidFill>
                  <a:srgbClr val="3333FF"/>
                </a:solidFill>
              </a:rPr>
              <a:t>S:  </a:t>
            </a:r>
            <a:r>
              <a:rPr lang="ru-RU" altLang="en-US" sz="2300" b="1" dirty="0">
                <a:solidFill>
                  <a:srgbClr val="3333FF"/>
                </a:solidFill>
              </a:rPr>
              <a:t>226 Transfer </a:t>
            </a:r>
            <a:r>
              <a:rPr lang="ru-RU" altLang="en-US" sz="2300" b="1" dirty="0" err="1">
                <a:solidFill>
                  <a:srgbClr val="3333FF"/>
                </a:solidFill>
              </a:rPr>
              <a:t>complete</a:t>
            </a:r>
            <a:r>
              <a:rPr lang="ru-RU" altLang="en-US" sz="2300" b="1" dirty="0">
                <a:solidFill>
                  <a:srgbClr val="3333FF"/>
                </a:solidFill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>
            <a:extLst>
              <a:ext uri="{FF2B5EF4-FFF2-40B4-BE49-F238E27FC236}">
                <a16:creationId xmlns:a16="http://schemas.microsoft.com/office/drawing/2014/main" id="{A29D0EB7-743C-46F9-A393-3441D0854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Other file transfer protocols</a:t>
            </a:r>
          </a:p>
        </p:txBody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4197D71B-ADE7-4159-A60A-08DFCD899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 b="1" dirty="0">
                <a:solidFill>
                  <a:srgbClr val="FF0000"/>
                </a:solidFill>
              </a:rPr>
              <a:t>SFTP</a:t>
            </a:r>
            <a:r>
              <a:rPr lang="ru-RU" altLang="en-US" sz="3000" dirty="0">
                <a:solidFill>
                  <a:srgbClr val="FF0000"/>
                </a:solidFill>
              </a:rPr>
              <a:t> </a:t>
            </a:r>
            <a:r>
              <a:rPr lang="ru-RU" altLang="en-US" sz="3000" dirty="0"/>
              <a:t>- </a:t>
            </a:r>
            <a:r>
              <a:rPr lang="en-GB" altLang="en-US" sz="3000" dirty="0"/>
              <a:t>SSH File Transfer Protocol</a:t>
            </a:r>
            <a:r>
              <a:rPr lang="ru-RU" altLang="en-US" sz="3000" dirty="0"/>
              <a:t> – </a:t>
            </a:r>
            <a:r>
              <a:rPr lang="ru-RU" altLang="en-US" sz="3000" dirty="0" err="1"/>
              <a:t>file</a:t>
            </a:r>
            <a:r>
              <a:rPr lang="ru-RU" altLang="en-US" sz="3000" dirty="0"/>
              <a:t> </a:t>
            </a:r>
            <a:r>
              <a:rPr lang="ru-RU" altLang="en-US" sz="3000" dirty="0" err="1"/>
              <a:t>transfer</a:t>
            </a:r>
            <a:r>
              <a:rPr lang="ru-RU" altLang="en-US" sz="3000" dirty="0"/>
              <a:t> </a:t>
            </a:r>
            <a:r>
              <a:rPr lang="ru-RU" altLang="en-US" sz="3000" dirty="0" err="1"/>
              <a:t>via</a:t>
            </a:r>
            <a:r>
              <a:rPr lang="ru-RU" altLang="en-US" sz="3000" dirty="0"/>
              <a:t> SSH</a:t>
            </a:r>
          </a:p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 b="1" dirty="0" err="1">
                <a:solidFill>
                  <a:srgbClr val="FF0000"/>
                </a:solidFill>
              </a:rPr>
              <a:t>WebDAV</a:t>
            </a:r>
            <a:r>
              <a:rPr lang="ru-RU" altLang="en-US" sz="3000" dirty="0">
                <a:solidFill>
                  <a:srgbClr val="FF0000"/>
                </a:solidFill>
              </a:rPr>
              <a:t> </a:t>
            </a:r>
            <a:r>
              <a:rPr lang="ru-RU" altLang="en-US" sz="3000" dirty="0"/>
              <a:t>- </a:t>
            </a:r>
            <a:r>
              <a:rPr lang="en-GB" altLang="en-US" sz="3000" dirty="0"/>
              <a:t>Web Distributed Authoring and Versioning</a:t>
            </a:r>
            <a:r>
              <a:rPr lang="ru-RU" altLang="en-US" sz="3000" dirty="0"/>
              <a:t> - HTTP </a:t>
            </a:r>
            <a:r>
              <a:rPr lang="ru-RU" altLang="en-US" sz="3000" dirty="0" err="1"/>
              <a:t>protocol</a:t>
            </a:r>
            <a:r>
              <a:rPr lang="ru-RU" altLang="en-US" sz="3000" dirty="0"/>
              <a:t> </a:t>
            </a:r>
            <a:r>
              <a:rPr lang="ru-RU" altLang="en-US" sz="3000" dirty="0" err="1"/>
              <a:t>extension</a:t>
            </a:r>
            <a:endParaRPr lang="ru-RU" altLang="en-US" sz="3000" dirty="0"/>
          </a:p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 b="1" dirty="0">
                <a:solidFill>
                  <a:srgbClr val="FF0000"/>
                </a:solidFill>
              </a:rPr>
              <a:t>P2P</a:t>
            </a:r>
            <a:r>
              <a:rPr lang="en-US" altLang="en-US" sz="3000" b="1" dirty="0">
                <a:solidFill>
                  <a:srgbClr val="FF0000"/>
                </a:solidFill>
              </a:rPr>
              <a:t> </a:t>
            </a:r>
            <a:r>
              <a:rPr lang="ru-RU" altLang="en-US" sz="3000" dirty="0"/>
              <a:t>–</a:t>
            </a:r>
            <a:r>
              <a:rPr lang="en-US" altLang="en-US" sz="3000" dirty="0"/>
              <a:t> peer-to-peer </a:t>
            </a:r>
            <a:r>
              <a:rPr lang="ru-RU" altLang="en-US" sz="3000" dirty="0" err="1"/>
              <a:t>networks</a:t>
            </a:r>
            <a:endParaRPr lang="ru-RU" altLang="en-US" sz="3000" dirty="0"/>
          </a:p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GB" altLang="en-US" sz="3000" b="1" dirty="0">
                <a:solidFill>
                  <a:srgbClr val="FF0000"/>
                </a:solidFill>
              </a:rPr>
              <a:t>SMB</a:t>
            </a:r>
            <a:r>
              <a:rPr lang="ru-RU" altLang="en-US" sz="3000" dirty="0">
                <a:solidFill>
                  <a:srgbClr val="FF0000"/>
                </a:solidFill>
              </a:rPr>
              <a:t> </a:t>
            </a:r>
            <a:r>
              <a:rPr lang="ru-RU" altLang="en-US" sz="3000" dirty="0"/>
              <a:t>- </a:t>
            </a:r>
            <a:r>
              <a:rPr lang="en-GB" altLang="en-US" sz="3000" dirty="0"/>
              <a:t>Server Message Block</a:t>
            </a:r>
            <a:r>
              <a:rPr lang="ru-RU" altLang="en-US" sz="3000" dirty="0"/>
              <a:t> (</a:t>
            </a:r>
            <a:r>
              <a:rPr lang="ru-RU" altLang="en-US" sz="3000" dirty="0" err="1"/>
              <a:t>native</a:t>
            </a:r>
            <a:r>
              <a:rPr lang="ru-RU" altLang="en-US" sz="3000" dirty="0"/>
              <a:t> </a:t>
            </a:r>
            <a:r>
              <a:rPr lang="ru-RU" altLang="en-US" sz="3000" dirty="0" err="1"/>
              <a:t>support</a:t>
            </a:r>
            <a:r>
              <a:rPr lang="ru-RU" altLang="en-US" sz="3000" dirty="0"/>
              <a:t> </a:t>
            </a:r>
            <a:r>
              <a:rPr lang="ru-RU" altLang="en-US" sz="3000" dirty="0" err="1"/>
              <a:t>in</a:t>
            </a:r>
            <a:r>
              <a:rPr lang="ru-RU" altLang="en-US" sz="3000" dirty="0"/>
              <a:t> Windows)</a:t>
            </a:r>
          </a:p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 b="1" dirty="0">
                <a:solidFill>
                  <a:srgbClr val="FF0000"/>
                </a:solidFill>
              </a:rPr>
              <a:t>NFS</a:t>
            </a:r>
            <a:r>
              <a:rPr lang="ru-RU" altLang="en-US" sz="3000" dirty="0"/>
              <a:t> - </a:t>
            </a:r>
            <a:r>
              <a:rPr lang="en-GB" altLang="en-US" sz="3000" dirty="0"/>
              <a:t>Network File System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7C5AD8A6-6073-4FB9-8D51-6CDC5670E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FontTx/>
              <a:buNone/>
            </a:pPr>
            <a:fld id="{AA53CB49-E6C4-4D84-8171-983B9A43CC90}" type="slidenum">
              <a:rPr lang="ru-RU" altLang="en-US" sz="1000"/>
              <a:pPr algn="r">
                <a:buClrTx/>
                <a:buFontTx/>
                <a:buNone/>
              </a:pPr>
              <a:t>28</a:t>
            </a:fld>
            <a:endParaRPr lang="ru-RU" altLang="en-US" sz="1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>
            <a:extLst>
              <a:ext uri="{FF2B5EF4-FFF2-40B4-BE49-F238E27FC236}">
                <a16:creationId xmlns:a16="http://schemas.microsoft.com/office/drawing/2014/main" id="{C58E93CE-C32B-4199-994B-11080E46D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D403F30F-CD2A-4756-8C54-2D1C094ABD64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29</a:t>
            </a:fld>
            <a:endParaRPr lang="ru-RU" altLang="en-US" sz="1000"/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8FCE8E9A-22A6-4A68-9FA8-E73E253E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500" b="1">
                <a:solidFill>
                  <a:srgbClr val="330066"/>
                </a:solidFill>
              </a:rPr>
              <a:t>Homework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D25B3AE9-A675-4162-9DF4-00CD79991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84313"/>
            <a:ext cx="8675687" cy="537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690563" indent="-34766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625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500" dirty="0" err="1"/>
              <a:t>Find</a:t>
            </a:r>
            <a:r>
              <a:rPr lang="ru-RU" altLang="en-US" sz="2500" dirty="0"/>
              <a:t> </a:t>
            </a:r>
            <a:r>
              <a:rPr lang="ru-RU" altLang="en-US" sz="2500" dirty="0" err="1"/>
              <a:t>it</a:t>
            </a:r>
            <a:r>
              <a:rPr lang="ru-RU" altLang="en-US" sz="2500" dirty="0"/>
              <a:t> </a:t>
            </a:r>
            <a:r>
              <a:rPr lang="ru-RU" altLang="en-US" sz="2500" dirty="0" err="1"/>
              <a:t>in</a:t>
            </a:r>
            <a:r>
              <a:rPr lang="ru-RU" altLang="en-US" sz="2500" dirty="0"/>
              <a:t> </a:t>
            </a:r>
            <a:r>
              <a:rPr lang="ru-RU" altLang="en-US" sz="2500" dirty="0" err="1"/>
              <a:t>the</a:t>
            </a:r>
            <a:r>
              <a:rPr lang="ru-RU" altLang="en-US" sz="2500" dirty="0"/>
              <a:t> </a:t>
            </a:r>
            <a:r>
              <a:rPr lang="ru-RU" altLang="en-US" sz="2500" dirty="0" err="1"/>
              <a:t>settings</a:t>
            </a:r>
            <a:r>
              <a:rPr lang="ru-RU" altLang="en-US" sz="2500" dirty="0"/>
              <a:t> </a:t>
            </a:r>
            <a:r>
              <a:rPr lang="ru-RU" altLang="en-US" sz="2500" dirty="0" err="1"/>
              <a:t>of</a:t>
            </a:r>
            <a:r>
              <a:rPr lang="ru-RU" altLang="en-US" sz="2500" dirty="0"/>
              <a:t> </a:t>
            </a:r>
            <a:r>
              <a:rPr lang="ru-RU" altLang="en-US" sz="2500" dirty="0" err="1"/>
              <a:t>your</a:t>
            </a:r>
            <a:r>
              <a:rPr lang="ru-RU" altLang="en-US" sz="2500" dirty="0"/>
              <a:t> </a:t>
            </a:r>
            <a:r>
              <a:rPr lang="ru-RU" altLang="en-US" sz="2500" dirty="0" err="1"/>
              <a:t>email</a:t>
            </a:r>
            <a:r>
              <a:rPr lang="ru-RU" altLang="en-US" sz="2500" dirty="0"/>
              <a:t> </a:t>
            </a:r>
            <a:r>
              <a:rPr lang="ru-RU" altLang="en-US" sz="2500" dirty="0" err="1"/>
              <a:t>client</a:t>
            </a:r>
            <a:r>
              <a:rPr lang="ru-RU" altLang="en-US" sz="2500" dirty="0"/>
              <a:t> (</a:t>
            </a:r>
            <a:r>
              <a:rPr lang="ru-RU" altLang="en-US" sz="2500" dirty="0" err="1"/>
              <a:t>if</a:t>
            </a:r>
            <a:r>
              <a:rPr lang="ru-RU" altLang="en-US" sz="2500" dirty="0"/>
              <a:t> </a:t>
            </a:r>
            <a:r>
              <a:rPr lang="ru-RU" altLang="en-US" sz="2500" dirty="0" err="1"/>
              <a:t>you</a:t>
            </a:r>
            <a:r>
              <a:rPr lang="ru-RU" altLang="en-US" sz="2500" dirty="0"/>
              <a:t> </a:t>
            </a:r>
            <a:r>
              <a:rPr lang="ru-RU" altLang="en-US" sz="2500" dirty="0" err="1"/>
              <a:t>don't</a:t>
            </a:r>
            <a:r>
              <a:rPr lang="ru-RU" altLang="en-US" sz="2500" dirty="0"/>
              <a:t> </a:t>
            </a:r>
            <a:r>
              <a:rPr lang="ru-RU" altLang="en-US" sz="2500" dirty="0" err="1"/>
              <a:t>have</a:t>
            </a:r>
            <a:r>
              <a:rPr lang="ru-RU" altLang="en-US" sz="2500" dirty="0"/>
              <a:t> </a:t>
            </a:r>
            <a:r>
              <a:rPr lang="ru-RU" altLang="en-US" sz="2500" dirty="0" err="1"/>
              <a:t>one</a:t>
            </a:r>
            <a:r>
              <a:rPr lang="ru-RU" altLang="en-US" sz="2500" dirty="0"/>
              <a:t>, </a:t>
            </a:r>
            <a:r>
              <a:rPr lang="ru-RU" altLang="en-US" sz="2500" dirty="0" err="1"/>
              <a:t>install</a:t>
            </a:r>
            <a:r>
              <a:rPr lang="ru-RU" altLang="en-US" sz="2500" dirty="0"/>
              <a:t> </a:t>
            </a:r>
            <a:r>
              <a:rPr lang="ru-RU" altLang="en-US" sz="2500" dirty="0" err="1"/>
              <a:t>one</a:t>
            </a:r>
            <a:r>
              <a:rPr lang="ru-RU" altLang="en-US" sz="2500" dirty="0"/>
              <a:t>) </a:t>
            </a:r>
          </a:p>
          <a:p>
            <a:pPr lvl="1">
              <a:spcBef>
                <a:spcPts val="6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400" dirty="0" err="1"/>
              <a:t>which</a:t>
            </a:r>
            <a:r>
              <a:rPr lang="ru-RU" altLang="en-US" sz="2400" dirty="0"/>
              <a:t> </a:t>
            </a:r>
            <a:r>
              <a:rPr lang="en-US" altLang="en-US" sz="2400" dirty="0"/>
              <a:t>smtp </a:t>
            </a:r>
            <a:r>
              <a:rPr lang="ru-RU" altLang="en-US" sz="2400" dirty="0" err="1"/>
              <a:t>server</a:t>
            </a:r>
            <a:r>
              <a:rPr lang="ru-RU" altLang="en-US" sz="2400" dirty="0"/>
              <a:t> </a:t>
            </a:r>
            <a:r>
              <a:rPr lang="ru-RU" altLang="en-US" sz="2400" dirty="0" err="1"/>
              <a:t>it</a:t>
            </a:r>
            <a:r>
              <a:rPr lang="ru-RU" altLang="en-US" sz="2400" dirty="0"/>
              <a:t> </a:t>
            </a:r>
            <a:r>
              <a:rPr lang="ru-RU" altLang="en-US" sz="2400" dirty="0" err="1"/>
              <a:t>uses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to</a:t>
            </a:r>
            <a:r>
              <a:rPr lang="ru-RU" altLang="en-US" sz="2400" dirty="0"/>
              <a:t> </a:t>
            </a:r>
            <a:r>
              <a:rPr lang="ru-RU" altLang="en-US" sz="2400" dirty="0" err="1"/>
              <a:t>send</a:t>
            </a:r>
            <a:r>
              <a:rPr lang="ru-RU" altLang="en-US" sz="2400" dirty="0"/>
              <a:t> </a:t>
            </a:r>
            <a:r>
              <a:rPr lang="ru-RU" altLang="en-US" sz="2400" dirty="0" err="1"/>
              <a:t>mail</a:t>
            </a:r>
            <a:endParaRPr lang="ru-RU" altLang="en-US" sz="2400" dirty="0"/>
          </a:p>
          <a:p>
            <a:pPr lvl="1">
              <a:spcBef>
                <a:spcPts val="6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400" dirty="0" err="1"/>
              <a:t>which</a:t>
            </a:r>
            <a:r>
              <a:rPr lang="ru-RU" altLang="en-US" sz="2400" dirty="0"/>
              <a:t> </a:t>
            </a:r>
            <a:r>
              <a:rPr lang="ru-RU" altLang="en-US" sz="2400" dirty="0" err="1"/>
              <a:t>server</a:t>
            </a:r>
            <a:r>
              <a:rPr lang="ru-RU" altLang="en-US" sz="2400" dirty="0"/>
              <a:t> </a:t>
            </a:r>
            <a:r>
              <a:rPr lang="ru-RU" altLang="en-US" sz="2400" dirty="0" err="1"/>
              <a:t>does</a:t>
            </a:r>
            <a:r>
              <a:rPr lang="ru-RU" altLang="en-US" sz="2400" dirty="0"/>
              <a:t> </a:t>
            </a:r>
            <a:r>
              <a:rPr lang="ru-RU" altLang="en-US" sz="2400" dirty="0" err="1"/>
              <a:t>it</a:t>
            </a:r>
            <a:r>
              <a:rPr lang="ru-RU" altLang="en-US" sz="2400" dirty="0"/>
              <a:t> </a:t>
            </a:r>
            <a:r>
              <a:rPr lang="ru-RU" altLang="en-US" sz="2400" dirty="0" err="1"/>
              <a:t>pick</a:t>
            </a:r>
            <a:r>
              <a:rPr lang="ru-RU" altLang="en-US" sz="2400" dirty="0"/>
              <a:t> </a:t>
            </a:r>
            <a:r>
              <a:rPr lang="ru-RU" altLang="en-US" sz="2400" dirty="0" err="1"/>
              <a:t>up</a:t>
            </a:r>
            <a:r>
              <a:rPr lang="ru-RU" altLang="en-US" sz="2400" dirty="0"/>
              <a:t> </a:t>
            </a:r>
            <a:r>
              <a:rPr lang="ru-RU" altLang="en-US" sz="2400" dirty="0" err="1"/>
              <a:t>mail</a:t>
            </a:r>
            <a:r>
              <a:rPr lang="ru-RU" altLang="en-US" sz="2400" dirty="0"/>
              <a:t> </a:t>
            </a:r>
            <a:r>
              <a:rPr lang="ru-RU" altLang="en-US" sz="2400" dirty="0" err="1"/>
              <a:t>from</a:t>
            </a:r>
            <a:endParaRPr lang="ru-RU" altLang="en-US" sz="2400" dirty="0"/>
          </a:p>
          <a:p>
            <a:pPr lvl="1">
              <a:spcBef>
                <a:spcPts val="6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None/>
            </a:pPr>
            <a:endParaRPr lang="ru-RU" altLang="en-US" sz="2400" dirty="0"/>
          </a:p>
          <a:p>
            <a:pPr>
              <a:spcBef>
                <a:spcPts val="625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400" dirty="0"/>
              <a:t>Conduct an experiment and find out what commands are transmitted when FTP file transfer mode is active.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937C86BF-8ADF-4A0C-8E9F-EBF4D68D9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16EF44EE-DD2D-4521-AAB8-2FFC4452A51E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3</a:t>
            </a:fld>
            <a:endParaRPr lang="ru-RU" altLang="en-US" sz="1000"/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52BA4FEC-0E8D-4C9A-8597-413820C29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900" b="1" dirty="0">
                <a:solidFill>
                  <a:srgbClr val="330066"/>
                </a:solidFill>
              </a:rPr>
              <a:t>Clients</a:t>
            </a:r>
            <a:endParaRPr lang="ru-RU" altLang="en-US" sz="3900" b="1" dirty="0">
              <a:solidFill>
                <a:srgbClr val="330066"/>
              </a:solidFill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6D03F433-6A6B-4F40-81E6-7CB1CC531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690563" indent="-34766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 dirty="0"/>
              <a:t>Client </a:t>
            </a:r>
            <a:r>
              <a:rPr lang="ru-RU" altLang="en-US" sz="3000" dirty="0" err="1"/>
              <a:t>functions</a:t>
            </a:r>
            <a:r>
              <a:rPr lang="ru-RU" altLang="en-US" sz="3000" dirty="0"/>
              <a:t>:</a:t>
            </a:r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800" dirty="0" err="1"/>
              <a:t>sending</a:t>
            </a:r>
            <a:r>
              <a:rPr lang="ru-RU" altLang="en-US" sz="2800" dirty="0"/>
              <a:t> </a:t>
            </a:r>
            <a:r>
              <a:rPr lang="ru-RU" altLang="en-US" sz="2800" dirty="0" err="1"/>
              <a:t>and</a:t>
            </a:r>
            <a:r>
              <a:rPr lang="ru-RU" altLang="en-US" sz="2800" dirty="0"/>
              <a:t> </a:t>
            </a:r>
            <a:r>
              <a:rPr lang="ru-RU" altLang="en-US" sz="2800" dirty="0" err="1"/>
              <a:t>receiving</a:t>
            </a:r>
            <a:r>
              <a:rPr lang="ru-RU" altLang="en-US" sz="2800" dirty="0"/>
              <a:t> </a:t>
            </a:r>
            <a:r>
              <a:rPr lang="ru-RU" altLang="en-US" sz="2800" dirty="0" err="1"/>
              <a:t>mail</a:t>
            </a:r>
            <a:endParaRPr lang="ru-RU" altLang="en-US" sz="2800" dirty="0"/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800" dirty="0" err="1"/>
              <a:t>creating</a:t>
            </a:r>
            <a:r>
              <a:rPr lang="ru-RU" altLang="en-US" sz="2800" dirty="0"/>
              <a:t> </a:t>
            </a:r>
            <a:r>
              <a:rPr lang="ru-RU" altLang="en-US" sz="2800" dirty="0" err="1"/>
              <a:t>and</a:t>
            </a:r>
            <a:r>
              <a:rPr lang="ru-RU" altLang="en-US" sz="2800" dirty="0"/>
              <a:t> </a:t>
            </a:r>
            <a:r>
              <a:rPr lang="ru-RU" altLang="en-US" sz="2800" dirty="0" err="1"/>
              <a:t>editing</a:t>
            </a:r>
            <a:r>
              <a:rPr lang="ru-RU" altLang="en-US" sz="2800" dirty="0"/>
              <a:t> </a:t>
            </a:r>
            <a:r>
              <a:rPr lang="ru-RU" altLang="en-US" sz="2800" dirty="0" err="1"/>
              <a:t>emails</a:t>
            </a:r>
            <a:endParaRPr lang="ru-RU" altLang="en-US" sz="2800" dirty="0"/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800" dirty="0" err="1"/>
              <a:t>viewing</a:t>
            </a:r>
            <a:r>
              <a:rPr lang="ru-RU" altLang="en-US" sz="2800" dirty="0"/>
              <a:t> </a:t>
            </a:r>
            <a:r>
              <a:rPr lang="ru-RU" altLang="en-US" sz="2800" dirty="0" err="1"/>
              <a:t>emails</a:t>
            </a:r>
            <a:endParaRPr lang="ru-RU" altLang="en-US" sz="2800" dirty="0"/>
          </a:p>
          <a:p>
            <a:pPr>
              <a:spcBef>
                <a:spcPts val="8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200" dirty="0" err="1"/>
              <a:t>Popular</a:t>
            </a:r>
            <a:r>
              <a:rPr lang="ru-RU" altLang="en-US" sz="3200" dirty="0"/>
              <a:t> </a:t>
            </a:r>
            <a:r>
              <a:rPr lang="ru-RU" altLang="en-US" sz="3200" dirty="0" err="1"/>
              <a:t>Clients</a:t>
            </a:r>
            <a:r>
              <a:rPr lang="ru-RU" altLang="en-US" sz="3200" dirty="0"/>
              <a:t>:</a:t>
            </a:r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800" dirty="0" err="1"/>
              <a:t>Browser</a:t>
            </a:r>
            <a:r>
              <a:rPr lang="ru-RU" altLang="en-US" sz="2800" dirty="0"/>
              <a:t> (</a:t>
            </a:r>
            <a:r>
              <a:rPr lang="ru-RU" altLang="en-US" sz="2800" dirty="0" err="1"/>
              <a:t>for</a:t>
            </a:r>
            <a:r>
              <a:rPr lang="ru-RU" altLang="en-US" sz="2800" dirty="0"/>
              <a:t> </a:t>
            </a:r>
            <a:r>
              <a:rPr lang="ru-RU" altLang="en-US" sz="2800" dirty="0" err="1"/>
              <a:t>servers</a:t>
            </a:r>
            <a:r>
              <a:rPr lang="ru-RU" altLang="en-US" sz="2800" dirty="0"/>
              <a:t> </a:t>
            </a:r>
            <a:r>
              <a:rPr lang="ru-RU" altLang="en-US" sz="2800" dirty="0" err="1"/>
              <a:t>with</a:t>
            </a:r>
            <a:r>
              <a:rPr lang="ru-RU" altLang="en-US" sz="2800" dirty="0"/>
              <a:t> a </a:t>
            </a:r>
            <a:r>
              <a:rPr lang="ru-RU" altLang="en-US" sz="2800" dirty="0" err="1"/>
              <a:t>web</a:t>
            </a:r>
            <a:r>
              <a:rPr lang="ru-RU" altLang="en-US" sz="2800" dirty="0"/>
              <a:t> </a:t>
            </a:r>
            <a:r>
              <a:rPr lang="ru-RU" altLang="en-US" sz="2800" dirty="0" err="1"/>
              <a:t>interface</a:t>
            </a:r>
            <a:r>
              <a:rPr lang="ru-RU" altLang="en-US" sz="2800" dirty="0"/>
              <a:t>)</a:t>
            </a:r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800" dirty="0"/>
              <a:t>Microsoft Outlook (</a:t>
            </a:r>
            <a:r>
              <a:rPr lang="ru-RU" altLang="en-US" sz="2800" dirty="0" err="1"/>
              <a:t>included</a:t>
            </a:r>
            <a:r>
              <a:rPr lang="ru-RU" altLang="en-US" sz="2800" dirty="0"/>
              <a:t> </a:t>
            </a:r>
            <a:r>
              <a:rPr lang="ru-RU" altLang="en-US" sz="2800" dirty="0" err="1"/>
              <a:t>in</a:t>
            </a:r>
            <a:r>
              <a:rPr lang="ru-RU" altLang="en-US" sz="2800" dirty="0"/>
              <a:t> </a:t>
            </a:r>
            <a:r>
              <a:rPr lang="ru-RU" altLang="en-US" sz="2800" dirty="0" err="1"/>
              <a:t>the</a:t>
            </a:r>
            <a:r>
              <a:rPr lang="ru-RU" altLang="en-US" sz="2800" dirty="0"/>
              <a:t> </a:t>
            </a:r>
            <a:r>
              <a:rPr lang="en-US" altLang="en-US" sz="2800" dirty="0"/>
              <a:t>MS Office)</a:t>
            </a:r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800" dirty="0"/>
              <a:t>Mozilla Thunderbird (</a:t>
            </a:r>
            <a:r>
              <a:rPr lang="ru-RU" altLang="en-US" sz="2800" dirty="0" err="1"/>
              <a:t>free</a:t>
            </a:r>
            <a:r>
              <a:rPr lang="ru-RU" altLang="en-US" sz="2800" dirty="0"/>
              <a:t> </a:t>
            </a:r>
            <a:r>
              <a:rPr lang="ru-RU" altLang="en-US" sz="2800" dirty="0" err="1"/>
              <a:t>of</a:t>
            </a:r>
            <a:r>
              <a:rPr lang="ru-RU" altLang="en-US" sz="2800" dirty="0"/>
              <a:t> </a:t>
            </a:r>
            <a:r>
              <a:rPr lang="ru-RU" altLang="en-US" sz="2800" dirty="0" err="1"/>
              <a:t>charge</a:t>
            </a:r>
            <a:r>
              <a:rPr lang="en-US" altLang="en-US" sz="2800" dirty="0"/>
              <a:t>)</a:t>
            </a:r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800" dirty="0"/>
              <a:t>The Bat (commercial)</a:t>
            </a:r>
          </a:p>
          <a:p>
            <a:pPr lvl="1">
              <a:spcBef>
                <a:spcPts val="70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55BAD991-1DAD-492A-9622-6B9EDA10D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429250"/>
            <a:ext cx="8858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93E8F33-3035-4E3F-9C66-7271AE715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3861048"/>
            <a:ext cx="14859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3DFE9603-4882-4201-953C-1C3F35FBAA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994096"/>
              </p:ext>
            </p:extLst>
          </p:nvPr>
        </p:nvGraphicFramePr>
        <p:xfrm>
          <a:off x="5480050" y="5999162"/>
          <a:ext cx="7207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r:id="rId6" imgW="622003" imgH="609524" progId="">
                  <p:embed/>
                </p:oleObj>
              </mc:Choice>
              <mc:Fallback>
                <p:oleObj r:id="rId6" imgW="622003" imgH="609524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5999162"/>
                        <a:ext cx="720725" cy="7064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0035A55C-261F-4946-AAF2-BE595B94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17137468-3ECD-4140-BCFD-0DFCD32C1F4A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4</a:t>
            </a:fld>
            <a:endParaRPr lang="ru-RU" altLang="en-US" sz="1000"/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FF056037-37FC-4C28-9A63-4C5250BE8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 dirty="0">
                <a:solidFill>
                  <a:srgbClr val="330066"/>
                </a:solidFill>
              </a:rPr>
              <a:t>Mail </a:t>
            </a:r>
            <a:r>
              <a:rPr lang="en-US" altLang="en-US" sz="3900" b="1" dirty="0">
                <a:solidFill>
                  <a:srgbClr val="330066"/>
                </a:solidFill>
              </a:rPr>
              <a:t>S</a:t>
            </a:r>
            <a:r>
              <a:rPr lang="ru-RU" altLang="en-US" sz="3900" b="1" dirty="0" err="1">
                <a:solidFill>
                  <a:srgbClr val="330066"/>
                </a:solidFill>
              </a:rPr>
              <a:t>ervers</a:t>
            </a:r>
            <a:endParaRPr lang="ru-RU" altLang="en-US" sz="3900" b="1" dirty="0">
              <a:solidFill>
                <a:srgbClr val="330066"/>
              </a:solidFill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DED2D595-F63F-4928-B102-1CA460B9F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84313"/>
            <a:ext cx="82296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690563" indent="-34766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/>
              <a:t>Server functions</a:t>
            </a:r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/>
              <a:t>storing user emails (mailboxes)</a:t>
            </a:r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/>
              <a:t>sending emails to the recipient's mail server or the user's client</a:t>
            </a:r>
            <a:r>
              <a:rPr lang="en-US" altLang="en-US" sz="2600"/>
              <a:t> (MTA, MDA</a:t>
            </a:r>
            <a:r>
              <a:rPr lang="ru-RU" altLang="en-US" sz="2600"/>
              <a:t>, MUA</a:t>
            </a:r>
            <a:r>
              <a:rPr lang="en-US" altLang="en-US" sz="2600"/>
              <a:t>)</a:t>
            </a:r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/>
              <a:t>organizing a message queue</a:t>
            </a:r>
          </a:p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/>
              <a:t>Use the protocol </a:t>
            </a:r>
            <a:r>
              <a:rPr lang="en-US" altLang="en-US" sz="3000"/>
              <a:t>TCP</a:t>
            </a:r>
          </a:p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000"/>
              <a:t>Standard ports</a:t>
            </a:r>
            <a:r>
              <a:rPr lang="en-US" altLang="en-US" sz="3000"/>
              <a:t>:</a:t>
            </a:r>
            <a:r>
              <a:rPr lang="ru-RU" altLang="en-US" sz="3000"/>
              <a:t> </a:t>
            </a:r>
            <a:br>
              <a:rPr lang="en-US" altLang="en-US" sz="3000"/>
            </a:br>
            <a:r>
              <a:rPr lang="ru-RU" altLang="en-US" sz="3000"/>
              <a:t>25</a:t>
            </a:r>
            <a:r>
              <a:rPr lang="en-US" altLang="en-US" sz="3000"/>
              <a:t> - SMTP</a:t>
            </a:r>
            <a:r>
              <a:rPr lang="ru-RU" altLang="en-US" sz="3000"/>
              <a:t>,</a:t>
            </a:r>
            <a:r>
              <a:rPr lang="en-US" altLang="en-US" sz="3000"/>
              <a:t> 110 - POP3</a:t>
            </a:r>
            <a:r>
              <a:rPr lang="ru-RU" altLang="en-US" sz="3000"/>
              <a:t>, </a:t>
            </a:r>
            <a:r>
              <a:rPr lang="en-US" altLang="en-US" sz="3000"/>
              <a:t>143 - IMAP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id="{2ABB5320-3D51-45FC-B3A3-FC0E29F75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F516D933-B4A8-426E-8B2E-F59BBBBF259D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5</a:t>
            </a:fld>
            <a:endParaRPr lang="ru-RU" altLang="en-US" sz="1000"/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B9671ADB-55A6-49B1-B0BB-4B7375024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Popular Servers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DEB062B-9A04-4DBF-BD8F-8E597F124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86868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690563" indent="-34766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lvl="1">
              <a:spcBef>
                <a:spcPts val="8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3400"/>
              <a:t>S</a:t>
            </a:r>
            <a:r>
              <a:rPr lang="ru-RU" altLang="en-US" sz="3400"/>
              <a:t>endmail (free of charge, </a:t>
            </a:r>
            <a:r>
              <a:rPr lang="en-US" altLang="en-US" sz="3400"/>
              <a:t>Linux / Windows</a:t>
            </a:r>
            <a:r>
              <a:rPr lang="ru-RU" altLang="en-US" sz="3400"/>
              <a:t>)</a:t>
            </a:r>
          </a:p>
          <a:p>
            <a:pPr lvl="1">
              <a:spcBef>
                <a:spcPts val="8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400"/>
              <a:t>SquirrelMail</a:t>
            </a:r>
          </a:p>
          <a:p>
            <a:pPr lvl="1">
              <a:spcBef>
                <a:spcPts val="8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400"/>
              <a:t>Microsoft Exchange Server</a:t>
            </a:r>
            <a:r>
              <a:rPr lang="en-US" altLang="en-US" sz="3400"/>
              <a:t> (</a:t>
            </a:r>
            <a:r>
              <a:rPr lang="ru-RU" altLang="en-US" sz="3400"/>
              <a:t>supports </a:t>
            </a:r>
            <a:r>
              <a:rPr lang="en-US" altLang="en-US" sz="3400"/>
              <a:t>Active Directory)</a:t>
            </a:r>
          </a:p>
          <a:p>
            <a:pPr lvl="1">
              <a:spcBef>
                <a:spcPts val="8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3400"/>
              <a:t>Postfix</a:t>
            </a:r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3400"/>
              <a:t>MDA: dovecot, </a:t>
            </a:r>
            <a:r>
              <a:rPr lang="ru-RU" altLang="en-US" sz="3400"/>
              <a:t>procmail and maildrop</a:t>
            </a:r>
            <a:r>
              <a:rPr lang="ru-RU" altLang="en-US" sz="2600"/>
              <a:t> 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B794A1A9-DC73-4566-808B-8D151E971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773238"/>
            <a:ext cx="114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5">
            <a:extLst>
              <a:ext uri="{FF2B5EF4-FFF2-40B4-BE49-F238E27FC236}">
                <a16:creationId xmlns:a16="http://schemas.microsoft.com/office/drawing/2014/main" id="{24121F39-6D7E-47E2-BFBC-D4EAFEF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724400"/>
            <a:ext cx="866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2" name="Picture 6">
            <a:extLst>
              <a:ext uri="{FF2B5EF4-FFF2-40B4-BE49-F238E27FC236}">
                <a16:creationId xmlns:a16="http://schemas.microsoft.com/office/drawing/2014/main" id="{7AC93734-4CB2-41CB-AC08-7BDA75FE1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5" y="4191000"/>
            <a:ext cx="129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3" name="Picture 7">
            <a:extLst>
              <a:ext uri="{FF2B5EF4-FFF2-40B4-BE49-F238E27FC236}">
                <a16:creationId xmlns:a16="http://schemas.microsoft.com/office/drawing/2014/main" id="{3F53A6CE-2C42-477D-8AE0-EAB607551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6" r="26579" b="59789"/>
          <a:stretch>
            <a:fillRect/>
          </a:stretch>
        </p:blipFill>
        <p:spPr bwMode="auto">
          <a:xfrm>
            <a:off x="3351213" y="2524125"/>
            <a:ext cx="2860675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1466" r="26579" b="5978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CDC53626-A17F-4E61-8C82-C64865B78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94D5C440-71A5-47F6-8824-51990356C84D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6</a:t>
            </a:fld>
            <a:endParaRPr lang="ru-RU" altLang="en-US" sz="1000"/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F95EA2E8-1E39-43FF-8947-E1A9F37EE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500" b="1">
                <a:solidFill>
                  <a:srgbClr val="330066"/>
                </a:solidFill>
              </a:rPr>
              <a:t>How does email delivery work?</a:t>
            </a: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65C54F26-9B6B-4335-A5D9-62DEB8F4EA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90" b="15366"/>
          <a:stretch/>
        </p:blipFill>
        <p:spPr bwMode="auto">
          <a:xfrm>
            <a:off x="0" y="2348880"/>
            <a:ext cx="914400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4">
            <a:extLst>
              <a:ext uri="{FF2B5EF4-FFF2-40B4-BE49-F238E27FC236}">
                <a16:creationId xmlns:a16="http://schemas.microsoft.com/office/drawing/2014/main" id="{414373D7-C155-40BF-A254-2B6A15A6D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41663"/>
            <a:ext cx="22320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1500"/>
              </a:spcBef>
              <a:buClrTx/>
              <a:buSzPct val="70000"/>
              <a:buFontTx/>
              <a:buNone/>
            </a:pPr>
            <a:r>
              <a:rPr lang="en-US" altLang="en-US" sz="2400" b="1"/>
              <a:t>alisa@mail.ru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9F09060B-30BC-4538-8718-B96612F9A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068638"/>
            <a:ext cx="22320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1500"/>
              </a:spcBef>
              <a:buClrTx/>
              <a:buSzPct val="70000"/>
              <a:buFontTx/>
              <a:buNone/>
            </a:pPr>
            <a:r>
              <a:rPr lang="en-US" altLang="en-US" sz="2400" b="1"/>
              <a:t>bob@b.org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CB154AA1-7843-4393-8EA8-50CF3A6C3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4CC7C6C2-4BA8-4D63-8F8C-EE1C3D3F7E82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7</a:t>
            </a:fld>
            <a:endParaRPr lang="ru-RU" altLang="en-US" sz="1000"/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445625A9-61EC-430C-85FF-C57BFD2FB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Protocol </a:t>
            </a:r>
            <a:r>
              <a:rPr lang="en-US" altLang="en-US" sz="3900" b="1">
                <a:solidFill>
                  <a:srgbClr val="330066"/>
                </a:solidFill>
              </a:rPr>
              <a:t>SMTP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FD9B1A99-78BA-4DD6-A491-F1D6CD52F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7754938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690563" indent="-347663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600" dirty="0"/>
              <a:t>U</a:t>
            </a:r>
            <a:r>
              <a:rPr lang="ru-RU" altLang="en-US" sz="2600" dirty="0" err="1"/>
              <a:t>sed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to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transport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email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to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the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mail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server</a:t>
            </a:r>
            <a:endParaRPr lang="ru-RU" altLang="en-US" sz="2600" dirty="0"/>
          </a:p>
          <a:p>
            <a:pPr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600" dirty="0"/>
              <a:t>W</a:t>
            </a:r>
            <a:r>
              <a:rPr lang="ru-RU" altLang="en-US" sz="2600" dirty="0" err="1"/>
              <a:t>orks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on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top</a:t>
            </a:r>
            <a:r>
              <a:rPr lang="ru-RU" altLang="en-US" sz="2600" dirty="0"/>
              <a:t> </a:t>
            </a:r>
            <a:r>
              <a:rPr lang="ru-RU" altLang="en-US" sz="2600" dirty="0" err="1"/>
              <a:t>of</a:t>
            </a:r>
            <a:r>
              <a:rPr lang="ru-RU" altLang="en-US" sz="2600" dirty="0"/>
              <a:t> </a:t>
            </a:r>
            <a:r>
              <a:rPr lang="en-US" altLang="en-US" sz="2600" dirty="0"/>
              <a:t>TCP, </a:t>
            </a:r>
            <a:r>
              <a:rPr lang="ru-RU" altLang="en-US" sz="2600" dirty="0" err="1"/>
              <a:t>standard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server</a:t>
            </a:r>
            <a:r>
              <a:rPr lang="ru-RU" altLang="en-US" sz="2600" dirty="0"/>
              <a:t> </a:t>
            </a:r>
            <a:r>
              <a:rPr lang="ru-RU" altLang="en-US" sz="2600" dirty="0" err="1"/>
              <a:t>port</a:t>
            </a:r>
            <a:r>
              <a:rPr lang="ru-RU" altLang="en-US" sz="2600" dirty="0"/>
              <a:t> 25</a:t>
            </a:r>
          </a:p>
          <a:p>
            <a:pPr>
              <a:spcBef>
                <a:spcPts val="6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600" dirty="0"/>
              <a:t>S</a:t>
            </a:r>
            <a:r>
              <a:rPr lang="ru-RU" altLang="en-US" sz="2600" dirty="0" err="1"/>
              <a:t>ending</a:t>
            </a:r>
            <a:r>
              <a:rPr lang="ru-RU" altLang="en-US" sz="2600" dirty="0"/>
              <a:t> </a:t>
            </a:r>
            <a:r>
              <a:rPr lang="ru-RU" altLang="en-US" sz="2600" dirty="0" err="1"/>
              <a:t>mail</a:t>
            </a:r>
            <a:r>
              <a:rPr lang="ru-RU" altLang="en-US" sz="2600" dirty="0"/>
              <a:t> </a:t>
            </a:r>
            <a:r>
              <a:rPr lang="ru-RU" altLang="en-US" sz="2600" dirty="0" err="1"/>
              <a:t>is</a:t>
            </a:r>
            <a:r>
              <a:rPr lang="ru-RU" altLang="en-US" sz="2600" dirty="0"/>
              <a:t> </a:t>
            </a:r>
            <a:r>
              <a:rPr lang="ru-RU" altLang="en-US" sz="2600" dirty="0" err="1"/>
              <a:t>carried</a:t>
            </a:r>
            <a:r>
              <a:rPr lang="ru-RU" altLang="en-US" sz="2600" dirty="0"/>
              <a:t> </a:t>
            </a:r>
            <a:r>
              <a:rPr lang="ru-RU" altLang="en-US" sz="2600" dirty="0" err="1"/>
              <a:t>out</a:t>
            </a:r>
            <a:r>
              <a:rPr lang="ru-RU" altLang="en-US" sz="2600" dirty="0"/>
              <a:t> </a:t>
            </a:r>
            <a:r>
              <a:rPr lang="ru-RU" altLang="en-US" sz="2600" dirty="0" err="1"/>
              <a:t>in</a:t>
            </a:r>
            <a:r>
              <a:rPr lang="ru-RU" altLang="en-US" sz="2600" dirty="0"/>
              <a:t> 3 </a:t>
            </a:r>
            <a:r>
              <a:rPr lang="ru-RU" altLang="en-US" sz="2600" dirty="0" err="1"/>
              <a:t>stages</a:t>
            </a:r>
            <a:endParaRPr lang="ru-RU" altLang="en-US" sz="2600" dirty="0"/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 err="1"/>
              <a:t>greeting</a:t>
            </a:r>
            <a:r>
              <a:rPr lang="ru-RU" altLang="en-US" sz="2600" dirty="0"/>
              <a:t> (</a:t>
            </a:r>
            <a:r>
              <a:rPr lang="ru-RU" altLang="en-US" sz="2600" dirty="0" err="1"/>
              <a:t>handshake</a:t>
            </a:r>
            <a:r>
              <a:rPr lang="ru-RU" altLang="en-US" sz="2600" dirty="0"/>
              <a:t>)</a:t>
            </a:r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 err="1"/>
              <a:t>forwarding</a:t>
            </a:r>
            <a:r>
              <a:rPr lang="ru-RU" altLang="en-US" sz="2600" dirty="0"/>
              <a:t> </a:t>
            </a:r>
            <a:r>
              <a:rPr lang="ru-RU" altLang="en-US" sz="2600" dirty="0" err="1"/>
              <a:t>emails</a:t>
            </a:r>
            <a:endParaRPr lang="ru-RU" altLang="en-US" sz="2600" dirty="0"/>
          </a:p>
          <a:p>
            <a:pPr lvl="1">
              <a:spcBef>
                <a:spcPts val="6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en-US" sz="2600" dirty="0" err="1"/>
              <a:t>closing</a:t>
            </a:r>
            <a:r>
              <a:rPr lang="ru-RU" altLang="en-US" sz="2600" dirty="0"/>
              <a:t> </a:t>
            </a:r>
            <a:r>
              <a:rPr lang="ru-RU" altLang="en-US" sz="2600" dirty="0" err="1"/>
              <a:t>of</a:t>
            </a:r>
            <a:r>
              <a:rPr lang="ru-RU" altLang="en-US" sz="2600" dirty="0"/>
              <a:t> </a:t>
            </a:r>
            <a:r>
              <a:rPr lang="ru-RU" altLang="en-US" sz="2600" dirty="0" err="1"/>
              <a:t>the</a:t>
            </a:r>
            <a:r>
              <a:rPr lang="ru-RU" altLang="en-US" sz="2600" dirty="0"/>
              <a:t> </a:t>
            </a:r>
            <a:r>
              <a:rPr lang="ru-RU" altLang="en-US" sz="2600" dirty="0" err="1"/>
              <a:t>session</a:t>
            </a:r>
            <a:endParaRPr lang="ru-RU" altLang="en-US" sz="2600" dirty="0"/>
          </a:p>
          <a:p>
            <a:pPr>
              <a:spcBef>
                <a:spcPts val="75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altLang="en-US" sz="2600" dirty="0"/>
              <a:t>C</a:t>
            </a:r>
            <a:r>
              <a:rPr lang="ru-RU" altLang="en-US" sz="2600" dirty="0" err="1"/>
              <a:t>ommands</a:t>
            </a:r>
            <a:r>
              <a:rPr lang="en-US" altLang="en-US" sz="2600" dirty="0"/>
              <a:t>: ASCII </a:t>
            </a:r>
            <a:r>
              <a:rPr lang="ru-RU" altLang="en-US" sz="2600" dirty="0" err="1"/>
              <a:t>text</a:t>
            </a:r>
            <a:endParaRPr lang="ru-RU" altLang="en-US" sz="2600" dirty="0"/>
          </a:p>
          <a:p>
            <a:pPr lvl="1">
              <a:spcBef>
                <a:spcPts val="750"/>
              </a:spcBef>
              <a:buClr>
                <a:srgbClr val="669999"/>
              </a:buClr>
              <a:buSzPct val="70000"/>
              <a:buFont typeface="Wingdings" panose="05000000000000000000" pitchFamily="2" charset="2"/>
              <a:buNone/>
            </a:pPr>
            <a:endParaRPr lang="en-US" altLang="en-US" sz="3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367D884F-750A-4791-8946-AC3407EBE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B3D1E95F-68BC-4AFF-98FA-86D0E3BC8B2F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8</a:t>
            </a:fld>
            <a:endParaRPr lang="ru-RU" altLang="en-US" sz="1000"/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AE0C2A40-4F5B-42C9-AD4B-6CC3F62EC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 dirty="0" err="1">
                <a:solidFill>
                  <a:srgbClr val="330066"/>
                </a:solidFill>
              </a:rPr>
              <a:t>Example</a:t>
            </a:r>
            <a:r>
              <a:rPr lang="ru-RU" altLang="en-US" sz="3900" b="1" dirty="0">
                <a:solidFill>
                  <a:srgbClr val="330066"/>
                </a:solidFill>
              </a:rPr>
              <a:t> </a:t>
            </a:r>
            <a:r>
              <a:rPr lang="en-US" altLang="en-US" sz="3900" b="1" dirty="0">
                <a:solidFill>
                  <a:srgbClr val="330066"/>
                </a:solidFill>
              </a:rPr>
              <a:t>SMTP-</a:t>
            </a:r>
            <a:r>
              <a:rPr lang="ru-RU" altLang="en-US" sz="3900" b="1" dirty="0" err="1">
                <a:solidFill>
                  <a:srgbClr val="330066"/>
                </a:solidFill>
              </a:rPr>
              <a:t>session</a:t>
            </a:r>
            <a:endParaRPr lang="ru-RU" altLang="en-US" sz="3900" b="1" dirty="0">
              <a:solidFill>
                <a:srgbClr val="330066"/>
              </a:solidFill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DD2224B-6FFE-4822-AD8A-9C145B1D1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220 </a:t>
            </a:r>
            <a:r>
              <a:rPr lang="en-US" altLang="en-US" sz="2100" dirty="0" err="1">
                <a:solidFill>
                  <a:srgbClr val="000099"/>
                </a:solidFill>
              </a:rPr>
              <a:t>Mail.Ru</a:t>
            </a:r>
            <a:r>
              <a:rPr lang="en-US" altLang="en-US" sz="2100" dirty="0">
                <a:solidFill>
                  <a:srgbClr val="000099"/>
                </a:solidFill>
              </a:rPr>
              <a:t> ESMTP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HELO me.ru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250  mx24.mail.ru ready to serve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MAIL FROM: &lt;I@me.ru&gt;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250 OK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RCPT TO: &lt;gena@mail.ru&gt;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250 OK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DATA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354 Go ahead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Dear, John!!!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>
                <a:solidFill>
                  <a:srgbClr val="CC0000"/>
                </a:solidFill>
              </a:rPr>
              <a:t>		</a:t>
            </a:r>
            <a:r>
              <a:rPr lang="en-US" altLang="en-US" sz="2100" dirty="0">
                <a:solidFill>
                  <a:srgbClr val="CC0000"/>
                </a:solidFill>
              </a:rPr>
              <a:t>Happy birthday! …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dirty="0">
                <a:solidFill>
                  <a:srgbClr val="CC0000"/>
                </a:solidFill>
              </a:rPr>
              <a:t>	</a:t>
            </a:r>
            <a:r>
              <a:rPr lang="en-US" altLang="en-US" sz="2100" dirty="0">
                <a:solidFill>
                  <a:srgbClr val="CC0000"/>
                </a:solidFill>
              </a:rPr>
              <a:t>	</a:t>
            </a:r>
            <a:r>
              <a:rPr lang="en-US" altLang="en-US" sz="2100" b="1" dirty="0">
                <a:solidFill>
                  <a:srgbClr val="CC0000"/>
                </a:solidFill>
              </a:rPr>
              <a:t>.</a:t>
            </a:r>
            <a:r>
              <a:rPr lang="en-US" altLang="en-US" sz="2100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250 Message accepted for delivery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QUIT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221 mx24.mail.ru closing connection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7A8BF0A0-6532-4A8A-8568-4FFB94A14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SzPct val="70000"/>
              <a:buFontTx/>
              <a:buNone/>
            </a:pPr>
            <a:fld id="{33EC650F-DD7B-4DF9-AAEE-C302E86A9A5E}" type="slidenum">
              <a:rPr lang="ru-RU" altLang="en-US" sz="1000"/>
              <a:pPr algn="r">
                <a:buClrTx/>
                <a:buSzPct val="70000"/>
                <a:buFontTx/>
                <a:buNone/>
              </a:pPr>
              <a:t>9</a:t>
            </a:fld>
            <a:endParaRPr lang="ru-RU" altLang="en-US" sz="1000"/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FCDEC1E3-70CA-42F0-AC4E-E7EDFEE05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712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3900" b="1">
                <a:solidFill>
                  <a:srgbClr val="330066"/>
                </a:solidFill>
              </a:rPr>
              <a:t>In fact, it was like this: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5549E199-B07D-4F04-BBB9-BA3F55831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220 </a:t>
            </a:r>
            <a:r>
              <a:rPr lang="en-US" altLang="en-US" sz="2100" dirty="0" err="1">
                <a:solidFill>
                  <a:srgbClr val="000099"/>
                </a:solidFill>
              </a:rPr>
              <a:t>Mail.Ru</a:t>
            </a:r>
            <a:r>
              <a:rPr lang="en-US" altLang="en-US" sz="2100" dirty="0">
                <a:solidFill>
                  <a:srgbClr val="000099"/>
                </a:solidFill>
              </a:rPr>
              <a:t> ESMTP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HELO me.ru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250  mx24.mail.ru ready to serve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MAIL FROM: &lt;I@me.ru&gt;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250 OK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RCPT TO: &lt;gena@mail.ru&gt;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250 OK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DATA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354 Go ahead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 Dear, John!!! </a:t>
            </a:r>
          </a:p>
          <a:p>
            <a:pPr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b="1" dirty="0">
                <a:solidFill>
                  <a:srgbClr val="CC0000"/>
                </a:solidFill>
              </a:rPr>
              <a:t>		</a:t>
            </a:r>
            <a:r>
              <a:rPr lang="en-US" altLang="en-US" sz="2100" b="1" dirty="0">
                <a:solidFill>
                  <a:srgbClr val="CC0000"/>
                </a:solidFill>
              </a:rPr>
              <a:t> </a:t>
            </a:r>
            <a:r>
              <a:rPr lang="en-US" altLang="en-US" sz="2100" dirty="0">
                <a:solidFill>
                  <a:srgbClr val="CC0000"/>
                </a:solidFill>
              </a:rPr>
              <a:t>Happy birthday! …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ru-RU" altLang="en-US" sz="2100" dirty="0">
                <a:solidFill>
                  <a:srgbClr val="CC0000"/>
                </a:solidFill>
              </a:rPr>
              <a:t>	</a:t>
            </a:r>
            <a:r>
              <a:rPr lang="en-US" altLang="en-US" sz="2100" dirty="0">
                <a:solidFill>
                  <a:srgbClr val="CC0000"/>
                </a:solidFill>
              </a:rPr>
              <a:t>	</a:t>
            </a:r>
            <a:r>
              <a:rPr lang="en-US" altLang="en-US" sz="2100" b="1" dirty="0">
                <a:solidFill>
                  <a:srgbClr val="CC0000"/>
                </a:solidFill>
              </a:rPr>
              <a:t>.</a:t>
            </a:r>
            <a:r>
              <a:rPr lang="en-US" altLang="en-US" sz="2100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550 spam message discarded.</a:t>
            </a:r>
            <a:r>
              <a:rPr lang="ru-RU" altLang="en-US" sz="2100" dirty="0">
                <a:solidFill>
                  <a:srgbClr val="000099"/>
                </a:solidFill>
              </a:rPr>
              <a:t> </a:t>
            </a:r>
            <a:r>
              <a:rPr lang="en-US" altLang="en-US" sz="2100" dirty="0">
                <a:solidFill>
                  <a:srgbClr val="000099"/>
                </a:solidFill>
              </a:rPr>
              <a:t>If you think that the system is mistaken, please report details to abuse@corp.mail.ru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CC0000"/>
                </a:solidFill>
              </a:rPr>
              <a:t>Client:</a:t>
            </a:r>
            <a:r>
              <a:rPr lang="en-US" altLang="en-US" sz="2100" dirty="0">
                <a:solidFill>
                  <a:srgbClr val="CC0000"/>
                </a:solidFill>
              </a:rPr>
              <a:t> 	QUIT </a:t>
            </a:r>
          </a:p>
          <a:p>
            <a:pPr>
              <a:lnSpc>
                <a:spcPct val="8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altLang="en-US" sz="2100" b="1" dirty="0">
                <a:solidFill>
                  <a:srgbClr val="000099"/>
                </a:solidFill>
              </a:rPr>
              <a:t>Server:</a:t>
            </a:r>
            <a:r>
              <a:rPr lang="en-US" altLang="en-US" sz="2100" dirty="0">
                <a:solidFill>
                  <a:srgbClr val="000099"/>
                </a:solidFill>
              </a:rPr>
              <a:t> 221 mx24.mail.ru closing connection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5745</TotalTime>
  <Words>6193</Words>
  <Application>Microsoft Office PowerPoint</Application>
  <PresentationFormat>Экран (4:3)</PresentationFormat>
  <Paragraphs>468</Paragraphs>
  <Slides>29</Slides>
  <Notes>29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Comic Sans MS</vt:lpstr>
      <vt:lpstr>Courier New</vt:lpstr>
      <vt:lpstr>Times New Roman</vt:lpstr>
      <vt:lpstr>Wingdings</vt:lpstr>
      <vt:lpstr>Тема Office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сети??</dc:title>
  <dc:creator>Yandex.Translate</dc:creator>
  <dc:description>Translated with Yandex.Translate</dc:description>
  <cp:lastModifiedBy>Пользователь</cp:lastModifiedBy>
  <cp:revision>575</cp:revision>
  <cp:lastPrinted>1601-01-01T00:00:00Z</cp:lastPrinted>
  <dcterms:created xsi:type="dcterms:W3CDTF">1601-01-01T00:00:00Z</dcterms:created>
  <dcterms:modified xsi:type="dcterms:W3CDTF">2022-03-02T19:19:58Z</dcterms:modified>
</cp:coreProperties>
</file>