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6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14" autoAdjust="0"/>
  </p:normalViewPr>
  <p:slideViewPr>
    <p:cSldViewPr snapToGrid="0">
      <p:cViewPr varScale="1">
        <p:scale>
          <a:sx n="86" d="100"/>
          <a:sy n="86" d="100"/>
        </p:scale>
        <p:origin x="23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26" name="CustomShape 2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cxn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3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cxn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4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cxn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914040" y="4343040"/>
            <a:ext cx="5024520" cy="4110120"/>
          </a:xfrm>
          <a:prstGeom prst="rect">
            <a:avLst/>
          </a:prstGeom>
        </p:spPr>
        <p:txBody>
          <a:bodyPr lIns="90360" tIns="44280" rIns="90360" bIns="4428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the notes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Сайт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www.w3.org World Wide Web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консорциума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 1994 года основную работу по развитию Всемирной паутины взял на себя Консорциум Всемирной паутины (англ. World Wide Web Consortium, W3C), основанный и до сих пор возглавляемый Тимом Бернерсом-Ли. Данный Консорциум — организация, разрабатывающая и внедряющая технологические стандарты для Интернета и Всемирной паутины. Миссия W3C: «Полностью раскрыть потенциал Всемирной паутины, путём создания протоколов и принципов, гарантирующих долгосрочное развитие Сети». Две другие важнейшие задачи Консорциума — обеспечить полную «интернационализа́цию Сети́» и сделать Сеть доступной для людей с ограниченными возможностями.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W3C разрабатывает для Интернета единые принципы и стандарты (называемые «Рекоменда́циями», англ. W3C Recommendations), которые затем внедряются производителями программ и оборудования. Таким образом достигается совместимость между программными продуктами и аппаратурой различных компаний, что делает Всемирную сеть более совершенной, универсальной и удобной. Все Рекомендации Консорциума Всемирной паутины открыты, то есть не защищены патентами и могут внедряться любым человеком без всяких финансовых отчислений консорциуму.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 этим столкнулись в самом начале развития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WWW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. Пример: для отображения конфиденциальной информации клиент должен послать логин и пароль (это было реализовано средствами веб-сервера); другой пример -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поисковой системе, работающей на сервере, нужны данные от клиента (строка запроса) (а когда осознали необходимость этого, то поняли, что на сервер все функции повесить нельзя – нужно что-то поручать сторонним программам и придумали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CGI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– стандарт общения сервера с программами).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Common Gateway Interface — «общий интерфейс шлюза». Здесь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Gateway (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шлюз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)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- программу, которая работает по такому интерфейсу совместно с веб-сервером (многие предпочитают названия «скрипт» (сценарий) или «CGI-программа»).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Задача веб-сервера – отвечать на запросы клиентов. Сервер анализирует каждый запрос. Если клиенту нужен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html-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файл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(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не обязательно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html)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, то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сервер просто возвращает содержимое этого файла. А если клиент указывает в запросе на выполняемую программу и посылает в добавок аргументы для этой программы, сервер должен запустить эту программу с указанными аргументами и послать пользователю результат ее выполнения.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CGI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определяет стандарты такого запуска программ на сервере: как информация из запроса и данные о сервере передаются программе (что через командныю строку, что через переменные окружения) и как программа может возвратить дополнительную информацию о результате (например его тип) в виде заголовков.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Сам интерфейс разработан таким образом, чтобы можно было использовать любой язык программирования, который может работать со стандартными устройствами ввода/вывода. Такими возможностями обладают даже скрипты для встроенных командных интерпретаторов операционных систем, поэтому в тех случаях, когда нет нужды в сложной функциональности, могут использоваться даже такие простые командные скрипты.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Все скрипты, как правило, помещают в каталог cgi-bin сервера, но это необязательно: скрипт может располагаться где угодно, но при этом большинство веб-серверов требуют специальной настройки.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 веб-сервере Apache, например, такая настройка может производится при помощи общего файла настроек httpd.conf или с помощью файла .htaccess в том каталоге, где содержится этот скрипт. Также Apache позволяет запускать все скрипты, имеющие расширение .cgi.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Методы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OPTIONS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Возвращает методы HTTP, которые поддерживаются сервером. Этот метод может служить для определения возможностей веб-сервера.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GET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Запрашивает содержимое указанного ресурса. Запрашиваемый ресурс может принимать параметры (например, поисковая система может принимать в качестве параметра искомую строку). Они передаются в строке URI (например: http://www.example.net/resource?param1=value1&amp;param2=value2).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Параметры – это и есть данные от клиента: имя и пароль, строка запроса к поисковой системе и т.п.  Согласно стандарту HTTP, запросы типа GET считаются идемпотентными[4] — многократное повторение одного и того же запроса GET должно приводить к одинаковым результатам (при условии, что сам ресурс не изменился за время между запросами). Это позволяет кэшировать ответы на запросы GET.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HEAD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Аналогичен методу GET, за исключением того, что в ответе сервера отсутствует тело. Это полезно для извлечения метаданных, заданных в заголовках ответа, без пересылки всего содержимого.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POST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Передаёт пользовательские данные (например, из HTML-формы) заданному ресурсу. Например, в блогах посетители обычно могут вводить свои комментарии к записям в HTML-форму, после чего они передаются серверу методом POST и он помещает их на страницу. При этом передаваемые данные (в примере с блогами — текст комментария) включаются в тело запроса. В отличие от метода GET, метод POST не считается идемпотентным[4], то есть многократное повторение одних и тех же запросов POST может возвращать разные результаты (например, после каждой отправки комментария будет появляться одна копия этого комментария).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PUT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Загружает указанный ресурс на сервер.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DELETE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Удаляет указанный ресурс.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TRACE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Возвращает полученный запрос так, что клиент может увидеть, что промежуточные сервера добавляют или изменяют в запросе.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CONNECT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Для использования вместе с прокси-серверами, которые могут динамически переключаться в туннельный режим SSL.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 основном используются методы GET и POST.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GET –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для небольших массивов данных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POST –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для больших, в частности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TEXTAREA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и файлов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Кодирование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Существует два типа кодирования содержания (тела) HTTP-сообщения, которые можно определить в форме: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application/x-www-form-urlencoded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multipart/form-data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Первый тип кодирования выбирается по умолчанию и является основным способом. В URL документа можно использовать только символы набора Latin1. Это первая половина таблицы ASCII за вычетом первых 20 символов. Все остальные символы заменяются своими шестнадцатеричными эквивалентами. Кроме того, такие символы, как "+" или "&amp;", играют роль разделителей или коннекторов. Если они встречаются в значении поля, то тоже заменяются на шестнадцатеричный эквивалент. Наиболее характерно это для работы с русским алфавитом. Поэтому скрипт, который принимает запросы, должен уметь эти символы декодировать.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Тонкости </a:t>
            </a:r>
            <a:r>
              <a:rPr lang="en-US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urlencoded: http://www.soldatenko.ru/doc.jsp?id=13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Второй тип применяется для передачи двоичной информации в теле HTTP-сообщения. Если проводить аналогии с электронной почтой, то multipart/form-data обеспечивает присоединение файла данных (attachment) к HTTP-запросу. Наиболее типичным примером является передача файла с машины пользователя на сервер: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&lt;FORM ACTION=script.cgi METHOD=post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    ENCTYPE=multipart/form-data&gt;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&lt;INPUT NAME=n1 VALUE="Поле1"&gt;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&lt;INPUT NAME=n2 TYPE=file&gt;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&lt;INPUT TYPE=BUTTON VALUE="Отправить"&gt;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&lt;/FORM&gt;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 данном случае HTTP-сообщение будет очень похоже на почтовое сообщение в стандарте MIME (собственно, это и есть MIME-сообщение, только передается оно по протоколу HTTP). Естественно, что для приема такого сообщения нужен скрипт, который бы смог разобрать его на части, а потом декодировать необходимую информацию.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Сообщение типа "multipart/form-data" состоит из нескольких частей, каждая их которых представляет успешный управляющий элемент. Части отправляются обрабатывающему агенту в том порядке, в котором соответствующие управляющие элементы представлены в потоке документа. Границы частей не должны находиться в данных; обеспечение этого требования лежит вне области, рассматриваемой в данной спецификации.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Как и во всех составных типах MIME, каждая часть имеет необязательный заголовок "Content-Type", для которого по умолчанию устанавливается значение "text/plain". Агенты пользователей должны предоставлять заголовок "Content-Type" с параметром "charset".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Каждая часть должна содержать: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заголовок "Content-Disposition", имеющий значение "form-data".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атрибут именования, определяющий имя соответствующего управляющего элемента. Имена управляющих элементов, изначально закодированные с использованием наборов символов, отличных от ASCII, могут кодироваться с помощью метода, описанного в [RFC2045].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 marL="228600" indent="-223920"/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multipart/form-data – для отправки больших объемов данных или двоичных файлов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3920"/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Проблема CGI-программ в том, что они должны быть перезапущены веб-сервером при каждом запросе, что приводит к понижению производительности.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FastCGI убирает это ограничение, сохраняя процесс запущенным и передавая запросы этому постоянно запущенному процессу. Это позволяет не тратить время на запуск новых процессов.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 то время как CGI-программы взаимодействуют с сервером через STDIN и STDOUT запущенного CGI-процесса. FastCGI-процессы используют Unix Domain Sockets или TCP/IP для связи с сервером. Это даёт следующее преимущество над обычными CGI-программами: FastCGI-программы могут быть запущены не только на этом же сервере, но и где угодно в сети. Также возможна обработка запросов несколькими FastCGI-процессами, работающими параллельно.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Cookies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были придуманы, чтобы реализовать «Корзину покупателя» - виртуальную корзину, в которую пользователь мог бы добавлять приобретенные на сайте вещи (как в сепермаркете) а потом в конце – расплачиваться за все.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Еще одна цель создания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cookie –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организация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входа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(log in)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на сайт. Сервер различает пользователей именно по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cookie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, которые посылают ему браузеры при запросе каждой страницы с сайта.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Сторонние 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cookies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Иногда веб-странички включают в себя содержимое с других сайтов, например, рекламу с сайта рекламного агентства. Чтобы загрузить этот веб-элемент браузер (вне ведома от пользователя) обращается к серверу рекламного агентства, который может установить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cookie.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Вот такие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cookie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называются сторонними. Если такие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cookies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включают в себя информацию о посещаемом вами сайте, то это дает рекламному агентству возможность следить за вашим перемещением в Интернете по сайтам с его рекламой и выдавать вам рекламу того, чем вы больше интересуетесь. Таким образом нарушается тайна частной жизни пользователей. В штатах устанавливать такие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cookie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запрещено законом.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Куки также может быть установлена и самим браузером через JavaScript, который поддерживается большинством современных браузеров.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Браузер должен соxранять куки на период определенный для ее времени жизни и посылать куки на сервер в заголовке запроса (request header) Cookie. В запросе посылаются только те куки, которые соответствуют домену, пути и протоколу для которых куки была установлена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Клиент (браузер) имеет следующие ограничения для cookies, например: всего может храниться до 300 значений cookies, каждый cookie не может превышать 4Кбайт, с одного сервера или домена может храниться до 20 значений cookie.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Главной проблемой является изначальное недоверие пользователей к тому, что удаленные сервера без их (пользователей) ведома и согласия записывают на их собственные локальные диски какую либо информацию. Бытовали также слухи о том, что с помощью механизма cookie можно прочесть любую информацию с любого компьютера. Это неправда, к тому же современные версии браузеров позволяют контролировать прием cookie или вовсе блокировать его. Кроме того, появилось множество специальных утилит для управления приемом cookie, так называемые Cookie Managers.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Другая сторона этой проблемы заключается в том, что на узлах Сети аккумулируются огромные массивы данных с персональной информацией, необходимые для коммерческих серверов. Вот здесь и появляются повышенные требования к защите от несанкционированного доступа к этим данным. Пользователи таких серверов должны быть уверены, что их имена, адреса электронной почты, телефонные номера и проч., не попадут в чужие руки. В противном случае последствия могут оказаться катастрофическими для "проштрафившихся" коммерческих серверов.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Язык HTML был разработан британским учёным Тимом Бернерсом-Ли приблизительно в 1991—1992 годах в стенах Европейского совета по ядерным исследованиям в Женеве (Швейцария). HTML создавался как язык для обмена научной и технической документацией, пригодный для использования людьми, не являющимися специалистами в области вёрстки.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Сейчас Консорциумом Всемирной паутины (W3C) разрабатывает пятую версию языка HTML5. Черновой вариант спецификации языка появился в Интернете 20 ноября 2007. Параллельно ведётся работа по дальнейшему развитию HTML под названием XHTML (от англ. Extensible Hypertext Markup Language — «расширяемый язык разметки гипертекста»). Пока XHTML по своим возможностям сопоставим с HTML, однако предъявляет более строгие требования к синтаксису. XHTML, в отличие от предшественника, основан на XML.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Вариант XHTML 1.0 был одобрен в качестве Рекомендации Консорциума Всемирной паутины (W3C) 26 января 2000 года.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HTML — это теговый язык разметки документов. Любой документ на языке HTML представляет собой набор элементов, причём начало и конец каждого элемента обозначается специальными пометками — тегами. Элементы могут быть пустыми, то есть не содержащими никакого текста и других данных (например, тег перевода строки &lt;br /&gt;). В этом случае обычно не указывается закрывающий тег. Кроме того, элементы могут иметь атрибуты, определяющие какие-либо их свойства (например, размер шрифта для элемента font). Атрибуты указываются в открывающем теге. Вот примеры HTML-документа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(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см. слайд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)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&lt;html&gt;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					Начало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HTML-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документа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&lt;head&gt;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					Заголовок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&lt;title&gt;Hello HTML&lt;/title&gt;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		Появится в заголовке окна рядом с названием браузера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&lt;/head&gt;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&lt;body&gt;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					Тело документа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&lt;b&gt;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Этот текст будет жирным,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&lt;i&gt;а этот - ещё и курсивом&lt;/i&gt;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&lt;/b&gt;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&lt;a href="http://www.example.com"&gt;Так оформляется гиперссылка&lt;/a&gt;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&lt;/body&gt;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&lt;/html&gt;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Регистр, в котором набрано имя элемента и имена атрибутов, в HTML значения не имеет (в отличие от XHTML). Элементы могут быть вложенными.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Кроме элементов, в HTML-документах есть и сущности (англ. entities) — «специальные символы». Сущности начинаются с символа амперсанда и имеют вид &amp;имя; или &amp;#NNNN;, где NNNN — код символа в Юникоде в десятеричной системе счисления. Например, &amp;copy; — знак авторского права (©). Как правило, сущности используются для представления символов, отсутствующих в кодировке документа, или же для представления «специальных» символов: &amp;amp; — амперсанда (&amp;), &amp;lt; — символа «меньше» (&lt;) и &amp;gt; — символа «больше» (&gt;), которые некорректно записывать «обычным» образом, из-за их особого значения в HTML.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Каждый HTML-документ, отвечающий спецификации HTML какой-либо версии, должен начинаться со строки объявления версии HTML &lt;!DOCTYPE…&gt;, которая обычно выглядит примерно так: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&lt;!DOCTYPE HTML PUBLIC "-//W3C//DTD HTML 4.01//EN"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  "http://www.w3.org/TR/html4/strict.dtd"&gt;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Если эта строка не указана, то добиться корректного отображения документа в браузере становится труднее.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Далее обозначается начало и конец документа тегами &lt;html&gt; и &lt;/html&gt; соответственно. Внутри этих тегов должны находиться теги заголовка (&lt;head&gt;&lt;/head&gt;) и тела (&lt;body&gt;&lt;/body&gt;) документа.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по данным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http://gs.statcounter.com/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История: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Изначальное предложение, создать паутину из связанных друг с другом документов пришло от физика центра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CERN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Тима Бернерс-Ли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(Tim Berners-Lee)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 марте 1989 года. Первый (текстовый) прототип заработал спустя 18 месяцев. В декабре 1991 году на конференции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Hypertext'91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 Сан-Антонио в штате Техас была произведена публичная демонстрация.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Эта демонстрация, сопровождаемая широкой рекламой, привлекла внимание других ученых. Марк Андрессен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(Marc Andreessen –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один из 6 членов доски почета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WWW http://en.wikipedia.org/wiki/World_Wide_Web_Hall_of_Fame#World_Wide_Web_Hall_of_Fame_Inductees)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 университете Иллинойса начал разработку первого графического браузера,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Mosaic.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Программа увидела свет в феврале 1993 года и стала всемирно популярной.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 1994 году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CERN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и Массачусетский технологический институт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(M.I.T., Massachusetts Institute of Technologies)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подписали соглашение об основании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WWW-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консорциума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(World Wide Web Consortium,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иногда применяется сокращение 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W3C)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— организации, цель которой заключалась в дальнейшем развитии приложения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Web,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стандартизации протоколов и поощрении взаимодействия между отдельными сайтами. Бернерс-Ли стал директором консорциума. Хотя о Всемирной паутине уже написано очень много книг, лучшее место, где вы можете получить самую свежую информацию о ней, это сама Всемирная паутина. Домашнюю страницу консорциума можно найти по адресу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http://www.w3.org.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На этой странице заинтересованный читатель найдет ссылки на другие страницы, содержащие информацию обо всех документах консорциума и о его деятельности.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 апреле 1994 года Марк Андрессен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и Джим Кларк, бывший профессор Стенфордского университета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,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образовали корпорацию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Netscape Communication.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 состав корпорации вошли многие ученые, вместе с Андрессеном занимавшиеся созданием браузера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Mosaic,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и в октябре 1994 года вышла в свет бета-версия продукта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Netscape Navigator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1.0. В последующие годы компания приложила множество усилий для развития нового браузера и других технологий: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web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-серверов, коммерческих серверов, почтовых серверов, серверов новостей, прокси-серверов, программ чтения электронной почты и др.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Netscape Communication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по праву можно считать одной из самых прогрессивных и успешных Интернет-компаний середины 1990-х, а в августе 1995 года громкий публичный успех пришел к браузеру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Netscape.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Компания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Microsoft,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изначально не проявлявшая значительной активности по продвижению своих интересов в Интернет, выпустила 1 -ю версию браузера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Microsoft Internet Explorer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 августе 1995 года. Продукт не отличался изяществом и скоростью, однако компания вложила значительные инвестиции в его развитие, и к 1997 году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Microsoft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и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Netscape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шли бок о бок в «браузерной гонке». 11 июня 1997 года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Netscape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выпустила версию 4.0 своего браузера, а 30 сентября вышла в свет версия 4.0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Microsoft Internet Explorer.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 то время еще не сложилось устоявшегося мнения о том, какой из браузеров лучше, а компания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Microsoft,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обладавшая монополией на свою операционную систему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Windows,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набирала все большую коммерческую мощь. В 1997 году компания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Netscape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допустила ряд решающих просчетов: не была осознана важность создания портала на основе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web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-сайта компании, кроме того, было принято ошибочное решение о полном переходе браузера на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Java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-технологию. В конечном счете, 1998 год ознаменовался для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Netscape Communication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снижением ее доли на рынке браузеров и других продуктов, в конце года она была приобретена компанией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America Online,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а Марк Андрессен и большая часть его команды покинули свое бывшее детище.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Acid3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— тест поддержки браузером веб-стандартов. Он осуществляет проверку 100 вероятно уязвимых мест в HTTP, HTML, CSS, ECMAScript, SVG и XML, а также проверяет работу с DOM[1]. Намеренно выбирались такие тесты, которые не проходила сборка хотя бы одного из браузеров того времени (последние 16 тестов — Firefox или Safari).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HTML5 (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англ.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HyperText Markup Language, version 5) —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пятая версия основного языка разметки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web-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страниц,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HTML.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Разработка HTML5 началась в новой рабочей группе W3C в 2007 году.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HTML5 вводит несколько новых элементов и атрибутов. Некоторые из них технически являются эквивалентами &lt;div&gt; и &lt;span&gt;, но имеют своё семантическое значение, например &lt;nav&gt; (навигационная панель) и &lt;footer&gt;. Эти теги будут облегчать работу поисковикам, а также обработку сайта с КПК или читающих программ.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Другие элементы предоставляют новую функциональность, такие как &lt;audio&gt; и &lt;video&gt;[3]. До настоящего времени для воспроизведения музыки и видео в браузере нужна была установка плагинов — например, проигрывателя Flash Player от Adobe. Но HTML 5 должен изменить эту ситуацию, благодаря новым тегам &lt;audio&gt; и &lt;video&gt;, которые обеспечивают интеграцию мультимедийных данных. Простой встроенный плеер будет способен воспроизвести данные непосредственно на самом веб-сайте, без дополнительного плагина.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Помимо определения разметки, в HTML5 определены API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Рисование 2D-картинок в реальном времени; Контроль над проигрыванием медиафайлов, который может использоваться, например, для синхронизации субтитров с видео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;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Хранение данных в браузере;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Редактирование;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Drag-and-drop;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Работа с сетью;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FileAPI;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CSS (англ. Cascading Style Sheets — каскадные таблицы стилей) — технология описания внешнего вида документа, написанного языком разметки. Преимущественно используется как средство оформления веб-страниц в формате HTML и XHTML, но может применяться с любыми видами документов в формате XML, включая SVG и XUL.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CSS используется создателями веб-страниц для задания цветов, шрифтов, расположения и других аспектов представления документа. Основной целью разработки CSS являлось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разделение содержимого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(написанного на HTML или другом языке разметки)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и представления документа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(написанного на CSS). Это разделение может увеличить доступность документа, предоставить большую гибкость и возможность управления его представлением, а также уменьшить сложность и повторяемость в структурном содержимом. Кроме того, CSS позволяет представлять один и тот же документ в различных стилях или методах вывода.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CSS при отображении страницы может быть взята из различных источников: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1.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Внешних таблиц стилей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, то есть отдельного файла .css, на который делается ссылка в документе.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2.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Встроенных стилей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— блоков CSS внутри самого HTML-документа.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Данный способ определения стилей идеально подходит для корректировки или внедрения стилей в отдельные HTML-документы, так как не затрагивает другие HTML-документы.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3.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Inline-стилей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, когда в HTML-документе информация стиля для одного элемента указывается в его атрибуте style.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4.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Стандартный стиль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, используемый браузером по умолчанию для представления элементов.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Стандарт CSS определяет приоритеты, в порядке которых применяются правила стилей, если для какого-то элемента подходят несколько правил одновременно. Это называется «каскадом», в котором для правил рассчитываются приоритеты или «веса», что делает результаты предсказуемыми.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Все ниже касается внешнего или встроенного описания стиля.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Inline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-описание выглядит так: &lt;p style="font-size: 21px; color: green;"&gt;Текст абзаца&lt;/p&gt;.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Таблица стилей состоит из набора правил. Каждое правило, в свою очередь, состоит из одного или нескольких селекторов, разделённых запятыми и блока определений. Блок определений же обрамляется фигурными скобками, и состоит из набора свойств и их значений.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Схематически это можно показать так: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селектор, селектор {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свойство: значение;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свойство: значение;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свойство: значение;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}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Например: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p {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font-family: "Garamond", serif;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}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h2 {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font-size: 110 %;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color: red;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background: white;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}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.note {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color: red;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background: yellow;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font-weight: bold;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}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p#paragraph1 {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margin: 0;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}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a:hover {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text-decoration: none;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}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#news p {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color: blue;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}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Здесь приведено шесть правил с селекторами p, h2, .note, p#paragraph1, a:hover и #news p.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 первых двух правилах HTML-элементам p (параграфу) и h2 (заголовку второго уровня) назначаются стили. Параграфы будут отображаться шрифтом Garamond, или, если такой шрифт недоступен, каким-либо другим шрифтом с засечками («serif»). Заголовок второго уровня будет отображаться красным на белом фоне с увеличенным кеглем.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Третье правило будет применено к элементам, атрибут class которых содержит слово 'note'. Например: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&lt;p class="note"&gt;Этот параграф будет выведен полужирным шрифтом красного цвета на желтом фоне.&lt;/p&gt;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Четвертое правило будет применяться только к элементам p, атрибут id которых равен paragraph1. Такие элементы не будут иметь внешних отступов (margin).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Пятое правило определяет стиль hover для гиперссылок. По умолчанию в большинстве браузеров текст гиперссылок подчеркивается. Это правило уберёт подчеркивание, когда указатель мыши находится над ними.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Последнее, шестое правило, применяется для элементов p, которые находятся внутри элемента с атрибутом id, равным «news».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Когда CSS используется вместе с XHTML, имена элементов и селекторы становятся чувствительны к регистру.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До изобретения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CSS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нужного расположения элементов на веб-странице добивались, применяя невидимые таблицы и массу тегов типа &amp;nbsp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.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В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CSS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можно явно указывать расположение элементов.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DOM (от англ. Document Object Model — «объектная модель документов») — это не зависящий от платформы и языка программный интерфейс, позволяющий программам и скриптам получить доступ к содержимому документов, а также изменять содержимое, структуру и оформление документов.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Модель DOM не накладывает ограничений на структуру документа. Любой документ известной структуры с помощью DOM может быть представлен в виде дерева узлов, каждый узел которого содержит элемент, атрибут, текстовый, графический или любой другой объект. Узлы связаны между собой отношениями родитель-потомок.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Изначально различные браузеры имели собственную модель DOM, не совместимую с остальными. Для того, чтобы обеспечить взаимную и обратную совместимость, специалисты международного консорциума W3C классифицировали эту модель по уровням, для каждого из которых была создана своя спецификация. Все эти спецификации объединены в общую группу, носящую название W3C DOM.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Это дерево представляет собой нормализованный DOM, в котором не создаются узлы из пустого текста. Такого подхода придерживается браузер Internet Explorer.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Firefox - другого мнения, он создает DOM-элемент из каждого текстового фрагмента. Внутри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&lt;body&gt;,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между тегами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&lt;body&gt;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и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&lt;h1&gt;, &lt;/h1&gt;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и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&lt;h2&gt;, &lt;/h2&gt;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и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&lt;h2&gt;, &lt;/h2&gt;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и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&lt;/body&gt;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можно ведь помещать любой текст. Этим пустым местам соответствуют узлы дерева слева и справа от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&lt;h1&gt;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и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&lt;h2&gt;.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Opera тоже имеет чем похвастаться. Она может добавить лишний пустой элемент "просто от щедрой души« (у меня это происходит в конце группы тегов внутри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&lt;body&gt;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).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На практике эта несовместимость не создает больших проблем, но нужно о ней помнить и делать необходимые проверки.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У каждого узла в DOM-модели есть тип. Его номер хранится в атрибуте elem.nodeType. Всего в DOM различают 12 типов узлов. Часто используются : Node.ELEMENT_NODE, номер которого равен 1. Узлам этого типа соответствуют HTML-тэги. Иногда полезен еще тип Node.TEXT_NODE, номер которого равен 3. Это текстовые элементы.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Любой доступ и изменения DOM происходит через объект document. Например: 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document.body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Свойства firstChild и lastChild показывают на первый и последний дочерние элементы и равны null, если детей нет.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Свойство parentNode указывает на родителя. Например, для &lt;body&gt; таким элементом является &lt;html&gt;. Свойства previousSibling и nextSibling указывают на левого и правого братьев узла.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Свойства элементов.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Некоторые из них можно читать и устанавливать, другие - только читать. Например: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tagName - есть у элементов-тэгов и содержит имя тэга в верхнем регистре, только для чтения.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style - это свойство управляет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CSS-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стилем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.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Например, можно установить element.style.width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=50px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innerHTML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-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содержит весь HTML-код внутри узла, и его можно менять.Применяется, в основном, для динамического изменения содержания страницы.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onclick, onkeypress, onfocus... и другие свойства, начинающиеся на "on...", хранят функции-обработчики соответствующих событий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xhr.responseText –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ответ скрипта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Вместо XML сейчас почти везде используют JSON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 появлением всемирной паутины всё больше и больше компаний стали основывать свой бизнес на интернете. Со временем количество клиентов увеличилось настолько, что серверы крупных компаний не справлялись с нагрузкой. Причём если раньше в недостаточной скорости обработки клиентов было виновато “железо” (маленькая пропускная способность сетевого канала, недостаток оперативной памяти или недостаточно высокая частота процессора), то в этот раз причина была в программном обеспечении.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Когда измеряют производительность какого-нибудь сервера, то обычно его загружают большим числом запросов и измеряют количество обрабатываемых запросов в секунду. Но в жизни нагрузка на серверы имеет другой тип. Например, в 1999 году один из самых популярных ftp серверов программного обеспечения Simtel, подключённый гигабитным каналом к магистральной сети, не мог справиться с одновременной загрузкой файлов десятью тысячами одновременно подключенных клиентов. Хотя по своим параметрам он вполне мог бы это сделать.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Когда начали разбираться, то выяснилось, что обработка одновременно подключенных клиентов в программе ftp-сервера была реализована с помощью параллельных потоков (threads). При создании нового потока операционная система выделяет память в размере 2 Мбайт под его стек. 10.000 одновременно запущенных потоков требуют 20 Гбайт оперативной памяти, 99% которой не использовалось бы ftp-сервером. В те далекие времена 32-битных процессоров и операционных систем такое количество памяти установить на компьютер было нельзя. Реализовать другой механизм потоков в ядре операционной системы - весьма трудоемкая задача, причем было непонятно, каков должен быть этот механизм. Но с проблемой 10К сталкивались практически все крупные компании. Каждый выходил из создавшейся сложной ситуации по-своему. В итоге сегодня мы имеем большое многообразие способов программирования высоконагруженных сетевых сервисов.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r>
              <a:rPr lang="arn-C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P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oll в течение указанного времени ждет прихода данных для массива клиентов, select 0 только для 1 клиента (и приходилось делать циклы по клиентам)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arn-C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P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oll есть только в современных ОС (в Windows XP, например, нет)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Nginx основан на использовании libevents, поэтому с одной стороны это второй подход. Но libevents использует epoll – кросс-платформенную обертку над poll. Поэтому с другой стороны это первый подход.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Потоки, реализованные в ОС, оказываются слишком тяжеловесными для такой задачи. Выход: программировать все в одном потоке или использовать свою систему многопоточности (что и делают серверы написанные на Erlang (Yaws))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Язык HTML активно развивался, наполняясь новыми тегами, вплоть до четвертой версии, вышедшей в 1997 году. После этого разработчики стандартов обратили внимание на проблему ошибок в веб-страницах. Каждый браузер обрабатывал их по своему. Это приводило к тому, что одна и та же веб-страница выглядела в разных браузерах по разному. Консорциум всемирной паутины принял решения о начале разработки нового стандарта XHTML, близкого к XML, в котором ошибки были исключены - браузер просто должен был не отображать такую веб-страницу.  Это - так называемая «драконовская» обработка ошибок. Однако, на множестве сайтов HTML-код генерировался динамически, обычно скриптами на языках PHP или Perl. Написать программу, которая работает без ошибок - невозможно. Поэтому сообщество веб-разработчиков пошло другим путем, образовав рабочую группу WHATWG, которая занялась дальнейшим расширением HTML. В итоге “победила дружба” - Тим Бернерс Ли переключил работу консорциума на путь WHATWG и объединенными усилиями за несколько лет в союзе с производителями браузеров им удалось создать новую, пятую версию стандарта HTML, опубликованную в 2014 году.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 новом стандарте HTML5 вместо запрета ошибок была стандартизирована схема их обработки. Многочисленные расширения коснулись приложений, работающих в браузере. Стандарт HTML5 фактически превратил браузер в операционную систему, позволяющую веб-приложениям управлять проигрыванием звука, видео, рисованием (в том числе с помощью быстрых функций OpenGL), хранением больших объемов данных на клиенте. Теперь необходимость таких плагинов, как Flash player, пропала.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Все — «рукопожатие» совершено, канал обмена данными готов.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Как только одна сторона хочет передать другой какую-то информацию, она отправляет дата-фрейм следующего вида: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  0x00, &lt;строка в кодировке UTF-8&gt;, 0xFF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То есть просто строка текста — последовательность байт, к которой спереди приставлен нулевой байт 0x00, а в конце — 0xFF. И все — никаких заголовков, метаданных! Что именно отправлять, разработчики полностью оставили на ваше усмотрение: хотите XML, хотите JSON, да хоть стихи Пушкина.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Каждый раз, когда браузер будет получать такое сообщение, он будет «дергать» ваш колл-бек onmessage.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 помощью WebSockets так же можно передавать и бинарные данные. Для них используется другой дата-фрейм следующего вида: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  0x80, &lt;длина - один или несколько байт&gt;, &lt;тело сообщения&gt;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Что значит «один или несколько байт»? Чтобы не создавать ограничений на длину передаваемого сообщения и в тоже время не расходовать байты нерационально, разработчики использовали очень хитрый способ указания длины тела сообщения. Каждый байт в указании длины рассматривается по частям: самый старший бит указывает является ли этот байт последним (0) либо же за ним есть другие (1), а младшие 7 битов содержат собственно данные. Обрабатывать можно так: как только вы получили признак бинарного дата-фрейма 0x80, вы берете следующий байт и откладываете его в отдельную «копилку», смотрите на следующий байт — если у него установлен старший бит, то переносите и его в «копилку», и так далее, пока вам не встретится байт с 0 старшим битом. Значит это последний байт в указателе длины — его тоже переносите в «копилку». Теперь из всех байтов в «копилке» убираете старшие биты и слепляете остаток. Вот это и будет длина тела сообщения. Еще можно интерпретировать как 7-битные числа без старшего бита.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Например, самую главную картинку веб-дизайна — прозначный однопиксельный GIF размером 43 байта можно передать так: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  0x80, 0x2B, &lt;тело сообщения&gt;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Объект размером 160 байт закодируется 2 байтами длины: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  0x80, 0x81, 0x20, &lt;байты объекта&gt;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Не правда ли, очень элегантно?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SDP (англ. Session Description Protocol) — сетевой протокол прикладного уровня, предназначенный для описания сессии передачи потоковых данных, включая телефонию (ТФОП и VoIP), Интернет-радио, приложения мультимедиа.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Сессия SDP может реализовывать несколько потоков данных. В протоколе SDP в настоящее время определены аудио, видео, данные, управление и приложения (поточные), сходные с MIME типами электронной почты в Интернет-адресах.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Сообщение SDP, передаваемое от одного узла другому, может указывать: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  адреса места назначения, которые могут быть для медиа-потоков мультикастинг-адресами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  номера UDP портов для отправителя и получателя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  медиа-форматы (например кодеки, описываемые профилем), которые могут применяться во время сессии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  время старта и остановки. Используется в случае широковещательных сессий, например, телевизионных или радиопрограмм. Можно внести время начала, завершения и времена повторов сессии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r>
              <a:rPr lang="arn-C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https://habrahabr.ru/post/221427/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Конвейеризация отключена по умолчанию из-за проблем с совместимостью – невозможно понять сервер поддерживает ее или нет (некоторые серверы до сих пор обрабатывают конвейерные запросы с ошибками)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r>
              <a:rPr lang="arn-C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https://habrahabr.ru/post/221427/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Много дебатов при разработке стандарта HTTP/2 было посвящено совместимости с предыдущими версиями протокола. Как браузер определит, что веб-сервер понимает HTTP/2, если старый протокол был текстовым, а новый - двоичный? Введение гиперссылок нового типа http2://… сильно запутало бы ситуацию. Сложно обновить по всему интернету ссылки на некоторый сайт, если он начнет поддерживать HTTP/2. В итоге единственным нормальным способом оказалось видоизменение протокола нижележащего уровня TLS так, чтобы он помог браузеру и серверу согласовывать версию HTTP. Поэтому, использование HTTP/2 возможно только в защищенных HTTPS соединениях, которые основаны на использовании защищённого транспортного протокола TLS.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Статистика по 1 миллиону самых загруженных сайтов : </a:t>
            </a:r>
            <a:r>
              <a:rPr lang="arn-C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http://news.netcraft.com/archives/category/web-server-survey/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r>
              <a:rPr lang="arn-C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https://habrahabr.ru/post/221427/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Много дебатов при разработке стандарта HTTP/2 было посвящено совместимости с предыдущими версиями протокола. Как браузер определит, что веб-сервер понимает HTTP/2, если старый протокол был текстовым, а новый - двоичный? Введение гиперссылок нового типа http2://… сильно запутало бы ситуацию. Сложно обновить по всему интернету ссылки на некоторый сайт, если он начнет поддерживать HTTP/2. В итоге единственным нормальным способом оказалось видоизменение протокола нижележащего уровня TLS так, чтобы он помог браузеру и серверу согласовывать версию HTTP. Поэтому, использование HTTP/2 возможно только в защищенных HTTPS соединениях, которые основаны на использовании защищённого транспортного протокола TLS.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HomServ — дистрибутив для Microsoft Windows, включающий Apache, PHP, MySQL, phpMyAdmin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Denwer — дистрибутив для Microsoft Windows, включающий Apache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немножко о сервере: после установки создает каталог, где хранятся странички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Заметки 1">
            <a:extLst>
              <a:ext uri="{FF2B5EF4-FFF2-40B4-BE49-F238E27FC236}">
                <a16:creationId xmlns:a16="http://schemas.microsoft.com/office/drawing/2014/main" id="{BC832CCB-3601-4073-AA6F-C7D5E197A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Events directive - Provides the configuration file context in which the directives that affect connection processing are specified</a:t>
            </a:r>
          </a:p>
          <a:p>
            <a:r>
              <a:rPr lang="en-US" dirty="0"/>
              <a:t>Server directive - Sets configuration for a virtual server.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>
              <a:lnSpc>
                <a:spcPct val="8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GET –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команда веб-серверу  (тип запроса). Такие команды называются «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методами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».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/index.html – URI (Uniform Resource Identifier) –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имя ресурса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HTTP/1.1 –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протокол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HTTP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версии 1.1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Host: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www.math.rsu.ru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Connection: Keep-Alive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–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не разрывать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TCP-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соединение (еще есть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close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).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Протокол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HTTP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версии 1.0 поддерживал только непостоянные соединения. Для веб-страницы состоящей например из текста и 10 картинок в случае непостоянного соединения приходится 11 раз устанавливать и разрывать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TCP-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соединения, а это долгая процедура (см. лекцию про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TCP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, транспортный уровень). В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HTTP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1.1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добавили возможность устанавливать постоянные соединения, да еще с конвейеризацией. В соединениях без конвейеризации клиент посылает запрос серверу после того как закончит прием текущего объекта. В соединениях с конвейеризацией клиент запрашивает объекты (например, картинки)  сразу после обнаружения ссылки на них в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HTML-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документе, не дожидаясь окончания приема текста.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При помощи сниффера (например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,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Wireshark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) можно получить данные реальных запросов: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Запрос браузера: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GET /index.html HTTP/1.1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			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r>
              <a:rPr lang="ru-RU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(обязательная строка)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User-Agent: Opera/9.24 (Windows NT 5.1; U; ru)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Host: www.math.rsu.ru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  			 </a:t>
            </a:r>
            <a:r>
              <a:rPr lang="ru-RU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(обязательная строка)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Accept: text/html, application/xml;q=0.9, application/xhtml+xml, image/png, image/jpeg, image/gif, image/x-xbitmap, */*;q=0.1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Accept-Language: ru,en;q=0.9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Accept-Charset: iso-8859-1, utf-8, utf-16, *;q=0.1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Connection: Keep-Alive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Ответ сервера мехмата: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HTTP/1.1 200 OK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Date: Mon, 07 Jul 2008 15:10:06 GMT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Server: Apache/1.3.37 (Unix) mod_perl/1.29 PHP/4.4.6 mod_ssl/2.8.28 OpenSSL/0.9.8e rus/PL30.22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Last-Modified: Tue, 17 Jun 2008 12:22:22 GMT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ETag: "73619c-1d0d-4857ac7e"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Accept-Ranges: bytes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Content-Length: 7437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Keep-Alive: timeout=15, max=100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Connection: Keep-Alive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Content-Type: text/html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&lt;!DOCTYPE HTML PUBLIC "-//W3C//DTD HTML 4.01 Transitional//EN"&gt;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&lt;html&gt;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&lt;head&gt;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&lt;title&gt;Учебно-научный центр "Механика. Математика"&lt;/title&gt;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и т.д.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Коды ошибок, возвращаемых веб-сервером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200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OK: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Запрос успешно обработан, объект получен и включен в ответ.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301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Moved Permanently: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Объект был перемещен; новый </a:t>
            </a:r>
            <a:r>
              <a:rPr lang="en-US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URL</a:t>
            </a:r>
            <a:r>
              <a:rPr lang="ru-RU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-адрес указан в строке ответа </a:t>
            </a:r>
            <a:r>
              <a:rPr lang="en-US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Location:. </a:t>
            </a:r>
            <a:r>
              <a:rPr lang="ru-RU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Программа клиента автоматически выполнит запрос по новому адресу.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400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Bad Request: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Общая ошибка, вызванная невозможностью интерпретации запроса сервером.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404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Not Found: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Запрашиваемый документ не найден на сервере.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505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HTTP Version Not Supported: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Указанная в запросе версия </a:t>
            </a:r>
            <a:r>
              <a:rPr lang="en-US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HTTP </a:t>
            </a:r>
            <a:r>
              <a:rPr lang="ru-RU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не поддерживается сервером.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304 Not Modified –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для запросов типа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If Modified Since
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Если в файле используется картинки, то для каждой будет сформирован дополнительный запрос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"/>
              </a:rPr>
              <a:t>Рендеринг – процесс отображения страницы 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822492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6840" y="4020840"/>
            <a:ext cx="822492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1720" y="171900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1720" y="402084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6840" y="402084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822492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6840" y="1719000"/>
            <a:ext cx="822492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2"/>
          <a:stretch/>
        </p:blipFill>
        <p:spPr>
          <a:xfrm>
            <a:off x="1807560" y="1718640"/>
            <a:ext cx="5523120" cy="440676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1807560" y="1718640"/>
            <a:ext cx="5523120" cy="440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6840" y="1719000"/>
            <a:ext cx="8224920" cy="44067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822492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401364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1720" y="1719000"/>
            <a:ext cx="401364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68360" y="115920"/>
            <a:ext cx="7122960" cy="53211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6840" y="402084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1720" y="1719000"/>
            <a:ext cx="401364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6840" y="1719000"/>
            <a:ext cx="8224920" cy="44067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401364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1720" y="171900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1720" y="402084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1720" y="171900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6840" y="4020840"/>
            <a:ext cx="822492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822492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6840" y="4020840"/>
            <a:ext cx="822492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1720" y="171900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1720" y="402084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6840" y="402084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822492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6840" y="1719000"/>
            <a:ext cx="822492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Рисунок 79"/>
          <p:cNvPicPr/>
          <p:nvPr/>
        </p:nvPicPr>
        <p:blipFill>
          <a:blip r:embed="rId2"/>
          <a:stretch/>
        </p:blipFill>
        <p:spPr>
          <a:xfrm>
            <a:off x="1807560" y="1718640"/>
            <a:ext cx="5523120" cy="4406760"/>
          </a:xfrm>
          <a:prstGeom prst="rect">
            <a:avLst/>
          </a:prstGeom>
          <a:ln>
            <a:noFill/>
          </a:ln>
        </p:spPr>
      </p:pic>
      <p:pic>
        <p:nvPicPr>
          <p:cNvPr id="81" name="Рисунок 80"/>
          <p:cNvPicPr/>
          <p:nvPr/>
        </p:nvPicPr>
        <p:blipFill>
          <a:blip r:embed="rId2"/>
          <a:stretch/>
        </p:blipFill>
        <p:spPr>
          <a:xfrm>
            <a:off x="1807560" y="1718640"/>
            <a:ext cx="5523120" cy="440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6840" y="1719000"/>
            <a:ext cx="8224920" cy="44067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822492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401364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1720" y="1719000"/>
            <a:ext cx="401364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822492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68360" y="115920"/>
            <a:ext cx="7122960" cy="53211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6840" y="402084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1720" y="1719000"/>
            <a:ext cx="401364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401364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1720" y="171900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1720" y="402084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1720" y="171900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6840" y="4020840"/>
            <a:ext cx="822492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822492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6840" y="4020840"/>
            <a:ext cx="822492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1720" y="171900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671720" y="402084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56840" y="402084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822492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6840" y="1719000"/>
            <a:ext cx="822492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Рисунок 122"/>
          <p:cNvPicPr/>
          <p:nvPr/>
        </p:nvPicPr>
        <p:blipFill>
          <a:blip r:embed="rId2"/>
          <a:stretch/>
        </p:blipFill>
        <p:spPr>
          <a:xfrm>
            <a:off x="1807560" y="1718640"/>
            <a:ext cx="5523120" cy="440676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123"/>
          <p:cNvPicPr/>
          <p:nvPr/>
        </p:nvPicPr>
        <p:blipFill>
          <a:blip r:embed="rId2"/>
          <a:stretch/>
        </p:blipFill>
        <p:spPr>
          <a:xfrm>
            <a:off x="1807560" y="1718640"/>
            <a:ext cx="5523120" cy="440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401364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1720" y="1719000"/>
            <a:ext cx="401364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68360" y="115920"/>
            <a:ext cx="7122960" cy="53211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6840" y="402084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1720" y="1719000"/>
            <a:ext cx="401364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401364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1720" y="171900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1720" y="402084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3900" b="1" strike="noStrike" spc="-1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1720" y="1719000"/>
            <a:ext cx="401364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6840" y="4020840"/>
            <a:ext cx="8224920" cy="2101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en-US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822492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/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42680" lvl="1" indent="-285480"/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43000" lvl="2" indent="-228600">
              <a:buClr>
                <a:srgbClr val="000000"/>
              </a:buClr>
              <a:buFont typeface="Times New Roman"/>
              <a:buChar char="•"/>
            </a:pPr>
            <a:r>
              <a:rPr lang="en-US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600200" lvl="3" indent="-228600">
              <a:buClr>
                <a:srgbClr val="000000"/>
              </a:buClr>
              <a:buFont typeface="Times New Roman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057400" lvl="4" indent="-228600">
              <a:buClr>
                <a:srgbClr val="000000"/>
              </a:buClr>
              <a:buFont typeface="Times New Roman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057400" lvl="5" indent="-228600">
              <a:buClr>
                <a:srgbClr val="000000"/>
              </a:buClr>
              <a:buFont typeface="Times New Roman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057400" lvl="6" indent="-228600">
              <a:buClr>
                <a:srgbClr val="000000"/>
              </a:buClr>
              <a:buFont typeface="Times New Roman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" name="CustomShape 3"/>
          <p:cNvSpPr/>
          <p:nvPr/>
        </p:nvSpPr>
        <p:spPr>
          <a:xfrm>
            <a:off x="45720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3124080" y="6248520"/>
            <a:ext cx="289584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29040" cy="45216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6770A029-C802-4459-A043-98B5EADE92A5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Line 6"/>
          <p:cNvSpPr/>
          <p:nvPr/>
        </p:nvSpPr>
        <p:spPr>
          <a:xfrm>
            <a:off x="7596360" y="166680"/>
            <a:ext cx="1440" cy="12463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7"/>
          <p:cNvSpPr/>
          <p:nvPr/>
        </p:nvSpPr>
        <p:spPr>
          <a:xfrm>
            <a:off x="468360" y="1413000"/>
            <a:ext cx="712800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7" name="Object 8"/>
          <p:cNvGraphicFramePr/>
          <p:nvPr/>
        </p:nvGraphicFramePr>
        <p:xfrm>
          <a:off x="7721640" y="44280"/>
          <a:ext cx="1314360" cy="141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r:id="rId15" imgW="0" imgH="0" progId="">
                  <p:embed/>
                </p:oleObj>
              </mc:Choice>
              <mc:Fallback>
                <p:oleObj r:id="rId15" imgW="0" imgH="0" progId="">
                  <p:embed/>
                  <p:pic>
                    <p:nvPicPr>
                      <p:cNvPr id="8" name=""/>
                      <p:cNvPicPr/>
                      <p:nvPr/>
                    </p:nvPicPr>
                    <p:blipFill>
                      <a:blip r:embed="rId16"/>
                      <a:stretch/>
                    </p:blipFill>
                    <p:spPr>
                      <a:xfrm>
                        <a:off x="7721640" y="44280"/>
                        <a:ext cx="1314360" cy="141768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en-US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6840" y="1719000"/>
            <a:ext cx="822492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/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42680" lvl="1" indent="-285480"/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43000" lvl="2" indent="-228600">
              <a:buClr>
                <a:srgbClr val="000000"/>
              </a:buClr>
              <a:buFont typeface="Times New Roman"/>
              <a:buChar char="•"/>
            </a:pPr>
            <a:r>
              <a:rPr lang="en-US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600200" lvl="3" indent="-228600">
              <a:buClr>
                <a:srgbClr val="000000"/>
              </a:buClr>
              <a:buFont typeface="Times New Roman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057400" lvl="4" indent="-228600">
              <a:buClr>
                <a:srgbClr val="000000"/>
              </a:buClr>
              <a:buFont typeface="Times New Roman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057400" lvl="5" indent="-228600">
              <a:buClr>
                <a:srgbClr val="000000"/>
              </a:buClr>
              <a:buFont typeface="Times New Roman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057400" lvl="6" indent="-228600">
              <a:buClr>
                <a:srgbClr val="000000"/>
              </a:buClr>
              <a:buFont typeface="Times New Roman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45" name="CustomShape 3"/>
          <p:cNvSpPr/>
          <p:nvPr/>
        </p:nvSpPr>
        <p:spPr>
          <a:xfrm>
            <a:off x="45720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4"/>
          <p:cNvSpPr/>
          <p:nvPr/>
        </p:nvSpPr>
        <p:spPr>
          <a:xfrm>
            <a:off x="3124080" y="6248520"/>
            <a:ext cx="289584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29040" cy="4521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C3B7DDB9-A151-42A1-A420-F9BA36E9919D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‹#›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Line 1"/>
          <p:cNvSpPr/>
          <p:nvPr/>
        </p:nvSpPr>
        <p:spPr>
          <a:xfrm>
            <a:off x="7596360" y="166680"/>
            <a:ext cx="1440" cy="12463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Line 2"/>
          <p:cNvSpPr/>
          <p:nvPr/>
        </p:nvSpPr>
        <p:spPr>
          <a:xfrm>
            <a:off x="468360" y="1413000"/>
            <a:ext cx="712800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84" name="Object 3"/>
          <p:cNvGraphicFramePr/>
          <p:nvPr/>
        </p:nvGraphicFramePr>
        <p:xfrm>
          <a:off x="7721640" y="44280"/>
          <a:ext cx="1314360" cy="141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r:id="rId15" imgW="0" imgH="0" progId="">
                  <p:embed/>
                </p:oleObj>
              </mc:Choice>
              <mc:Fallback>
                <p:oleObj r:id="rId15" imgW="0" imgH="0" progId="">
                  <p:embed/>
                  <p:pic>
                    <p:nvPicPr>
                      <p:cNvPr id="85" name=""/>
                      <p:cNvPicPr/>
                      <p:nvPr/>
                    </p:nvPicPr>
                    <p:blipFill>
                      <a:blip r:embed="rId16"/>
                      <a:stretch/>
                    </p:blipFill>
                    <p:spPr>
                      <a:xfrm>
                        <a:off x="7721640" y="44280"/>
                        <a:ext cx="1314360" cy="141768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468360" y="115920"/>
            <a:ext cx="7122960" cy="11476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en-US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6840" y="1719000"/>
            <a:ext cx="8224920" cy="440676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/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42680" lvl="1" indent="-285480"/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43000" lvl="2" indent="-228600">
              <a:buClr>
                <a:srgbClr val="000000"/>
              </a:buClr>
              <a:buFont typeface="Times New Roman"/>
              <a:buChar char="•"/>
            </a:pPr>
            <a:r>
              <a:rPr lang="en-US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600200" lvl="3" indent="-228600">
              <a:buClr>
                <a:srgbClr val="000000"/>
              </a:buClr>
              <a:buFont typeface="Times New Roman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057400" lvl="4" indent="-228600">
              <a:buClr>
                <a:srgbClr val="000000"/>
              </a:buClr>
              <a:buFont typeface="Times New Roman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057400" lvl="5" indent="-228600">
              <a:buClr>
                <a:srgbClr val="000000"/>
              </a:buClr>
              <a:buFont typeface="Times New Roman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057400" lvl="6" indent="-228600">
              <a:buClr>
                <a:srgbClr val="000000"/>
              </a:buClr>
              <a:buFont typeface="Times New Roman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88" name="CustomShape 6"/>
          <p:cNvSpPr/>
          <p:nvPr/>
        </p:nvSpPr>
        <p:spPr>
          <a:xfrm>
            <a:off x="45720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7"/>
          <p:cNvSpPr/>
          <p:nvPr/>
        </p:nvSpPr>
        <p:spPr>
          <a:xfrm>
            <a:off x="3124080" y="6248520"/>
            <a:ext cx="289584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PlaceHolder 8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29040" cy="4521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C382654F-7ED9-4C37-928F-E91B31772B8F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‹#›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site.com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rsu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969840" y="404640"/>
            <a:ext cx="7058160" cy="792360"/>
          </a:xfrm>
          <a:custGeom>
            <a:avLst/>
            <a:gdLst/>
            <a:ahLst/>
            <a:cxnLst/>
            <a:rect l="0" t="0" r="r" b="b"/>
            <a:pathLst>
              <a:path w="19608" h="1">
                <a:moveTo>
                  <a:pt x="0" y="0"/>
                </a:moveTo>
                <a:lnTo>
                  <a:pt x="19607" y="0"/>
                </a:lnTo>
              </a:path>
              <a:path w="19608" h="1">
                <a:moveTo>
                  <a:pt x="0" y="0"/>
                </a:moveTo>
                <a:lnTo>
                  <a:pt x="19607" y="0"/>
                </a:lnTo>
              </a:path>
            </a:pathLst>
          </a:custGeom>
          <a:solidFill>
            <a:srgbClr val="336699"/>
          </a:solidFill>
          <a:ln>
            <a:noFill/>
          </a:ln>
          <a:effectLst>
            <a:outerShdw dist="40186" dir="1096358">
              <a:srgbClr val="B2B2B2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 anchorCtr="1"/>
          <a:lstStyle/>
          <a:p>
            <a:pPr>
              <a:buClr>
                <a:srgbClr val="000000"/>
              </a:buClr>
              <a:buSzPct val="45000"/>
            </a:pPr>
            <a:r>
              <a:rPr lang="en-US" sz="3500" b="1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World Wide Web</a:t>
            </a:r>
          </a:p>
        </p:txBody>
      </p:sp>
      <p:pic>
        <p:nvPicPr>
          <p:cNvPr id="131" name="Рисунок 130"/>
          <p:cNvPicPr/>
          <p:nvPr/>
        </p:nvPicPr>
        <p:blipFill>
          <a:blip r:embed="rId3"/>
          <a:stretch/>
        </p:blipFill>
        <p:spPr>
          <a:xfrm>
            <a:off x="1143000" y="1357200"/>
            <a:ext cx="6875640" cy="550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D2C02993-82C9-42CD-B89F-BA757674785B}" type="slidenum">
              <a:rPr lang="en-US" sz="1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Problem: Transmitting Data from a Client to a Server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rotocol HTTP initially only allowed the client to receive data from the server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 we add the ability to send data to a server, how does the server would process it?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Solution: the server must run a user defined program and pass it data from the client, and then send its result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2499EFE5-9A49-40B0-A3C1-F6B47D943098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5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CGI </a:t>
            </a:r>
            <a:r>
              <a:rPr lang="en-US" sz="35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Common Gateway Interface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179280" y="1698199"/>
            <a:ext cx="8964720" cy="5516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CGI is a standard for data exchange between a program executed at the user's request and the HTTP server that runs the program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is passed to the program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using environment variables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to the stdin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program transmits data to the server via </a:t>
            </a:r>
            <a:r>
              <a:rPr lang="en-US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stdout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The format is the same as in HTTP response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CGI support was first implemented on the CERN server in April 1994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 interaction diagram in the CGI standard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232FC2F2-9F56-4627-90D9-8E4C6CC755E0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F34639-5AE7-4C2D-969A-2269AEB41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20" b="66992"/>
          <a:stretch/>
        </p:blipFill>
        <p:spPr>
          <a:xfrm>
            <a:off x="660834" y="1973766"/>
            <a:ext cx="7822332" cy="3969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 of how CGI works. 
Web page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457200" y="4508640"/>
            <a:ext cx="8229600" cy="1622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clicking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"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Calculate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button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browser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send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request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URL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http://server.ru/</a:t>
            </a:r>
            <a:r>
              <a:rPr lang="ru-RU" sz="3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calc.cgi</a:t>
            </a:r>
            <a:r>
              <a:rPr lang="ru-RU" sz="3000" b="1" strike="noStrike" spc="-1" dirty="0">
                <a:solidFill>
                  <a:srgbClr val="4A8F2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  <a:r>
              <a:rPr lang="ru-RU" sz="3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lang="ru-RU" sz="3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=12</a:t>
            </a:r>
            <a:r>
              <a:rPr lang="ru-RU" sz="3000" b="1" strike="noStrike" spc="-1" dirty="0">
                <a:solidFill>
                  <a:srgbClr val="4A8F2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</a:t>
            </a:r>
            <a:r>
              <a:rPr lang="ru-RU" sz="3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r>
              <a:rPr lang="ru-RU" sz="3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=34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3ABFA055-4C92-4F6C-A0B2-EF01C3C7D494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B31FEA-A221-4B81-9A55-760F22363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9882"/>
            <a:ext cx="9144000" cy="271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 of how CGI works. 
CGI script on the server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457200" y="1557360"/>
            <a:ext cx="8229600" cy="5040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90000"/>
              </a:lnSpc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#!/usr/bin/python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import os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print(</a:t>
            </a:r>
            <a:r>
              <a:rPr lang="en-GB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‘Content-type: text/html’</a:t>
            </a: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print(</a:t>
            </a:r>
            <a:r>
              <a:rPr lang="en-GB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‘’</a:t>
            </a: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 = os.environ(‘</a:t>
            </a:r>
            <a:r>
              <a:rPr lang="en-GB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QUERY_STRING</a:t>
            </a: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separator = q.find(‘&amp;amp;’)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= int( q[2 : separator] 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 = int( q[separator+3 : ] 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print(</a:t>
            </a:r>
            <a:r>
              <a:rPr lang="en-GB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‘&lt;html&gt;&lt;body&gt;</a:t>
            </a:r>
            <a:r>
              <a:rPr lang="ru-RU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Addition result’, 
          </a:t>
            </a:r>
            <a:r>
              <a:rPr lang="en-GB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a, ’+’, b, ’=’, a+b, ’&lt;/body&gt;&lt;/html&gt;’</a:t>
            </a: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B68D6D91-EF3E-4FD2-9093-8422A8597A90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FE10BDB3-DFDD-42C4-B4E2-A9FB85EBE02A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 Methods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250920" y="1484280"/>
            <a:ext cx="8591997" cy="489421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GET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requests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contents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specified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resource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resource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parameters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passed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</a:t>
            </a:r>
            <a:r>
              <a:rPr lang="ru-RU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URI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20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http://www.example.net/resource</a:t>
            </a:r>
            <a:r>
              <a:rPr lang="ru-RU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  <a:r>
              <a:rPr lang="ru-RU" sz="20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param1=value1</a:t>
            </a:r>
            <a:r>
              <a:rPr lang="ru-RU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</a:t>
            </a:r>
            <a:r>
              <a:rPr lang="ru-RU" sz="20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param2=value2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POST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sends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user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HTML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specified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resource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</a:t>
            </a:r>
            <a:r>
              <a:rPr lang="ru-RU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request</a:t>
            </a:r>
            <a:r>
              <a:rPr lang="ru-RU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body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HEAD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requests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header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specified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resource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PUT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uploads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specified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resource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server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DELETE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deletes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specified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resource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/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Comparison</a:t>
            </a:r>
            <a:r>
              <a:rPr lang="ru-RU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9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3900" b="1" strike="noStrike" spc="-1" dirty="0">
              <a:solidFill>
                <a:srgbClr val="33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GET </a:t>
            </a:r>
            <a:r>
              <a:rPr lang="ru-RU" sz="39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POST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08AFA49E-7AB2-443A-9E3F-55718B989FA7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574560" y="3573360"/>
            <a:ext cx="7848720" cy="2440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ru-RU" sz="2400" b="1" strike="noStrike" spc="-1" dirty="0">
                <a:solidFill>
                  <a:srgbClr val="3A68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POST  </a:t>
            </a:r>
            <a:r>
              <a:rPr lang="ru-RU" sz="2400" b="0" strike="noStrike" spc="-1" dirty="0">
                <a:solidFill>
                  <a:srgbClr val="3A68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ru-RU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calc.cgi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HTTP/1.1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Host: server.ru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User-Agent: Mozilla/5.0 (Linux)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Content-Type: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application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/x-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www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form-urlencoded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Content-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Length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18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=12</a:t>
            </a:r>
            <a:r>
              <a:rPr lang="ru-RU" sz="2400" b="1" strike="noStrike" spc="-1" dirty="0">
                <a:solidFill>
                  <a:srgbClr val="4A8F2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</a:t>
            </a:r>
            <a:r>
              <a:rPr lang="ru-RU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=34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539640" y="1450800"/>
            <a:ext cx="7848720" cy="1557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ru-RU" sz="2400" b="1" strike="noStrike" spc="-1" dirty="0">
                <a:solidFill>
                  <a:srgbClr val="3A68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GET  </a:t>
            </a:r>
            <a:r>
              <a:rPr lang="ru-RU" sz="2400" b="0" strike="noStrike" spc="-1" dirty="0">
                <a:solidFill>
                  <a:srgbClr val="3A68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ru-RU" sz="2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calc.cgi?a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=12</a:t>
            </a:r>
            <a:r>
              <a:rPr lang="ru-RU" sz="2400" b="1" strike="noStrike" spc="-1" dirty="0">
                <a:solidFill>
                  <a:srgbClr val="4A8F2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</a:t>
            </a:r>
            <a:r>
              <a:rPr lang="ru-RU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=34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HTTP/1.1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Host: server.ru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User-Agent: Mozilla/5.0 (Linux)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0469F3D2-3F97-447F-8300-34725AEB6433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Passing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500" b="1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</a:t>
            </a:r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CGI-script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ru-RU" sz="32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calc.cgi?a</a:t>
            </a:r>
            <a:r>
              <a:rPr lang="ru-R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=12</a:t>
            </a:r>
            <a:r>
              <a:rPr lang="ru-RU" sz="3200" b="1" strike="noStrike" spc="-1" dirty="0">
                <a:solidFill>
                  <a:srgbClr val="4A8F2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</a:t>
            </a:r>
            <a:r>
              <a:rPr lang="ru-RU" sz="3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r>
              <a:rPr lang="ru-R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=34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data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is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sent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to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server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in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url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server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passes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it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to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program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via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environment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variables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(QUERY_STRING)</a:t>
            </a:r>
            <a:endParaRPr lang="en-U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POST </a:t>
            </a:r>
            <a:r>
              <a:rPr lang="ru-RU" sz="3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ru-RU" sz="28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calc.cgi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data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is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sent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to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server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in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request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body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server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passes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it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to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program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via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1" strike="noStrike" spc="-1" dirty="0" err="1">
                <a:solidFill>
                  <a:srgbClr val="3A68DC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standard</a:t>
            </a:r>
            <a:r>
              <a:rPr lang="ru-RU" sz="2600" b="1" strike="noStrike" spc="-1" dirty="0">
                <a:solidFill>
                  <a:srgbClr val="3A68DC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1" strike="noStrike" spc="-1" dirty="0" err="1">
                <a:solidFill>
                  <a:srgbClr val="3A68DC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input</a:t>
            </a:r>
            <a:r>
              <a:rPr lang="ru-RU" sz="2600" b="1" strike="noStrike" spc="-1" dirty="0">
                <a:solidFill>
                  <a:srgbClr val="3A68DC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1" strike="noStrike" spc="-1" dirty="0" err="1">
                <a:solidFill>
                  <a:srgbClr val="3A68DC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stream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31B98D04-6371-4649-BFBD-B1EEF14F2CD5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Encoding</a:t>
            </a:r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</a:t>
            </a:r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sent by client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 d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efault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b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application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/x-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www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form-</a:t>
            </a:r>
            <a:r>
              <a:rPr lang="ru-RU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urlencoded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all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bytes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8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not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from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first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half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of ASCII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are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replaced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with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their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codes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: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“a”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on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“</a:t>
            </a:r>
            <a:r>
              <a:rPr lang="arn-CL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%D0%B0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”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paces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–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by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"+";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 &amp;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–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by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"%26“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"/>
            </a:endParaRPr>
          </a:p>
          <a:p>
            <a:pPr marL="341280" lvl="1">
              <a:lnSpc>
                <a:spcPct val="100000"/>
              </a:lnSpc>
              <a:buClr>
                <a:srgbClr val="669999"/>
              </a:buClr>
              <a:buSzPct val="70000"/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multipart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form-data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used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sending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binary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mixed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types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E0E4566F-8306-4508-A51E-CBA1E2140CEF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Encoding</a:t>
            </a:r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sent</a:t>
            </a:r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by client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179280" y="1484280"/>
            <a:ext cx="8964720" cy="5373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application</a:t>
            </a:r>
            <a:r>
              <a:rPr lang="ru-RU" sz="3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/x-</a:t>
            </a:r>
            <a:r>
              <a:rPr lang="ru-RU" sz="30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www</a:t>
            </a:r>
            <a:r>
              <a:rPr lang="ru-RU" sz="3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ru-RU" sz="30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form-urlencoded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a</a:t>
            </a: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=12</a:t>
            </a:r>
            <a:r>
              <a:rPr lang="ru-RU" sz="2800" b="1" strike="noStrike" spc="-1" dirty="0">
                <a:solidFill>
                  <a:srgbClr val="4A8F2B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&amp;</a:t>
            </a:r>
            <a:r>
              <a:rPr lang="ru-RU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b</a:t>
            </a: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=34</a:t>
            </a:r>
            <a:endParaRPr lang="en-US" sz="2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"/>
            </a:endParaRPr>
          </a:p>
          <a:p>
            <a:pPr marL="341280" lvl="1">
              <a:lnSpc>
                <a:spcPct val="90000"/>
              </a:lnSpc>
              <a:buClr>
                <a:srgbClr val="669999"/>
              </a:buClr>
              <a:buSzPct val="70000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multipart</a:t>
            </a:r>
            <a:r>
              <a:rPr lang="ru-RU" sz="3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ru-RU" sz="30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form-data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------------Gt1CO3wAR7XTbm1eE7LoA6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Content-Disposition: form-data; name="</a:t>
            </a:r>
            <a:r>
              <a:rPr lang="en-GB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>
              <a:lnSpc>
                <a:spcPct val="90000"/>
              </a:lnSpc>
            </a:pP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>
              <a:lnSpc>
                <a:spcPct val="90000"/>
              </a:lnSpc>
            </a:pP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------------Gt1CO3wAR7XTbm1eE7LoA6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Content-Disposition: form-data; name="</a:t>
            </a:r>
            <a:r>
              <a:rPr lang="en-GB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>
              <a:lnSpc>
                <a:spcPct val="90000"/>
              </a:lnSpc>
            </a:pP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------------Gt1CO3wAR7XTbm1eE7LoA6--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85553CA4-0764-4441-BD8F-497E19573A4A}" type="slidenum">
              <a:rPr lang="en-US" sz="1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WWW</a:t>
            </a:r>
            <a:r>
              <a:rPr lang="en-US" sz="3500" b="1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</a:t>
            </a:r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lients – </a:t>
            </a:r>
            <a:r>
              <a:rPr lang="en-US" sz="3500" b="1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eb-browsers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 Browser — a program for querying and displaying web pages, and browsering from one page to another</a:t>
            </a:r>
          </a:p>
          <a:p>
            <a:pPr>
              <a:buClr>
                <a:srgbClr val="330066"/>
              </a:buClr>
              <a:buSzPct val="70000"/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URL - Uniform Resource Locator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684360" y="4292640"/>
            <a:ext cx="6335640" cy="504720"/>
          </a:xfrm>
          <a:prstGeom prst="rect">
            <a:avLst/>
          </a:prstGeom>
          <a:solidFill>
            <a:srgbClr val="CCECFF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/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http://www.mmcs.sfedu.ru/index.php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Line 5"/>
          <p:cNvSpPr/>
          <p:nvPr/>
        </p:nvSpPr>
        <p:spPr>
          <a:xfrm>
            <a:off x="755640" y="4797360"/>
            <a:ext cx="1440" cy="2160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Line 6"/>
          <p:cNvSpPr/>
          <p:nvPr/>
        </p:nvSpPr>
        <p:spPr>
          <a:xfrm>
            <a:off x="755640" y="5013360"/>
            <a:ext cx="647640" cy="144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Line 7"/>
          <p:cNvSpPr/>
          <p:nvPr/>
        </p:nvSpPr>
        <p:spPr>
          <a:xfrm flipV="1">
            <a:off x="1403280" y="4792680"/>
            <a:ext cx="1800" cy="2253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Line 8"/>
          <p:cNvSpPr/>
          <p:nvPr/>
        </p:nvSpPr>
        <p:spPr>
          <a:xfrm>
            <a:off x="1763640" y="4797360"/>
            <a:ext cx="1800" cy="2160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Line 9"/>
          <p:cNvSpPr/>
          <p:nvPr/>
        </p:nvSpPr>
        <p:spPr>
          <a:xfrm>
            <a:off x="1763640" y="5013360"/>
            <a:ext cx="3384720" cy="144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Line 10"/>
          <p:cNvSpPr/>
          <p:nvPr/>
        </p:nvSpPr>
        <p:spPr>
          <a:xfrm flipV="1">
            <a:off x="5148360" y="4792680"/>
            <a:ext cx="1440" cy="2253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Line 11"/>
          <p:cNvSpPr/>
          <p:nvPr/>
        </p:nvSpPr>
        <p:spPr>
          <a:xfrm>
            <a:off x="5291280" y="4797360"/>
            <a:ext cx="1440" cy="2160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Line 12"/>
          <p:cNvSpPr/>
          <p:nvPr/>
        </p:nvSpPr>
        <p:spPr>
          <a:xfrm>
            <a:off x="5291280" y="5013360"/>
            <a:ext cx="1728720" cy="144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Line 13"/>
          <p:cNvSpPr/>
          <p:nvPr/>
        </p:nvSpPr>
        <p:spPr>
          <a:xfrm flipV="1">
            <a:off x="7020000" y="4792680"/>
            <a:ext cx="1440" cy="2253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14"/>
          <p:cNvSpPr/>
          <p:nvPr/>
        </p:nvSpPr>
        <p:spPr>
          <a:xfrm>
            <a:off x="337320" y="5005440"/>
            <a:ext cx="15796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protocol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15"/>
          <p:cNvSpPr/>
          <p:nvPr/>
        </p:nvSpPr>
        <p:spPr>
          <a:xfrm>
            <a:off x="2334600" y="5005440"/>
            <a:ext cx="20887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server name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16"/>
          <p:cNvSpPr/>
          <p:nvPr/>
        </p:nvSpPr>
        <p:spPr>
          <a:xfrm>
            <a:off x="4997880" y="5032440"/>
            <a:ext cx="244548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/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resource address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the server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17"/>
          <p:cNvSpPr/>
          <p:nvPr/>
        </p:nvSpPr>
        <p:spPr>
          <a:xfrm>
            <a:off x="2340000" y="6019920"/>
            <a:ext cx="6408720" cy="504720"/>
          </a:xfrm>
          <a:prstGeom prst="rect">
            <a:avLst/>
          </a:prstGeom>
          <a:solidFill>
            <a:srgbClr val="CCECFF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/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http://login:passwd@server:port/path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18"/>
          <p:cNvSpPr/>
          <p:nvPr/>
        </p:nvSpPr>
        <p:spPr>
          <a:xfrm>
            <a:off x="324000" y="5940360"/>
            <a:ext cx="18000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Extended Form: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96E10B68-DADC-459D-BB93-1F4B1866BC0F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CGI</a:t>
            </a:r>
            <a:r>
              <a:rPr lang="ru-RU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 example (POST)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179280" y="1413000"/>
            <a:ext cx="8964720" cy="5445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Environment.GetEnvironmentVariable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endParaRPr lang="en-U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buClr>
                <a:srgbClr val="330066"/>
              </a:buClr>
              <a:buSzPct val="70000"/>
            </a:pPr>
            <a:r>
              <a:rPr lang="en-US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‘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CONTENT_LENGTH'),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n,err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writeln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(f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,'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Size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', n);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writeln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(f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,'Data:');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SetLength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s,n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i:=0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n-1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read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(s[i]);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i:=0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n-1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f,s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[i]);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writeln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('Content-Type: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html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');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writeln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('');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writeln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('&lt;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html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&gt; &lt;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head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&gt; &lt;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title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&gt; OK &lt;/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title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&gt; &lt;/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head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&gt; &lt;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body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&gt; &lt;h1&gt; The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entered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successfully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written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zapros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_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post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txt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&lt;/h1&gt;&lt;/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body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&gt;')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CAFCB4AD-CA1B-4AE3-A627-A44037552257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Disadvantages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alternatives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CGI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457200" y="1719360"/>
            <a:ext cx="8229600" cy="487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alling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"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expensive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operation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especially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 a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script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still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needs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interpreted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compiled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Alternative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technologies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built-in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web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server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modules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(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mod_php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,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mod_perl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in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Apache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)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Fast CGI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en-US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Embed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in your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own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web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server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,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for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example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,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based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on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NodeJS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express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, </a:t>
            </a:r>
            <a:r>
              <a:rPr lang="en-US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WSGI (python)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, Ruby on Rails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A33179C1-019B-4354-A23C-6E920620FBF1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Programming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languages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CGI-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applications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Microsoft ASP.NET</a:t>
            </a:r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(on the server </a:t>
            </a: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IIS</a:t>
            </a:r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JSP (Java Server Pages)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Python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Ruby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others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457200" y="1428840"/>
            <a:ext cx="8229600" cy="5429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Output of the current time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(php)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
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Moscow time 
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&lt;?php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echo date('H:i', time()); ?&amp;gt;
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Table Output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(python)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print </a:t>
            </a: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'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&lt;table&gt;</a:t>
            </a: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'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
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for i in xrange(m) 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	    print </a:t>
            </a: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'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&lt;tr&gt;</a:t>
            </a: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'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
    for j in xrange(n) 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       print </a:t>
            </a: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'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&lt;td&gt;</a:t>
            </a: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'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+…+</a:t>
            </a: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'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&lt;/td&gt;</a:t>
            </a: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'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   print </a:t>
            </a: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'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&lt;/tr&gt;</a:t>
            </a: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'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print </a:t>
            </a: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'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&lt;/table&gt;</a:t>
            </a: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'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F93BFE4D-6F94-4016-B008-CF5CB772C94B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F68ABB1A-A115-4623-A9FD-AE67EF24CE70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Cookies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250920" y="1735200"/>
            <a:ext cx="8893080" cy="4718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cookie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—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service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information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sent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server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user's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computer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saving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browser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local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computer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is used: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to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distinguish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clients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from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each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other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to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save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data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about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user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actions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031D9B95-C35C-464F-AA3A-5F0D520A25FB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Cookies </a:t>
            </a:r>
            <a:r>
              <a:rPr lang="ru-RU" sz="39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Mechanism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250920" y="1719360"/>
            <a:ext cx="8893080" cy="482640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Server (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CGI-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install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cookie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response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browser's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request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To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header “Set-Cookie”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response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Set-Cookie: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sessionID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=678893467800;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lang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=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ru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; domain=mydomain.com;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expires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=09-Nov-08 23:12:40</a:t>
            </a:r>
            <a:endParaRPr lang="en-U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"/>
            </a:endParaRPr>
          </a:p>
          <a:p>
            <a:pPr marL="341280" lvl="1">
              <a:lnSpc>
                <a:spcPct val="90000"/>
              </a:lnSpc>
              <a:buClr>
                <a:srgbClr val="669999"/>
              </a:buClr>
              <a:buSzPct val="70000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browser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saves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cookie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sends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server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header “Cookie” in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request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Cookie: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sessionID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=678893467800;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lang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=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ru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;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Cookies: </a:t>
            </a:r>
            <a:r>
              <a:rPr lang="ru-RU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ru-RU" sz="39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Saving</a:t>
            </a:r>
            <a:r>
              <a:rPr lang="ru-RU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9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900" b="1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lang="ru-RU" sz="39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tate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241221-B113-4A22-AECD-52CEE9813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83" y="1494263"/>
            <a:ext cx="7873445" cy="5283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836ED9AF-8641-4640-B516-ED734260BB75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5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Hypertext markup language</a:t>
            </a:r>
            <a:r>
              <a:rPr lang="en-US" sz="35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</a:t>
            </a:r>
            <a:r>
              <a:rPr lang="ru-RU" sz="35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5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HTML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324000" y="1474920"/>
            <a:ext cx="4535280" cy="528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sz="2000" b="1" strike="noStrike" spc="-1" dirty="0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&lt;html&gt; </a:t>
            </a:r>
          </a:p>
          <a:p>
            <a:pPr>
              <a:lnSpc>
                <a:spcPct val="120000"/>
              </a:lnSpc>
            </a:pPr>
            <a:r>
              <a:rPr lang="en-US" sz="2000" b="1" strike="noStrike" spc="-1" dirty="0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&lt;head&gt;</a:t>
            </a:r>
          </a:p>
          <a:p>
            <a:pPr>
              <a:lnSpc>
                <a:spcPct val="120000"/>
              </a:lnSpc>
            </a:pPr>
            <a:r>
              <a:rPr lang="en-US" sz="2000" b="1" strike="noStrike" spc="-1" dirty="0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&lt;meta charset="utf-8"/&gt;</a:t>
            </a:r>
          </a:p>
          <a:p>
            <a:pPr>
              <a:lnSpc>
                <a:spcPct val="120000"/>
              </a:lnSpc>
            </a:pPr>
            <a:r>
              <a:rPr lang="en-US" sz="2000" b="1" strike="noStrike" spc="-1" dirty="0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&lt;title&gt;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Faculty of Animal Psychology</a:t>
            </a:r>
            <a:r>
              <a:rPr lang="en-US" sz="2000" b="1" strike="noStrike" spc="-1" dirty="0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&lt;/title&gt;</a:t>
            </a:r>
          </a:p>
          <a:p>
            <a:pPr>
              <a:lnSpc>
                <a:spcPct val="120000"/>
              </a:lnSpc>
            </a:pPr>
            <a:r>
              <a:rPr lang="en-US" sz="2000" b="1" strike="noStrike" spc="-1" dirty="0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&lt;/head&gt;</a:t>
            </a:r>
          </a:p>
          <a:p>
            <a:pPr>
              <a:lnSpc>
                <a:spcPct val="120000"/>
              </a:lnSpc>
            </a:pPr>
            <a:r>
              <a:rPr lang="en-US" sz="2000" b="1" strike="noStrike" spc="-1" dirty="0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&lt;body&gt;</a:t>
            </a:r>
          </a:p>
          <a:p>
            <a:pPr>
              <a:lnSpc>
                <a:spcPct val="120000"/>
              </a:lnSpc>
            </a:pPr>
            <a:r>
              <a:rPr lang="en-US" sz="2000" b="1" strike="noStrike" spc="-1" dirty="0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&lt;h1&gt; </a:t>
            </a:r>
            <a:r>
              <a:rPr lang="en-US" sz="2000" b="1" spc="-1" dirty="0">
                <a:uFill>
                  <a:solidFill>
                    <a:srgbClr val="FFFFFF"/>
                  </a:solidFill>
                </a:uFill>
                <a:latin typeface="Arial"/>
              </a:rPr>
              <a:t>Faculty of Animal Psychology </a:t>
            </a:r>
            <a:r>
              <a:rPr lang="en-US" sz="2000" b="1" strike="noStrike" spc="-1" dirty="0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&lt;/h1&gt;</a:t>
            </a:r>
          </a:p>
          <a:p>
            <a:pPr>
              <a:lnSpc>
                <a:spcPct val="120000"/>
              </a:lnSpc>
            </a:pPr>
            <a:r>
              <a:rPr lang="en-US" sz="2000" b="1" strike="noStrike" spc="-1" dirty="0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&lt;h2&gt;</a:t>
            </a:r>
            <a:r>
              <a:rPr lang="en-US" sz="2000" b="1" spc="-1" dirty="0">
                <a:uFill>
                  <a:solidFill>
                    <a:srgbClr val="FFFFFF"/>
                  </a:solidFill>
                </a:uFill>
                <a:latin typeface="Arial"/>
              </a:rPr>
              <a:t>About</a:t>
            </a:r>
            <a:r>
              <a:rPr lang="en-US" sz="2000" b="1" strike="noStrike" spc="-1" dirty="0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&lt;/h2&gt;</a:t>
            </a:r>
          </a:p>
          <a:p>
            <a:pPr>
              <a:lnSpc>
                <a:spcPct val="120000"/>
              </a:lnSpc>
            </a:pPr>
            <a:r>
              <a:rPr lang="en-US" sz="2000" b="1" strike="noStrike" spc="-1" dirty="0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&lt;h2&gt;</a:t>
            </a:r>
            <a:r>
              <a:rPr lang="en-US" sz="2000" b="1" spc="-1" dirty="0">
                <a:uFill>
                  <a:solidFill>
                    <a:srgbClr val="FFFFFF"/>
                  </a:solidFill>
                </a:uFill>
                <a:latin typeface="Arial"/>
              </a:rPr>
              <a:t>Staff</a:t>
            </a:r>
            <a:r>
              <a:rPr lang="en-US" sz="2000" b="1" strike="noStrike" spc="-1" dirty="0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&lt;/h2&gt;</a:t>
            </a:r>
          </a:p>
          <a:p>
            <a:pPr>
              <a:lnSpc>
                <a:spcPct val="120000"/>
              </a:lnSpc>
            </a:pPr>
            <a:r>
              <a:rPr lang="en-US" sz="2000" b="1" strike="noStrike" spc="-1" dirty="0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&lt;h2&gt;</a:t>
            </a:r>
            <a:r>
              <a:rPr lang="en-US" sz="2000" b="1" spc="-1" dirty="0">
                <a:uFill>
                  <a:solidFill>
                    <a:srgbClr val="FFFFFF"/>
                  </a:solidFill>
                </a:uFill>
                <a:latin typeface="Arial"/>
              </a:rPr>
              <a:t>Popular</a:t>
            </a:r>
            <a:r>
              <a:rPr lang="en-US" sz="2000" b="1" strike="noStrike" spc="-1" dirty="0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pc="-1" dirty="0">
                <a:uFill>
                  <a:solidFill>
                    <a:srgbClr val="FFFFFF"/>
                  </a:solidFill>
                </a:uFill>
                <a:latin typeface="Arial"/>
              </a:rPr>
              <a:t>courses</a:t>
            </a:r>
            <a:r>
              <a:rPr lang="en-US" sz="2000" b="1" strike="noStrike" spc="-1" dirty="0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&lt;/h2&gt;</a:t>
            </a:r>
          </a:p>
          <a:p>
            <a:pPr>
              <a:lnSpc>
                <a:spcPct val="120000"/>
              </a:lnSpc>
            </a:pPr>
            <a:r>
              <a:rPr lang="en-US" sz="2000" b="1" strike="noStrike" spc="-1" dirty="0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&lt;/body&gt;&lt;/html&gt;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BC2722-24F3-43EB-A559-0994AE356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280" y="1705095"/>
            <a:ext cx="4284720" cy="454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CD402AE6-EE11-40DA-8ECC-B1037CCB1280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5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Adding more information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976520-E51E-4E80-8127-C92F5A10B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55"/>
          <a:stretch/>
        </p:blipFill>
        <p:spPr>
          <a:xfrm>
            <a:off x="942975" y="1583473"/>
            <a:ext cx="7258050" cy="5112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1B987C63-D7EF-4DF6-A750-3A919B27DFF6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5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 code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324000" y="1357200"/>
            <a:ext cx="8569080" cy="5421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&lt;!DOCTYPE html&gt;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&lt;html&gt;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&lt;head&gt;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&lt;meta charset="utf-8"/&gt;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&lt;link </a:t>
            </a:r>
            <a:r>
              <a:rPr lang="en-US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</a:t>
            </a: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=stylesheet type=text/</a:t>
            </a:r>
            <a:r>
              <a:rPr lang="en-US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css</a:t>
            </a: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href</a:t>
            </a: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="files/styles1.css" /&gt;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&lt;title&gt;Faculty of Animal Psychology&lt;/title&gt;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&lt;/head&gt;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&lt;body&gt;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&lt;h1&gt; Faculty of Animal Psychology &lt;/h1&gt;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&lt;h2&gt;About&lt;/h2&gt;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&lt;p&gt;Our faculty is engaged in ... What only our faculty does not do!&lt;/p&gt;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&lt;h2&gt;Staff &lt;/h2&gt;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&lt;ul&gt;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&lt;li&gt;&lt;a </a:t>
            </a:r>
            <a:r>
              <a:rPr lang="en-US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href</a:t>
            </a: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="teachers.html"&gt;Teachers&lt;/a&gt;&lt;/li&gt;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&lt;li&gt;&lt;a </a:t>
            </a:r>
            <a:r>
              <a:rPr lang="en-US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href</a:t>
            </a: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="graduates.html"&gt;Postdocs&lt;/a&gt;&lt;/li&gt;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&lt;li&gt;&lt;a </a:t>
            </a:r>
            <a:r>
              <a:rPr lang="en-US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href</a:t>
            </a: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="animals.html"&gt;Non-academic staff&lt;/a&gt;&lt;/li&gt;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&lt;/ul&gt;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&lt;h2&gt;Popular courses &lt;/h2&gt;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&lt;p&gt;Among our courses, the following are particularly popular:&lt;/p&gt;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&lt;ul&gt;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&lt;li&gt;"Negotiations with your pet"&lt;/li&gt;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&lt;li&gt;"Construction of a doghouse"&lt;/li&gt;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&lt;li&gt;"Training your guinea pig into an FBI super agent"&lt;/li&gt;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&lt;/ul&gt;</a:t>
            </a: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&lt;/body&gt;&lt;/html&gt;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84537A64-C5E8-42CE-80E0-60B4B4CCB2F2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Popular</a:t>
            </a:r>
            <a:r>
              <a:rPr lang="ru-RU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900" b="1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r>
              <a:rPr lang="ru-RU" sz="39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rowsers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2" name="Table 3"/>
          <p:cNvGraphicFramePr/>
          <p:nvPr>
            <p:extLst>
              <p:ext uri="{D42A27DB-BD31-4B8C-83A1-F6EECF244321}">
                <p14:modId xmlns:p14="http://schemas.microsoft.com/office/powerpoint/2010/main" val="2594124126"/>
              </p:ext>
            </p:extLst>
          </p:nvPr>
        </p:nvGraphicFramePr>
        <p:xfrm>
          <a:off x="314280" y="1646280"/>
          <a:ext cx="8580240" cy="315252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67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280"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ru-RU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Browser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ru-RU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Users</a:t>
                      </a:r>
                      <a:r>
                        <a:rPr lang="en-US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 (ru)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ru-RU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All users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360">
                <a:tc>
                  <a:txBody>
                    <a:bodyPr/>
                    <a:lstStyle/>
                    <a:p>
                      <a:pPr>
                        <a:lnSpc>
                          <a:spcPct val="81000"/>
                        </a:lnSpc>
                      </a:pPr>
                      <a:r>
                        <a:rPr lang="ru-RU" sz="2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IE (Edge)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en-US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3%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ru-RU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4%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440">
                <a:tc>
                  <a:txBody>
                    <a:bodyPr/>
                    <a:lstStyle/>
                    <a:p>
                      <a:pPr>
                        <a:lnSpc>
                          <a:spcPct val="81000"/>
                        </a:lnSpc>
                      </a:pPr>
                      <a:r>
                        <a:rPr lang="en-US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Opera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ru-RU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7</a:t>
                      </a:r>
                      <a:r>
                        <a:rPr lang="en-US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en-US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2</a:t>
                      </a:r>
                      <a:r>
                        <a:rPr lang="ru-RU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080">
                <a:tc>
                  <a:txBody>
                    <a:bodyPr/>
                    <a:lstStyle/>
                    <a:p>
                      <a:pPr>
                        <a:lnSpc>
                          <a:spcPct val="81000"/>
                        </a:lnSpc>
                      </a:pP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Chrome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ru-RU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55</a:t>
                      </a:r>
                      <a:r>
                        <a:rPr lang="en-US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en-US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63%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640">
                <a:tc>
                  <a:txBody>
                    <a:bodyPr/>
                    <a:lstStyle/>
                    <a:p>
                      <a:pPr>
                        <a:lnSpc>
                          <a:spcPct val="81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Yandex/Samsung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ru-RU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16</a:t>
                      </a:r>
                      <a:r>
                        <a:rPr lang="en-US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en-US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3</a:t>
                      </a:r>
                      <a:r>
                        <a:rPr lang="ru-RU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720">
                <a:tc>
                  <a:txBody>
                    <a:bodyPr/>
                    <a:lstStyle/>
                    <a:p>
                      <a:pPr>
                        <a:lnSpc>
                          <a:spcPct val="81000"/>
                        </a:lnSpc>
                      </a:pPr>
                      <a:r>
                        <a:rPr lang="en-US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Safari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en-US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12</a:t>
                      </a:r>
                      <a:r>
                        <a:rPr lang="ru-RU" sz="2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</a:pPr>
                      <a:r>
                        <a:rPr lang="ru-RU" sz="2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20%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3" name="CustomShape 4"/>
          <p:cNvSpPr/>
          <p:nvPr/>
        </p:nvSpPr>
        <p:spPr>
          <a:xfrm>
            <a:off x="337320" y="5078520"/>
            <a:ext cx="219528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Browser tests: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Рисунок 153"/>
          <p:cNvPicPr/>
          <p:nvPr/>
        </p:nvPicPr>
        <p:blipFill>
          <a:blip r:embed="rId3"/>
          <a:stretch/>
        </p:blipFill>
        <p:spPr>
          <a:xfrm>
            <a:off x="395280" y="5553000"/>
            <a:ext cx="1428840" cy="971640"/>
          </a:xfrm>
          <a:prstGeom prst="rect">
            <a:avLst/>
          </a:prstGeom>
          <a:ln>
            <a:noFill/>
          </a:ln>
        </p:spPr>
      </p:pic>
      <p:sp>
        <p:nvSpPr>
          <p:cNvPr id="155" name="CustomShape 5"/>
          <p:cNvSpPr/>
          <p:nvPr/>
        </p:nvSpPr>
        <p:spPr>
          <a:xfrm>
            <a:off x="2428920" y="5773680"/>
            <a:ext cx="178596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HTML5 test (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555</a:t>
            </a: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max):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6"/>
          <p:cNvSpPr/>
          <p:nvPr/>
        </p:nvSpPr>
        <p:spPr>
          <a:xfrm>
            <a:off x="4000680" y="5643720"/>
            <a:ext cx="442908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Opera = 518, Chrome = 528, 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Mozilla = 491,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Edge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 492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Safari = 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100492B5-FCC8-42CD-A2B0-59F56D7EB8A4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CSS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</a:t>
            </a:r>
            <a:r>
              <a:rPr lang="en-US" sz="3500" b="1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ascading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500" b="1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tyle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500" b="1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heets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CSS (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Cascading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Style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Sheets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— a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technology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describing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appearance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document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written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markup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language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CSS1.0 appeared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1996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b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goal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replace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repeated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formatting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tags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concise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CSS-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styles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/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/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04DCA3E8-B119-42F7-8F77-390BEA35C610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Style Description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324000" y="1538280"/>
            <a:ext cx="4038480" cy="441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2720" indent="-338040"/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s1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[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s2]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{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property1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value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property2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value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property3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value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/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4284720" y="1557360"/>
            <a:ext cx="4859280" cy="513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2720" indent="-338040"/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{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font-size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20px;}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h2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{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font-size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110 %;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font-weight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bold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color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5368352F-D912-4CA1-9A7C-35222898BC49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CSS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</a:t>
            </a:r>
            <a:r>
              <a:rPr lang="en-US" sz="3500" b="1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ascading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tyle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heets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Ways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link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document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External</a:t>
            </a:r>
            <a:r>
              <a:rPr lang="ru-RU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style</a:t>
            </a:r>
            <a:r>
              <a:rPr lang="ru-RU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sheets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–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in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a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separate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css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file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. 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Linked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with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HTML-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document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by the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tag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b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</a:b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&lt;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link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rel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="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stylesheet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"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href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="/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templates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/template.css"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type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="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text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/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css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" /&gt;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inside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header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endParaRPr lang="en-U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Built-in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–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in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tag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&lt;</a:t>
            </a:r>
            <a:r>
              <a:rPr lang="ru-RU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style</a:t>
            </a:r>
            <a:r>
              <a:rPr lang="ru-RU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&gt;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in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header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of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HTML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document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endParaRPr lang="en-U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Inline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: 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&lt;tag style=“…”&gt;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6888812F-F636-4DFF-87BA-6D39E22D0861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Examples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457200" y="1719360"/>
            <a:ext cx="403848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HTML: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&lt;p class=“mystyle1”&gt;
   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paragraph text
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&lt;/p&gt;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4"/>
          <p:cNvSpPr/>
          <p:nvPr/>
        </p:nvSpPr>
        <p:spPr>
          <a:xfrm>
            <a:off x="4648320" y="1719360"/>
            <a:ext cx="403848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CSS-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.mystyle1 
  {
   color: red;
   background: yellow;
   font-weight: bold;
   }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CSS3-animation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457200" y="1719360"/>
            <a:ext cx="403848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2720" indent="-338040"/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div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{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width:100px;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height:100px;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background:red;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position:relative;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animation:myfirst 5s;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3571920" y="1719360"/>
            <a:ext cx="561492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@keyframes myfirst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{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0%   {background:red; left:0px; top:0px;}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25%  {background:yellow; left:200px; top:0px;}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50%  {background:blue; left:200px; top:200px;}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75%  {background:green; left:0px; top:200px;}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100% {background:red; left:0px; top:0px;}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4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651023A6-AD94-48CB-98AD-C3ACB81D550E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571680" y="5214960"/>
            <a:ext cx="77864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arn-C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http://www.w3schools.com/css/tryit.asp?filename=trycss3_animation3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65B257C2-E66B-45E3-AC29-230A572F8EB1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DOM - </a:t>
            </a:r>
            <a:r>
              <a:rPr lang="en-US" sz="3500" b="1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ocument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500" b="1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bject</a:t>
            </a:r>
            <a:r>
              <a:rPr lang="ru-RU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500" b="1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odel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0" y="1719360"/>
            <a:ext cx="9144000" cy="487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DOM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(Document Object Model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- </a:t>
            </a:r>
            <a:r>
              <a:rPr lang="en-US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programming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interface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that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allows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scripts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access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document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elements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well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change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content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structure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appearance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document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/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HTML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document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hierarchical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structure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which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represented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DOM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whose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nodes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tags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Nested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HTML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tags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correspond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nested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nodes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2E00528F-1260-4A6C-A695-8FD12CD3D790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250920" y="1484280"/>
            <a:ext cx="8435880" cy="280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2720" indent="-338040"/>
            <a:r>
              <a:rPr lang="en-US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&lt;html&gt;</a:t>
            </a:r>
            <a:r>
              <a:rPr lang="ru-RU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&lt;head&gt;</a:t>
            </a:r>
            <a:r>
              <a:rPr lang="ru-RU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&lt;title&gt;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FWF</a:t>
            </a:r>
            <a:r>
              <a:rPr lang="en-US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&lt;/title&gt;</a:t>
            </a:r>
            <a:r>
              <a:rPr lang="ru-RU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&lt;/head&gt;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en-US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&lt;body&gt;</a:t>
            </a:r>
            <a:r>
              <a:rPr lang="ru-RU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en-US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&lt;h1&gt;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Faculty of Animal Psychology</a:t>
            </a:r>
            <a:r>
              <a:rPr lang="en-US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&lt;/h1&gt;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en-US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&lt;h2&gt;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About us </a:t>
            </a:r>
            <a:r>
              <a:rPr lang="en-US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&lt;/h2&gt;</a:t>
            </a:r>
            <a:r>
              <a:rPr lang="ru-RU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</a:t>
            </a:r>
            <a:r>
              <a:rPr lang="en-US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&lt;h2&gt;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Staff </a:t>
            </a:r>
            <a:r>
              <a:rPr lang="en-US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&lt;/h2&gt;</a:t>
            </a:r>
            <a:r>
              <a:rPr lang="ru-RU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en-US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&lt;/body&gt;</a:t>
            </a:r>
            <a:r>
              <a:rPr lang="ru-RU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en-US" sz="2400" b="0" strike="noStrike" spc="-1">
                <a:solidFill>
                  <a:srgbClr val="D600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&lt;/html&gt;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8" name="Рисунок 267"/>
          <p:cNvPicPr/>
          <p:nvPr/>
        </p:nvPicPr>
        <p:blipFill>
          <a:blip r:embed="rId3"/>
          <a:stretch/>
        </p:blipFill>
        <p:spPr>
          <a:xfrm>
            <a:off x="973080" y="3573360"/>
            <a:ext cx="7344000" cy="283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D612268A-874D-47BD-BC32-AA93D02B5BEC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JavaScript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457200" y="1719360"/>
            <a:ext cx="8229600" cy="480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irst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appeared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Netscape 2.0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1996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ritten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Brendan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Eich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r>
              <a:rPr lang="en-US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avascript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programs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embedded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whatever</a:t>
            </a:r>
            <a:r>
              <a:rPr lang="ru-RU" sz="3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</a:t>
            </a:r>
            <a:r>
              <a:rPr lang="ru-RU" sz="3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want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change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contents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same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year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Netscape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gave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JavaScript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European Association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Computer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Manufacturers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standardization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BA9AC74B-6531-4A08-BC2B-D96B145CAB6D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JavaScript</a:t>
            </a:r>
            <a:r>
              <a:rPr lang="ru-RU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39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179280" y="1413000"/>
            <a:ext cx="8964720" cy="5445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2720" indent="-338040">
              <a:lnSpc>
                <a:spcPct val="90000"/>
              </a:lnSpc>
            </a:pPr>
            <a:r>
              <a:rPr lang="arn-CL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&lt;html&gt;  &lt;head&gt;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title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&gt;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Javascript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demo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title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&gt;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0000"/>
              </a:lnSpc>
            </a:pPr>
            <a:r>
              <a:rPr lang="arn-CL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&lt;/head&gt;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0000"/>
              </a:lnSpc>
            </a:pPr>
            <a:r>
              <a:rPr lang="arn-CL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&lt;body&gt;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0000"/>
              </a:lnSpc>
            </a:pPr>
            <a:r>
              <a:rPr lang="arn-CL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&lt;div  </a:t>
            </a:r>
            <a:r>
              <a:rPr lang="arn-CL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onclick</a:t>
            </a:r>
            <a:r>
              <a:rPr lang="arn-CL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=”</a:t>
            </a:r>
            <a:r>
              <a:rPr lang="arn-CL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 = Math.random;</a:t>
            </a:r>
          </a:p>
          <a:p>
            <a:pPr marL="342720" indent="-338040">
              <a:lnSpc>
                <a:spcPct val="90000"/>
              </a:lnSpc>
            </a:pPr>
            <a:r>
              <a:rPr lang="arn-CL" sz="2800" b="1" strike="noStrike" spc="-1" dirty="0">
                <a:solidFill>
                  <a:srgbClr val="3A68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style.color</a:t>
            </a:r>
            <a:r>
              <a:rPr lang="arn-CL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='rgba('+r()*256+','+r()*256+','+r()*256+’)’</a:t>
            </a:r>
          </a:p>
          <a:p>
            <a:pPr marL="342720" indent="-338040">
              <a:lnSpc>
                <a:spcPct val="90000"/>
              </a:lnSpc>
            </a:pPr>
            <a:r>
              <a:rPr lang="arn-CL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”&gt;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Click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0000"/>
              </a:lnSpc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</a:t>
            </a:r>
            <a:r>
              <a:rPr lang="arn-CL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div&gt;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0000"/>
              </a:lnSpc>
            </a:pPr>
            <a:r>
              <a:rPr lang="arn-CL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&lt;/body&gt;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90000"/>
              </a:lnSpc>
            </a:pPr>
            <a:r>
              <a:rPr lang="arn-CL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&lt;/html&gt;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Javascript</a:t>
            </a:r>
            <a:r>
              <a:rPr lang="ru-RU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900" b="1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lang="ru-RU" sz="39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ibraries</a:t>
            </a:r>
            <a:r>
              <a:rPr lang="ru-RU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9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900" b="1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lang="ru-RU" sz="39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eb</a:t>
            </a:r>
            <a:r>
              <a:rPr lang="ru-RU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900" b="1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</a:t>
            </a:r>
            <a:r>
              <a:rPr lang="ru-RU" sz="39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rameworks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2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rovide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convenient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cross-browser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interface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DOM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methods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user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event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handlers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llow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one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lot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widgets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Implement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various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dynamic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effects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elements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jQuery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arn-CL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Bootstrap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arn-CL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AngularJS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ReactJS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VueJS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615F384A-E3F7-4E97-BDF1-0A39E3A31435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0DD6DA92-AC7D-4E21-87AC-9EE5A2046F67}" type="slidenum">
              <a:rPr lang="en-US" sz="1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Other Clients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Other smart devices or home appliances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Special software can independently access web servers for updates or other information.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jQuery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457200" y="1357200"/>
            <a:ext cx="8229600" cy="441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2720" indent="-338040"/>
            <a:r>
              <a:rPr lang="arn-CL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$(document).ready(function() {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$("#datepicker").datepicker( "option",</a:t>
            </a:r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arn-CL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$.datepicker.regional["ru"] 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$("#datepicker").datepicker(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</a:t>
            </a:r>
            <a:r>
              <a:rPr lang="arn-CL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{dateFormat:'d MM'});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3B23EDAA-CE5D-4270-8167-934A459E9029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1" name="Рисунок 280"/>
          <p:cNvPicPr/>
          <p:nvPr/>
        </p:nvPicPr>
        <p:blipFill>
          <a:blip r:embed="rId3"/>
          <a:stretch/>
        </p:blipFill>
        <p:spPr>
          <a:xfrm>
            <a:off x="5143680" y="3643200"/>
            <a:ext cx="4000320" cy="320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AngularJS</a:t>
            </a:r>
            <a:r>
              <a:rPr lang="ru-RU" sz="39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MVC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View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12401B7E-005F-4007-9B00-A1C434B66A11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9EDFBA-C7A5-4DDB-8724-0FE097BE9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2648646"/>
            <a:ext cx="901065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AngularJS. MVC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2F7236C2-54DA-469A-8BB6-9F9C7D460242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108000" y="1341360"/>
            <a:ext cx="9036000" cy="441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Model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/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/>
            <a:endParaRPr lang="en-US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/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/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/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/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Controller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</a:t>
            </a:r>
            <a:r>
              <a:rPr lang="ru-RU" sz="3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two-way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linking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0" name="Рисунок 289"/>
          <p:cNvPicPr/>
          <p:nvPr/>
        </p:nvPicPr>
        <p:blipFill>
          <a:blip r:embed="rId3"/>
          <a:srcRect l="14063" t="68336" r="35939" b="21851"/>
          <a:stretch/>
        </p:blipFill>
        <p:spPr>
          <a:xfrm>
            <a:off x="38160" y="5227560"/>
            <a:ext cx="9144000" cy="100980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15AE11-BA26-4CD0-8736-0BAF1281C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1843965"/>
            <a:ext cx="7858125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1FEF9E0A-1403-4A11-8BF1-FB7266914C5F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5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AJAX  -
</a:t>
            </a:r>
            <a:r>
              <a:rPr lang="ru-RU" sz="35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Asynchronous JavaScript + XML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6" name="Рисунок 295"/>
          <p:cNvPicPr/>
          <p:nvPr/>
        </p:nvPicPr>
        <p:blipFill>
          <a:blip r:embed="rId3"/>
          <a:stretch/>
        </p:blipFill>
        <p:spPr>
          <a:xfrm>
            <a:off x="457200" y="1719360"/>
            <a:ext cx="8229600" cy="441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357120" y="1500120"/>
            <a:ext cx="8643960" cy="5357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2720" indent="-338040"/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xhr = new </a:t>
            </a:r>
            <a:r>
              <a:rPr lang="en-US" sz="3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XMLHttpRequest</a:t>
            </a: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xhr.open('POST', '</a:t>
            </a:r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script</a:t>
            </a: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rb</a:t>
            </a: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', true);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xhr.onreadystatechange = </a:t>
            </a:r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replyCallBackFunc; </a:t>
            </a: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xhr.setRequestHeader("Content-type",</a:t>
            </a:r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"multipart/form-data; boundary=BBBBB");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en-US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xhr.send(s);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jQuery: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3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$.post</a:t>
            </a:r>
            <a:r>
              <a:rPr lang="arn-CL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("</a:t>
            </a:r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script.rb</a:t>
            </a:r>
            <a:r>
              <a:rPr lang="arn-CL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",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arn-CL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function( data ) {</a:t>
            </a:r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arn-CL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$( ".resul</a:t>
            </a:r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lang="arn-CL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 ).html( data );</a:t>
            </a:r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arn-CL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B7DDDE4F-49E9-413D-A77C-2FDC78DAED9B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FCA7CE56-539D-484A-988D-CA162C9977EF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5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CMS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CMS – Content Management System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site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content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management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system-allows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manage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graphic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content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website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providing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convenient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tools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storing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publishing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information</a:t>
            </a:r>
            <a:endParaRPr lang="en-US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Demonstration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Joomla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10k connection problem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457200" y="1557360"/>
            <a:ext cx="8229600" cy="482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ardware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allows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000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simultaneous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connections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but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software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architecture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cannot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support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First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mentioned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1999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Kegel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analizing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problems of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software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distribution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service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cdrom.com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reason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shortcomings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OS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that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time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parallel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thread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requires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 MB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memory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stack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10k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threads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20 GB,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OS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32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bit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C7C80DA5-5DA7-492C-8D47-A51B766B5592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10k connection problem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179280" y="1484280"/>
            <a:ext cx="8856720" cy="511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Alternatives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streams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Using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non-blocking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sockets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and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poll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function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(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this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is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an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upgrade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for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select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function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)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to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determine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whether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data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came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from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any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of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10k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clients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Using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asynchronous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I/O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i.e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.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event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handlers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to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signal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arrival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of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requests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from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clients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Servers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Nginx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Node.js,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Lighttpd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Tornado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python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),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Yaws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Erlang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), …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10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Libraries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frameworks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libevents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Netty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(Java),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Twisted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python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),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ReactPHP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Celluloid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ruby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),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Erlang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30D87364-FE05-482F-B8B9-EABEC6699BD1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10k connections problem today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a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modern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64-bit Linux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kernel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problem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10k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threads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memory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memory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stack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allocated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dynamically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Multiple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alternative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approaches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threads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you process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10M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simultaneously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connected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clients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/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/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D4F2EFDA-7764-4F16-A007-362F54CEBCDA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HTML 5.0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457200" y="1413000"/>
            <a:ext cx="8229600" cy="525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Problem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n-US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andling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HTML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errors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ways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draconian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prohibit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xhtml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WWW),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allow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standardize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their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processing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GB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WHATWG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elements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— 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header, footer, section, article, video, audio, progress, nav, meter, time, aside, canvas;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 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API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Painting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Control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over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media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playback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Storing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data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in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browser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7AEA183E-723E-4A29-A2A4-527C8238A258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0EB517F0-89D9-4DF3-926C-CC6269DE0129}" type="slidenum">
              <a:rPr lang="en-US" sz="1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 </a:t>
            </a:r>
            <a:r>
              <a:rPr lang="en-US" sz="3900" b="1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lang="en-US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ervers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0" y="1484280"/>
            <a:ext cx="9144000" cy="5373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web server is a program that accepts HTTP requests from clients and provides them with HTTP responses, usually along with an HTML page, images, files, media stream, or other data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Additional features of many web servers are: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Virtual hosting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support for dynamically generated pages,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HTTPS support for secure connections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efficient channel width sharing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caching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user authentication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 Port: 80/TCP (443 - https, 8080)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Canvas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lnSpc>
                <a:spcPct val="15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low-level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API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drawing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graphics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15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supported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modern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browsers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15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hardware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acceleration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WebGL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15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3d </a:t>
            </a:r>
            <a:r>
              <a:rPr lang="ru-RU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libraries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(Three.js)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0193DD17-4DAF-4653-8374-1B2F62ED743D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 storage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analog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cookie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HTML5.0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allows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5 MB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types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local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session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associative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array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access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only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possible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client-side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scripts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allows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ultra-thin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client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thicker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/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2DF452ED-2B78-4457-8B24-91DE3767AC90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WebSocket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Changing the HTTP paradigm from a request-response model to establishing and maintaining long-term client and server connections with only payload transmission (without headers). Supports Server Push technology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Used by: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for web applications with intensive data exchanges (google docs, maps, exchanges...)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9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multi-user web applications (social networks, games, collaboration, chats,...)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FBF7D8A0-DDF7-411F-9A6D-433CCC6A7F94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WebSocket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2720" indent="-338040">
              <a:lnSpc>
                <a:spcPct val="80000"/>
              </a:lnSpc>
            </a:pPr>
            <a:r>
              <a:rPr lang="arn-CL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&lt;script&gt;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80000"/>
              </a:lnSpc>
            </a:pPr>
            <a:r>
              <a:rPr lang="ru-RU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80000"/>
              </a:lnSpc>
            </a:pPr>
            <a:r>
              <a:rPr lang="arn-CL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ws = new WebSocket("ws://site.com/demo");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80000"/>
              </a:lnSpc>
            </a:pPr>
            <a:r>
              <a:rPr lang="arn-CL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80000"/>
              </a:lnSpc>
            </a:pPr>
            <a:r>
              <a:rPr lang="arn-CL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ws.onopen = function() { alert("Connection opened...") };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80000"/>
              </a:lnSpc>
            </a:pPr>
            <a:r>
              <a:rPr lang="arn-CL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80000"/>
              </a:lnSpc>
            </a:pPr>
            <a:r>
              <a:rPr lang="arn-CL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ws.onclose = function() { alert("Connection closed...") };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80000"/>
              </a:lnSpc>
            </a:pPr>
            <a:r>
              <a:rPr lang="arn-CL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80000"/>
              </a:lnSpc>
            </a:pPr>
            <a:r>
              <a:rPr lang="arn-CL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ws.onmessage = function(evt) { $("#msg").append("&lt;p&gt;"+evt.data+"&lt;/p&gt;"); };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80000"/>
              </a:lnSpc>
            </a:pPr>
            <a:r>
              <a:rPr lang="arn-CL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>
              <a:lnSpc>
                <a:spcPct val="80000"/>
              </a:lnSpc>
            </a:pPr>
            <a:r>
              <a:rPr lang="arn-CL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&lt;/script&gt;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DAF5A88B-65C9-4FE4-B556-AB82D7F3515B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WebSocket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214200" y="1714680"/>
            <a:ext cx="403884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GET /demo HTTP/1.1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Upgrade: WebSocket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Connection: Upgrade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Host: site.com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Origin: </a:t>
            </a:r>
            <a:r>
              <a:rPr lang="arn-CL" sz="2000" b="0" u="sng" strike="noStrike" spc="-1">
                <a:solidFill>
                  <a:srgbClr val="CCCC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http://site.com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browser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3429000" y="2643120"/>
            <a:ext cx="5572080" cy="478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2720" indent="-338040"/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HTTP/1.1 101 Web Socket Protocol Handshake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Upgrade: WebSocket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Connection: Upgrade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WebSocket-Origin: http://site.com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8040"/>
            <a:r>
              <a:rPr lang="arn-C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WebSocket-Location: ws://site.com/demo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4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81BDC633-D518-468C-8A55-C67AF0FE478C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WebRTC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arn-CL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 Real-Time Communications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 describing voice/video / other interaction between clients (browsers) without using third-party plugins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/>
            <a:r>
              <a:rPr lang="ru-RU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ACCA215B-34CC-4F82-B3DE-661CC7F9E5EB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Path to WebRTC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2BF84F8F-53BF-4C29-B644-AFE06D2CA5F7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6" name="Рисунок 335"/>
          <p:cNvPicPr/>
          <p:nvPr/>
        </p:nvPicPr>
        <p:blipFill>
          <a:blip r:embed="rId3"/>
          <a:stretch/>
        </p:blipFill>
        <p:spPr>
          <a:xfrm>
            <a:off x="179280" y="1484280"/>
            <a:ext cx="8863200" cy="496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WebRTC interaction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64667296-23C6-4704-B38E-6C99E82A32B1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3"/>
          <p:cNvSpPr/>
          <p:nvPr/>
        </p:nvSpPr>
        <p:spPr>
          <a:xfrm>
            <a:off x="1979640" y="2705040"/>
            <a:ext cx="1363680" cy="57168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Web Server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4"/>
          <p:cNvSpPr/>
          <p:nvPr/>
        </p:nvSpPr>
        <p:spPr>
          <a:xfrm>
            <a:off x="5513400" y="2682720"/>
            <a:ext cx="1365120" cy="57168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Web Server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5"/>
          <p:cNvSpPr/>
          <p:nvPr/>
        </p:nvSpPr>
        <p:spPr>
          <a:xfrm>
            <a:off x="1008000" y="3986280"/>
            <a:ext cx="1654200" cy="4572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JS/HTML/CSS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6"/>
          <p:cNvSpPr/>
          <p:nvPr/>
        </p:nvSpPr>
        <p:spPr>
          <a:xfrm>
            <a:off x="6105600" y="3986280"/>
            <a:ext cx="1654200" cy="4572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JS/HTML/CSS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7"/>
          <p:cNvSpPr/>
          <p:nvPr/>
        </p:nvSpPr>
        <p:spPr>
          <a:xfrm>
            <a:off x="1008000" y="4809960"/>
            <a:ext cx="1654200" cy="73188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Browser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8"/>
          <p:cNvSpPr/>
          <p:nvPr/>
        </p:nvSpPr>
        <p:spPr>
          <a:xfrm>
            <a:off x="6105600" y="4788000"/>
            <a:ext cx="1654200" cy="73008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Browser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9"/>
          <p:cNvSpPr/>
          <p:nvPr/>
        </p:nvSpPr>
        <p:spPr>
          <a:xfrm>
            <a:off x="1113840" y="4448160"/>
            <a:ext cx="1581120" cy="33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JavaScript API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10"/>
          <p:cNvSpPr/>
          <p:nvPr/>
        </p:nvSpPr>
        <p:spPr>
          <a:xfrm>
            <a:off x="6209640" y="4449600"/>
            <a:ext cx="1581120" cy="33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JavaScript API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Line 11"/>
          <p:cNvSpPr/>
          <p:nvPr/>
        </p:nvSpPr>
        <p:spPr>
          <a:xfrm flipH="1">
            <a:off x="1828440" y="3276720"/>
            <a:ext cx="839880" cy="709560"/>
          </a:xfrm>
          <a:prstGeom prst="line">
            <a:avLst/>
          </a:prstGeom>
          <a:ln w="19080">
            <a:solidFill>
              <a:srgbClr val="C00000"/>
            </a:solidFill>
            <a:custDash>
              <a:ds d="8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Line 12"/>
          <p:cNvSpPr/>
          <p:nvPr/>
        </p:nvSpPr>
        <p:spPr>
          <a:xfrm flipH="1">
            <a:off x="3336840" y="2968560"/>
            <a:ext cx="2183040" cy="22320"/>
          </a:xfrm>
          <a:prstGeom prst="line">
            <a:avLst/>
          </a:prstGeom>
          <a:ln w="19080">
            <a:solidFill>
              <a:srgbClr val="C00000"/>
            </a:solidFill>
            <a:custDash>
              <a:ds d="8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Line 13"/>
          <p:cNvSpPr/>
          <p:nvPr/>
        </p:nvSpPr>
        <p:spPr>
          <a:xfrm>
            <a:off x="6195960" y="3254400"/>
            <a:ext cx="736560" cy="731880"/>
          </a:xfrm>
          <a:prstGeom prst="line">
            <a:avLst/>
          </a:prstGeom>
          <a:ln w="19080">
            <a:solidFill>
              <a:srgbClr val="C00000"/>
            </a:solidFill>
            <a:custDash>
              <a:ds d="8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Line 14"/>
          <p:cNvSpPr/>
          <p:nvPr/>
        </p:nvSpPr>
        <p:spPr>
          <a:xfrm flipH="1">
            <a:off x="2655720" y="5153040"/>
            <a:ext cx="3456000" cy="22320"/>
          </a:xfrm>
          <a:prstGeom prst="line">
            <a:avLst/>
          </a:prstGeom>
          <a:ln w="19080">
            <a:solidFill>
              <a:srgbClr val="4A7EB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5"/>
          <p:cNvSpPr/>
          <p:nvPr/>
        </p:nvSpPr>
        <p:spPr>
          <a:xfrm>
            <a:off x="3790800" y="4809960"/>
            <a:ext cx="1299240" cy="33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Media Path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16"/>
          <p:cNvSpPr/>
          <p:nvPr/>
        </p:nvSpPr>
        <p:spPr>
          <a:xfrm>
            <a:off x="3268800" y="5264280"/>
            <a:ext cx="2592360" cy="82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Peer to Peer - Transport framework based on </a:t>
            </a:r>
            <a:r>
              <a:rPr lang="en-GB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SRTP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17"/>
          <p:cNvSpPr/>
          <p:nvPr/>
        </p:nvSpPr>
        <p:spPr>
          <a:xfrm>
            <a:off x="3604680" y="2649600"/>
            <a:ext cx="1744200" cy="33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Signalling Path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18"/>
          <p:cNvSpPr/>
          <p:nvPr/>
        </p:nvSpPr>
        <p:spPr>
          <a:xfrm>
            <a:off x="3457440" y="3092400"/>
            <a:ext cx="2176560" cy="1310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Protocol not defined (possibilities include SIP, Jingle, XMPP)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19"/>
          <p:cNvSpPr/>
          <p:nvPr/>
        </p:nvSpPr>
        <p:spPr>
          <a:xfrm>
            <a:off x="128340" y="3083220"/>
            <a:ext cx="1973160" cy="1310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Application defined interface (HTTPS / </a:t>
            </a:r>
            <a:r>
              <a:rPr lang="en-GB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Websockets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based)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20"/>
          <p:cNvSpPr/>
          <p:nvPr/>
        </p:nvSpPr>
        <p:spPr>
          <a:xfrm>
            <a:off x="7063894" y="2904120"/>
            <a:ext cx="2079720" cy="1310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Application defined interface (HTTPS / </a:t>
            </a:r>
            <a:r>
              <a:rPr lang="en-GB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Websockets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based)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23"/>
          <p:cNvSpPr/>
          <p:nvPr/>
        </p:nvSpPr>
        <p:spPr>
          <a:xfrm>
            <a:off x="5339160" y="2220840"/>
            <a:ext cx="1287000" cy="33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SDP Offer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CustomShape 24"/>
          <p:cNvSpPr/>
          <p:nvPr/>
        </p:nvSpPr>
        <p:spPr>
          <a:xfrm>
            <a:off x="1926000" y="2286000"/>
            <a:ext cx="1559880" cy="33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SDP Answer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Стрелка: изогнутая вниз 1">
            <a:extLst>
              <a:ext uri="{FF2B5EF4-FFF2-40B4-BE49-F238E27FC236}">
                <a16:creationId xmlns:a16="http://schemas.microsoft.com/office/drawing/2014/main" id="{E7E17F0B-0DED-4773-A14F-942273ECB330}"/>
              </a:ext>
            </a:extLst>
          </p:cNvPr>
          <p:cNvSpPr/>
          <p:nvPr/>
        </p:nvSpPr>
        <p:spPr>
          <a:xfrm>
            <a:off x="3268800" y="1625600"/>
            <a:ext cx="2128700" cy="5588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Стрелка: изогнутая вниз 26">
            <a:extLst>
              <a:ext uri="{FF2B5EF4-FFF2-40B4-BE49-F238E27FC236}">
                <a16:creationId xmlns:a16="http://schemas.microsoft.com/office/drawing/2014/main" id="{FDAF92A1-57A3-4490-8250-CCACD0095E3C}"/>
              </a:ext>
            </a:extLst>
          </p:cNvPr>
          <p:cNvSpPr/>
          <p:nvPr/>
        </p:nvSpPr>
        <p:spPr>
          <a:xfrm flipH="1">
            <a:off x="3375430" y="1835760"/>
            <a:ext cx="1719400" cy="5588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HTTP2.0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179280" y="1557360"/>
            <a:ext cx="8964720" cy="457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Disadvantage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HTTP1.1: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low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efficiency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using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TCP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connection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Especially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pages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large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number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small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elements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images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css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javascript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libraries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).
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Request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pipelining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disabled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default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compatibility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issues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Dirty hacks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sprites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embedding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combining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minimizing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javascript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sharding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71A42784-998E-48C0-9B5B-DF7D3029ECBE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HTTP2.0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2"/>
          <p:cNvSpPr/>
          <p:nvPr/>
        </p:nvSpPr>
        <p:spPr>
          <a:xfrm>
            <a:off x="457200" y="1484280"/>
            <a:ext cx="8229600" cy="441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2012, Google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published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SPDY (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speedy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protocol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which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significantly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faster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HTTP1.1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2015,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HTTP2.0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created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based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SPDY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features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binary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header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compression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only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server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push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stop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transmission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stream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multiplexing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Compatibility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thanks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TLS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negotiation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4D36778D-8B8E-4A7E-8BE3-59B608D001EC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6F19640B-9CE1-4114-A2F7-421F46B98E40}" type="slidenum">
              <a:rPr lang="en-US" sz="1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Apache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</a:t>
            </a:r>
            <a:r>
              <a:rPr lang="en-US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24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% of popular sites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Microsoft Internet Information Services (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IIS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– </a:t>
            </a:r>
            <a:r>
              <a:rPr lang="en-US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%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nginx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a free web server developed by Igor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Sysoev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2002. Currently it is very popular on large sites (yandex.ru) – 32 %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OpenResty</a:t>
            </a:r>
            <a:r>
              <a:rPr lang="en-US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(based on </a:t>
            </a:r>
            <a:r>
              <a:rPr lang="en-US" sz="26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nginx</a:t>
            </a:r>
            <a:r>
              <a:rPr lang="en-US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– 7%</a:t>
            </a: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lighttpd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— a free web server designed for speed and security, as well as compliance with standards (ya.ru)</a:t>
            </a:r>
            <a:endParaRPr lang="en-US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Nodejs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Express,</a:t>
            </a:r>
            <a:r>
              <a:rPr lang="en-US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Ruby on Rails</a:t>
            </a:r>
            <a:r>
              <a:rPr lang="en-US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en-US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WEBrick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8400"/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Popular Server Software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6" name="Рисунок 165"/>
          <p:cNvPicPr/>
          <p:nvPr/>
        </p:nvPicPr>
        <p:blipFill>
          <a:blip r:embed="rId3"/>
          <a:stretch/>
        </p:blipFill>
        <p:spPr>
          <a:xfrm>
            <a:off x="6516720" y="1484280"/>
            <a:ext cx="1905120" cy="70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9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WebAssembly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457200" y="1484280"/>
            <a:ext cx="8229600" cy="441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 standard for binary code of programs executed in the browser for executing code in different languages on the client (C++, C#, Rust, Go,...)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Usually used for high-performance or proprietary code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3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5CB85BCD-F658-45CE-AFCF-6E83999E1829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0" name="Рисунок 369"/>
          <p:cNvPicPr/>
          <p:nvPr/>
        </p:nvPicPr>
        <p:blipFill>
          <a:blip r:embed="rId3"/>
          <a:srcRect l="1429" t="17329" b="4340"/>
          <a:stretch/>
        </p:blipFill>
        <p:spPr>
          <a:xfrm>
            <a:off x="144360" y="3635280"/>
            <a:ext cx="9012240" cy="324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8714BAA1-EC1D-4737-B208-4E903CC86192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ru-RU" sz="35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Homework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457200" y="171936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Install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XAMPP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server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suite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Find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CGI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scripts</a:t>
            </a:r>
            <a:r>
              <a:rPr lang="en-US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work</a:t>
            </a: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CGI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application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programming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language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PHP, Perl, Python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Ruby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.Check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</a:t>
            </a:r>
            <a:r>
              <a:rPr lang="ru-RU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BF619F58-A1BC-4391-8164-27DA9B2DA61E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500" b="1" strike="noStrike" spc="-1" dirty="0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Nginx </a:t>
            </a:r>
            <a:r>
              <a:rPr lang="ru-RU" sz="3500" b="1" strike="noStrike" spc="-1" dirty="0" err="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configuration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457200" y="1557360"/>
            <a:ext cx="8229600" cy="496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/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etc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nginx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nginx.conf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lvl="1">
              <a:lnSpc>
                <a:spcPct val="90000"/>
              </a:lnSpc>
              <a:buClr>
                <a:srgbClr val="669999"/>
              </a:buClr>
              <a:buSzPct val="70000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user       www </a:t>
            </a: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www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;</a:t>
            </a:r>
          </a:p>
          <a:p>
            <a:pPr marL="341280" lvl="1">
              <a:lnSpc>
                <a:spcPct val="90000"/>
              </a:lnSpc>
              <a:buClr>
                <a:srgbClr val="669999"/>
              </a:buClr>
              <a:buSzPct val="70000"/>
            </a:pP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worker_processes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 5;</a:t>
            </a:r>
          </a:p>
          <a:p>
            <a:pPr marL="341280" lvl="1">
              <a:lnSpc>
                <a:spcPct val="90000"/>
              </a:lnSpc>
              <a:buClr>
                <a:srgbClr val="669999"/>
              </a:buClr>
              <a:buSzPct val="70000"/>
            </a:pP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error_log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 /var/log/</a:t>
            </a: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nginx.error_log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 info;</a:t>
            </a:r>
          </a:p>
          <a:p>
            <a:pPr marL="341280" lvl="1">
              <a:lnSpc>
                <a:spcPct val="90000"/>
              </a:lnSpc>
              <a:buClr>
                <a:srgbClr val="669999"/>
              </a:buClr>
              <a:buSzPct val="70000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events {</a:t>
            </a:r>
          </a:p>
          <a:p>
            <a:pPr marL="341280" lvl="1">
              <a:lnSpc>
                <a:spcPct val="90000"/>
              </a:lnSpc>
              <a:buClr>
                <a:srgbClr val="669999"/>
              </a:buClr>
              <a:buSzPct val="70000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   </a:t>
            </a: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worker_connections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  2000;</a:t>
            </a:r>
          </a:p>
          <a:p>
            <a:pPr marL="341280" lvl="1">
              <a:lnSpc>
                <a:spcPct val="90000"/>
              </a:lnSpc>
              <a:buClr>
                <a:srgbClr val="669999"/>
              </a:buClr>
              <a:buSzPct val="70000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   # use [ </a:t>
            </a: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kqueue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| </a:t>
            </a: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epoll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| /dev/poll | select | poll ];</a:t>
            </a:r>
          </a:p>
          <a:p>
            <a:pPr marL="341280" lvl="1">
              <a:lnSpc>
                <a:spcPct val="90000"/>
              </a:lnSpc>
              <a:buClr>
                <a:srgbClr val="669999"/>
              </a:buClr>
              <a:buSzPct val="70000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   use </a:t>
            </a: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epoll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;</a:t>
            </a:r>
          </a:p>
          <a:p>
            <a:pPr marL="341280" lvl="1">
              <a:lnSpc>
                <a:spcPct val="90000"/>
              </a:lnSpc>
              <a:buClr>
                <a:srgbClr val="669999"/>
              </a:buClr>
              <a:buSzPct val="70000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}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8040" indent="-338040">
              <a:lnSpc>
                <a:spcPct val="90000"/>
              </a:lnSpc>
              <a:buClr>
                <a:srgbClr val="330066"/>
              </a:buClr>
              <a:buSzPct val="70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Web-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ites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lnSpc>
                <a:spcPct val="90000"/>
              </a:lnSpc>
              <a:buClr>
                <a:srgbClr val="330066"/>
              </a:buClr>
              <a:buSzPct val="70000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server {</a:t>
            </a:r>
          </a:p>
          <a:p>
            <a:pPr lvl="1">
              <a:lnSpc>
                <a:spcPct val="90000"/>
              </a:lnSpc>
              <a:buClr>
                <a:srgbClr val="330066"/>
              </a:buClr>
              <a:buSzPct val="70000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en-U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server_name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.example.com;</a:t>
            </a:r>
          </a:p>
          <a:p>
            <a:pPr lvl="1">
              <a:lnSpc>
                <a:spcPct val="90000"/>
              </a:lnSpc>
              <a:buClr>
                <a:srgbClr val="330066"/>
              </a:buClr>
              <a:buSzPct val="70000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location / {</a:t>
            </a:r>
          </a:p>
          <a:p>
            <a:pPr lvl="1">
              <a:lnSpc>
                <a:spcPct val="90000"/>
              </a:lnSpc>
              <a:buClr>
                <a:srgbClr val="330066"/>
              </a:buClr>
              <a:buSzPct val="70000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root /sites/example;</a:t>
            </a:r>
          </a:p>
          <a:p>
            <a:pPr lvl="1">
              <a:lnSpc>
                <a:spcPct val="90000"/>
              </a:lnSpc>
              <a:buClr>
                <a:srgbClr val="330066"/>
              </a:buClr>
              <a:buSzPct val="70000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}</a:t>
            </a:r>
          </a:p>
          <a:p>
            <a:pPr lvl="1">
              <a:lnSpc>
                <a:spcPct val="90000"/>
              </a:lnSpc>
              <a:buClr>
                <a:srgbClr val="330066"/>
              </a:buClr>
              <a:buSzPct val="70000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6EAB1621-C259-46A1-92C7-BEDA7A4B224C}" type="slidenum">
              <a:rPr lang="en-US" sz="1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5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 – HyperText Transfer Protocol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179280" y="1484280"/>
            <a:ext cx="8964720" cy="5140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1280" lvl="1">
              <a:buClr>
                <a:srgbClr val="669999"/>
              </a:buClr>
              <a:buSzPct val="70000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Request</a:t>
            </a: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http://mmcs.sfedu.ru/index.php:</a:t>
            </a: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 browser get IP address, by a known DNS-name from URL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Setup TCP-connection to the server 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Sends a text request:</a:t>
            </a:r>
          </a:p>
          <a:p>
            <a:pPr marL="341280" lvl="1">
              <a:lnSpc>
                <a:spcPct val="100000"/>
              </a:lnSpc>
              <a:buClr>
                <a:srgbClr val="669999"/>
              </a:buClr>
              <a:buSzPct val="70000"/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90480" lvl="1" indent="-344520">
              <a:lnSpc>
                <a:spcPct val="100000"/>
              </a:lnSpc>
            </a:pP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Noto Sans CJK SC"/>
            </a:endParaRPr>
          </a:p>
          <a:p>
            <a:pPr marL="690480" lvl="1" indent="-344520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90480" lvl="1" indent="-344520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90480" lvl="1" indent="-344520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90480" lvl="1" indent="-344520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 server receives the request and finds the required resource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1113089" y="4060080"/>
            <a:ext cx="7453080" cy="131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GET /index.php HTTP/1.1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1" strike="noStrike" spc="-1">
                <a:solidFill>
                  <a:srgbClr val="850A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User-Agent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Mozilla/5.0 (X11; Ubuntu; Linux x86_64; rv:44.0)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1" strike="noStrike" spc="-1">
                <a:solidFill>
                  <a:srgbClr val="850A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Host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 </a:t>
            </a:r>
            <a:r>
              <a:rPr lang="en-US" sz="2000" b="1" u="sng" strike="noStrike" spc="-1">
                <a:solidFill>
                  <a:srgbClr val="CCCC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mmmc.sfedu.ru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1" strike="noStrike" spc="-1">
                <a:solidFill>
                  <a:srgbClr val="850A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Connection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Keep-Alive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/>
            <a:fld id="{CA4A7D0B-C8D0-4BBA-AC41-1CB986508D40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468360" y="115920"/>
            <a:ext cx="7128000" cy="115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r>
              <a:rPr lang="en-US" sz="35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 – </a:t>
            </a:r>
            <a:r>
              <a:rPr lang="ru-RU" sz="3500" b="1" strike="noStrike" spc="-1">
                <a:solidFill>
                  <a:srgbClr val="33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server response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-108000" y="1413000"/>
            <a:ext cx="8229600" cy="441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687240" lvl="1" indent="-345960">
              <a:lnSpc>
                <a:spcPct val="100000"/>
              </a:lnSpc>
              <a:buClr>
                <a:srgbClr val="669999"/>
              </a:buClr>
              <a:buSzPct val="70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The server generates a response consisting of a header and a body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90480" lvl="1" indent="-344520"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90480" lvl="1" indent="-344520"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90480" lvl="1" indent="-344520"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90480" lvl="1" indent="-344520"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90480" lvl="1" indent="-344520"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90480" lvl="1" indent="-344520"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91920" lvl="1" indent="-342720"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782640" y="2278080"/>
            <a:ext cx="7306920" cy="4362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marL="914400" lvl="2">
              <a:lnSpc>
                <a:spcPct val="100000"/>
              </a:lnSpc>
            </a:pPr>
            <a:r>
              <a:rPr lang="en-US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HTTP/1.1 200 OK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2">
              <a:lnSpc>
                <a:spcPct val="100000"/>
              </a:lnSpc>
            </a:pPr>
            <a:r>
              <a:rPr lang="en-US" sz="2000" b="1" strike="noStrike" spc="-1">
                <a:solidFill>
                  <a:srgbClr val="850AFF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Server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: Apache/2.4.10 (Debian)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2">
              <a:lnSpc>
                <a:spcPct val="100000"/>
              </a:lnSpc>
            </a:pPr>
            <a:r>
              <a:rPr lang="en-US" sz="2000" b="1" strike="noStrike" spc="-1">
                <a:solidFill>
                  <a:srgbClr val="850AFF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X-Powered-By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: PHP/5.6.30-0+deb8u1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2">
              <a:lnSpc>
                <a:spcPct val="100000"/>
              </a:lnSpc>
            </a:pPr>
            <a:r>
              <a:rPr lang="en-US" sz="2000" b="1" strike="noStrike" spc="-1">
                <a:solidFill>
                  <a:srgbClr val="850AFF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Cache-Control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: no-store, no-cache, must-revalidate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2">
              <a:lnSpc>
                <a:spcPct val="100000"/>
              </a:lnSpc>
            </a:pPr>
            <a:r>
              <a:rPr lang="en-US" sz="2000" b="1" strike="noStrike" spc="-1">
                <a:solidFill>
                  <a:srgbClr val="850AFF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Content-Encoding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: gzip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2">
              <a:lnSpc>
                <a:spcPct val="100000"/>
              </a:lnSpc>
            </a:pPr>
            <a:r>
              <a:rPr lang="en-US" sz="2000" b="1" strike="noStrike" spc="-1">
                <a:solidFill>
                  <a:srgbClr val="850AFF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Content-Length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: 9914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2">
              <a:lnSpc>
                <a:spcPct val="100000"/>
              </a:lnSpc>
            </a:pPr>
            <a:r>
              <a:rPr lang="en-US" sz="2000" b="1" strike="noStrike" spc="-1">
                <a:solidFill>
                  <a:srgbClr val="850AFF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Keep-Alive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: timeout=15, max=100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2">
              <a:lnSpc>
                <a:spcPct val="100000"/>
              </a:lnSpc>
            </a:pPr>
            <a:r>
              <a:rPr lang="en-US" sz="2000" b="1" strike="noStrike" spc="-1">
                <a:solidFill>
                  <a:srgbClr val="850AFF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Connection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: Keep-Alive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2">
              <a:lnSpc>
                <a:spcPct val="100000"/>
              </a:lnSpc>
            </a:pPr>
            <a:r>
              <a:rPr lang="en-US" sz="2000" b="1" strike="noStrike" spc="-1">
                <a:solidFill>
                  <a:srgbClr val="850AFF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Content-Type</a:t>
            </a: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: text/html; charset=utf-8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2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2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&lt;!DOCTYPE html&gt;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2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&lt;html xml:lang="ru-ru" lang="ru-ru" dir="ltr"&gt;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2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&lt;head&gt;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2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"/>
              </a:rPr>
              <a:t>  &lt;base href="http://mmcs.sfedu.ru/index.php" /&gt;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7431</TotalTime>
  <Words>10354</Words>
  <Application>Microsoft Office PowerPoint</Application>
  <PresentationFormat>Экран (4:3)</PresentationFormat>
  <Paragraphs>838</Paragraphs>
  <Slides>61</Slides>
  <Notes>61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61</vt:i4>
      </vt:variant>
    </vt:vector>
  </HeadingPairs>
  <TitlesOfParts>
    <vt:vector size="69" baseType="lpstr">
      <vt:lpstr>Arial</vt:lpstr>
      <vt:lpstr>Calibri</vt:lpstr>
      <vt:lpstr>Courier New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Компьютерные сети??</dc:title>
  <dc:subject/>
  <dc:creator>Yandex.Translate</dc:creator>
  <dc:description>Translated with Yandex.Translate</dc:description>
  <cp:lastModifiedBy>Пользователь</cp:lastModifiedBy>
  <cp:revision>749</cp:revision>
  <dcterms:modified xsi:type="dcterms:W3CDTF">2022-02-23T18:52:59Z</dcterms:modified>
  <dc:language>en-US</dc:language>
</cp:coreProperties>
</file>