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67" autoAdjust="0"/>
  </p:normalViewPr>
  <p:slideViewPr>
    <p:cSldViewPr snapToGrid="0">
      <p:cViewPr varScale="1">
        <p:scale>
          <a:sx n="80" d="100"/>
          <a:sy n="80" d="100"/>
        </p:scale>
        <p:origin x="25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Rectangle 1"/>
          <p:cNvSpPr/>
          <p:nvPr/>
        </p:nvSpPr>
        <p:spPr>
          <a:xfrm>
            <a:off x="0" y="0"/>
            <a:ext cx="6858000" cy="9144000"/>
          </a:xfrm>
          <a:prstGeom prst="rect">
            <a:avLst/>
          </a:prstGeom>
          <a:solidFill>
            <a:srgbClr val="FFFFFF"/>
          </a:solidFill>
          <a:ln w="9360">
            <a:noFill/>
          </a:ln>
        </p:spPr>
      </p:sp>
      <p:sp>
        <p:nvSpPr>
          <p:cNvPr id="166" name="CustomShape 2"/>
          <p:cNvSpPr/>
          <p:nvPr/>
        </p:nvSpPr>
        <p:spPr>
          <a:xfrm>
            <a:off x="0" y="0"/>
            <a:ext cx="6858000" cy="9144000"/>
          </a:xfrm>
          <a:custGeom>
            <a:avLst/>
            <a:gdLst/>
            <a:ahLst/>
            <a:cxnLst/>
            <a:rect l="0" t="0" r="r" b="b"/>
            <a:pathLst>
              <a:path w="19052" h="25401">
                <a:moveTo>
                  <a:pt x="4" y="0"/>
                </a:moveTo>
                <a:cubicBezTo>
                  <a:pt x="2" y="0"/>
                  <a:pt x="0" y="2"/>
                  <a:pt x="0" y="4"/>
                </a:cubicBezTo>
                <a:lnTo>
                  <a:pt x="0" y="25396"/>
                </a:lnTo>
                <a:cubicBezTo>
                  <a:pt x="0" y="25398"/>
                  <a:pt x="2" y="25400"/>
                  <a:pt x="4" y="25400"/>
                </a:cubicBezTo>
                <a:lnTo>
                  <a:pt x="19046" y="25400"/>
                </a:lnTo>
                <a:cubicBezTo>
                  <a:pt x="19048" y="25400"/>
                  <a:pt x="19051" y="25398"/>
                  <a:pt x="19051" y="25396"/>
                </a:cubicBezTo>
                <a:lnTo>
                  <a:pt x="19051" y="4"/>
                </a:lnTo>
                <a:cubicBezTo>
                  <a:pt x="19051" y="2"/>
                  <a:pt x="19048" y="0"/>
                  <a:pt x="19046" y="0"/>
                </a:cubicBezTo>
                <a:lnTo>
                  <a:pt x="4"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67" name="PlaceHolder 3"/>
          <p:cNvSpPr>
            <a:spLocks noGrp="1"/>
          </p:cNvSpPr>
          <p:nvPr>
            <p:ph type="body"/>
          </p:nvPr>
        </p:nvSpPr>
        <p:spPr>
          <a:xfrm>
            <a:off x="914400" y="4343400"/>
            <a:ext cx="5027760" cy="4113360"/>
          </a:xfrm>
          <a:prstGeom prst="rect">
            <a:avLst/>
          </a:prstGeom>
        </p:spPr>
        <p:txBody>
          <a:bodyPr lIns="90360" tIns="44280" rIns="90360" bIns="44280"/>
          <a:lstStyle/>
          <a:p>
            <a:r>
              <a:rPr lang="en-US" sz="1200" b="0" strike="noStrike" spc="-1">
                <a:solidFill>
                  <a:srgbClr val="000000"/>
                </a:solidFill>
                <a:uFill>
                  <a:solidFill>
                    <a:srgbClr val="FFFFFF"/>
                  </a:solidFill>
                </a:uFill>
                <a:latin typeface="Times New Roman"/>
              </a:rPr>
              <a:t>Click to edit the notes format</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Поддержка почтового сервера домена. Можно узнать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 почтового сервера в домене</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используется при пересылке почты</a:t>
            </a:r>
            <a:r>
              <a:rPr lang="en-US" sz="1200" b="0" strike="noStrike" spc="-1">
                <a:solidFill>
                  <a:srgbClr val="000000"/>
                </a:solidFill>
                <a:uFill>
                  <a:solidFill>
                    <a:srgbClr val="FFFFFF"/>
                  </a:solidFill>
                </a:uFill>
                <a:latin typeface="Times New Roman"/>
                <a:ea typeface="Noto Sans CJK SC"/>
              </a:rPr>
              <a:t>)</a:t>
            </a:r>
            <a:r>
              <a:rPr lang="ru-RU" sz="1200" b="0" strike="noStrike" spc="-1">
                <a:solidFill>
                  <a:srgbClr val="000000"/>
                </a:solidFill>
                <a:uFill>
                  <a:solidFill>
                    <a:srgbClr val="FFFFFF"/>
                  </a:solidFill>
                </a:uFill>
                <a:latin typeface="Times New Roman"/>
                <a:ea typeface="Noto Sans CJK SC"/>
              </a:rPr>
              <a:t>.</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Распределение загрузки между серверами.</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Одно доменное имя соответствует нескольким серверам, следовательно, по запросу служба может вернуть несколько IP–адресов. Наример, www.microsoft.com обслуживает несколько серверов. При этом первый по списку сервер меняется от запроса к запросу. Системы обычно берут первый IP-адрес. Загрузка происходит попеременно (то к одному серверу – то к другому), но мы, как пользователи, этого не замечаем.</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1" strike="noStrike" spc="-1">
                <a:solidFill>
                  <a:srgbClr val="000000"/>
                </a:solidFill>
                <a:uFill>
                  <a:solidFill>
                    <a:srgbClr val="FFFFFF"/>
                  </a:solidFill>
                </a:uFill>
                <a:latin typeface="Times New Roman"/>
                <a:ea typeface="Noto Sans CJK SC"/>
              </a:rPr>
              <a:t>Авторитетная информация – </a:t>
            </a:r>
            <a:r>
              <a:rPr lang="ru-RU" sz="1200" b="0" strike="noStrike" spc="-1">
                <a:solidFill>
                  <a:srgbClr val="000000"/>
                </a:solidFill>
                <a:uFill>
                  <a:solidFill>
                    <a:srgbClr val="FFFFFF"/>
                  </a:solidFill>
                </a:uFill>
                <a:latin typeface="Times New Roman"/>
                <a:ea typeface="Noto Sans CJK SC"/>
              </a:rPr>
              <a:t>ответ полученный от </a:t>
            </a:r>
            <a:r>
              <a:rPr lang="en-US" sz="1200" b="0" strike="noStrike" spc="-1">
                <a:solidFill>
                  <a:srgbClr val="000000"/>
                </a:solidFill>
                <a:uFill>
                  <a:solidFill>
                    <a:srgbClr val="FFFFFF"/>
                  </a:solidFill>
                </a:uFill>
                <a:latin typeface="Times New Roman"/>
                <a:ea typeface="Noto Sans CJK SC"/>
              </a:rPr>
              <a:t>A</a:t>
            </a:r>
            <a:r>
              <a:rPr lang="ru-RU" sz="1200" b="0" strike="noStrike" spc="-1">
                <a:solidFill>
                  <a:srgbClr val="000000"/>
                </a:solidFill>
                <a:uFill>
                  <a:solidFill>
                    <a:srgbClr val="FFFFFF"/>
                  </a:solidFill>
                </a:uFill>
                <a:latin typeface="Times New Roman"/>
                <a:ea typeface="Noto Sans CJK SC"/>
              </a:rPr>
              <a:t>uthoritative DNS-</a:t>
            </a:r>
            <a:r>
              <a:rPr lang="en-US" sz="1200" b="0" strike="noStrike" spc="-1">
                <a:solidFill>
                  <a:srgbClr val="000000"/>
                </a:solidFill>
                <a:uFill>
                  <a:solidFill>
                    <a:srgbClr val="FFFFFF"/>
                  </a:solidFill>
                </a:uFill>
                <a:latin typeface="Times New Roman"/>
                <a:ea typeface="Noto Sans CJK SC"/>
              </a:rPr>
              <a:t>server</a:t>
            </a: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1" strike="noStrike" spc="-1">
                <a:solidFill>
                  <a:srgbClr val="000000"/>
                </a:solidFill>
                <a:uFill>
                  <a:solidFill>
                    <a:srgbClr val="FFFFFF"/>
                  </a:solidFill>
                </a:uFill>
                <a:latin typeface="Times New Roman"/>
                <a:ea typeface="Noto Sans CJK SC"/>
              </a:rPr>
              <a:t>Неавторитетная информация </a:t>
            </a:r>
            <a:r>
              <a:rPr lang="ru-RU" sz="1200" b="0" strike="noStrike" spc="-1">
                <a:solidFill>
                  <a:srgbClr val="000000"/>
                </a:solidFill>
                <a:uFill>
                  <a:solidFill>
                    <a:srgbClr val="FFFFFF"/>
                  </a:solidFill>
                </a:uFill>
                <a:latin typeface="Times New Roman"/>
                <a:ea typeface="Noto Sans CJK SC"/>
              </a:rPr>
              <a:t>– ответ полученный от другого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сервера, в кеше которого оказалась нужная запись.</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914400" y="4343400"/>
            <a:ext cx="5029200" cy="4114800"/>
          </a:xfrm>
          <a:prstGeom prst="rect">
            <a:avLst/>
          </a:prstGeom>
          <a:noFill/>
          <a:ln>
            <a:noFill/>
          </a:ln>
        </p:spPr>
        <p:txBody>
          <a:bodyPr lIns="90360" tIns="44280" rIns="90360" bIns="44280"/>
          <a:lstStyle/>
          <a:p>
            <a:pPr marL="228600" indent="-227160"/>
            <a:r>
              <a:rPr lang="ru-RU" sz="1200" b="0" strike="noStrike" spc="-1">
                <a:solidFill>
                  <a:srgbClr val="000000"/>
                </a:solidFill>
                <a:uFill>
                  <a:solidFill>
                    <a:srgbClr val="FFFFFF"/>
                  </a:solidFill>
                </a:uFill>
                <a:latin typeface="Times New Roman"/>
                <a:ea typeface="Noto Sans CJK SC"/>
              </a:rPr>
              <a:t>Рассмотрим схему подачи запроса серверу. Преподаватель Университета Станфорд с университетского компьютера пытается зайти на сайт воскресной компьютерной школы мехмата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 </a:t>
            </a:r>
            <a:r>
              <a:rPr lang="ru-RU" sz="1200" b="0" strike="noStrike" spc="-1">
                <a:solidFill>
                  <a:srgbClr val="000000"/>
                </a:solidFill>
                <a:uFill>
                  <a:solidFill>
                    <a:srgbClr val="FFFFFF"/>
                  </a:solidFill>
                </a:uFill>
                <a:latin typeface="Times New Roman"/>
                <a:ea typeface="Noto Sans CJK SC"/>
              </a:rPr>
              <a:t>Чтобы определить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 компьютера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браузер преподавателя вызывает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клиент (</a:t>
            </a:r>
            <a:r>
              <a:rPr lang="en-US" sz="1200" b="0" strike="noStrike" spc="-1">
                <a:solidFill>
                  <a:srgbClr val="000000"/>
                </a:solidFill>
                <a:uFill>
                  <a:solidFill>
                    <a:srgbClr val="FFFFFF"/>
                  </a:solidFill>
                </a:uFill>
                <a:latin typeface="Times New Roman"/>
                <a:ea typeface="Noto Sans CJK SC"/>
              </a:rPr>
              <a:t>resolver</a:t>
            </a:r>
            <a:r>
              <a:rPr lang="ru-RU" sz="1200" b="0" strike="noStrike" spc="-1">
                <a:solidFill>
                  <a:srgbClr val="000000"/>
                </a:solidFill>
                <a:uFill>
                  <a:solidFill>
                    <a:srgbClr val="FFFFFF"/>
                  </a:solidFill>
                </a:uFill>
                <a:latin typeface="Times New Roman"/>
                <a:ea typeface="Noto Sans CJK SC"/>
              </a:rPr>
              <a:t>)</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 функцию </a:t>
            </a:r>
            <a:r>
              <a:rPr lang="en-US" sz="1200" b="0" strike="noStrike" spc="-1">
                <a:solidFill>
                  <a:srgbClr val="000000"/>
                </a:solidFill>
                <a:uFill>
                  <a:solidFill>
                    <a:srgbClr val="FFFFFF"/>
                  </a:solidFill>
                </a:uFill>
                <a:latin typeface="Times New Roman"/>
                <a:ea typeface="Noto Sans CJK SC"/>
              </a:rPr>
              <a:t>API</a:t>
            </a:r>
            <a:r>
              <a:rPr lang="ru-RU" sz="1200" b="0" strike="noStrike" spc="-1">
                <a:solidFill>
                  <a:srgbClr val="000000"/>
                </a:solidFill>
                <a:uFill>
                  <a:solidFill>
                    <a:srgbClr val="FFFFFF"/>
                  </a:solidFill>
                </a:uFill>
                <a:latin typeface="Times New Roman"/>
                <a:ea typeface="Noto Sans CJK SC"/>
              </a:rPr>
              <a:t> операционной системы. Она, используя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 локального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сервера из настроек сети на компьютере преподавателя, посылает запрос (в виде </a:t>
            </a:r>
            <a:r>
              <a:rPr lang="en-US" sz="1200" b="0" strike="noStrike" spc="-1">
                <a:solidFill>
                  <a:srgbClr val="000000"/>
                </a:solidFill>
                <a:uFill>
                  <a:solidFill>
                    <a:srgbClr val="FFFFFF"/>
                  </a:solidFill>
                </a:uFill>
                <a:latin typeface="Times New Roman"/>
                <a:ea typeface="Noto Sans CJK SC"/>
              </a:rPr>
              <a:t>UDP-</a:t>
            </a:r>
            <a:r>
              <a:rPr lang="ru-RU" sz="1200" b="0" strike="noStrike" spc="-1">
                <a:solidFill>
                  <a:srgbClr val="000000"/>
                </a:solidFill>
                <a:uFill>
                  <a:solidFill>
                    <a:srgbClr val="FFFFFF"/>
                  </a:solidFill>
                </a:uFill>
                <a:latin typeface="Times New Roman"/>
                <a:ea typeface="Noto Sans CJK SC"/>
              </a:rPr>
              <a:t>пакета)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серверу (пусть сервер будет atalante.stanford.edu(не отвечает на запросы извне</a:t>
            </a:r>
            <a:r>
              <a:rPr lang="en-US" sz="1200" b="0" strike="noStrike" spc="-1">
                <a:solidFill>
                  <a:srgbClr val="000000"/>
                </a:solidFill>
                <a:uFill>
                  <a:solidFill>
                    <a:srgbClr val="FFFFFF"/>
                  </a:solidFill>
                </a:uFill>
                <a:latin typeface="Times New Roman"/>
                <a:ea typeface="Noto Sans CJK SC"/>
              </a:rPr>
              <a:t> – </a:t>
            </a:r>
            <a:r>
              <a:rPr lang="ru-RU" sz="1200" b="0" strike="noStrike" spc="-1">
                <a:solidFill>
                  <a:srgbClr val="000000"/>
                </a:solidFill>
                <a:uFill>
                  <a:solidFill>
                    <a:srgbClr val="FFFFFF"/>
                  </a:solidFill>
                </a:uFill>
                <a:latin typeface="Times New Roman"/>
                <a:ea typeface="Noto Sans CJK SC"/>
              </a:rPr>
              <a:t>так что протестировать не удастся, а authdns4.netcom.duke.edu</a:t>
            </a:r>
            <a:r>
              <a:rPr lang="en-US" sz="1200" b="0" strike="noStrike" spc="-1">
                <a:solidFill>
                  <a:srgbClr val="000000"/>
                </a:solidFill>
                <a:uFill>
                  <a:solidFill>
                    <a:srgbClr val="FFFFFF"/>
                  </a:solidFill>
                </a:uFill>
                <a:latin typeface="Times New Roman"/>
                <a:ea typeface="Noto Sans CJK SC"/>
              </a:rPr>
              <a:t> – </a:t>
            </a:r>
            <a:r>
              <a:rPr lang="ru-RU" sz="1200" b="0" strike="noStrike" spc="-1">
                <a:solidFill>
                  <a:srgbClr val="000000"/>
                </a:solidFill>
                <a:uFill>
                  <a:solidFill>
                    <a:srgbClr val="FFFFFF"/>
                  </a:solidFill>
                </a:uFill>
                <a:latin typeface="Times New Roman"/>
                <a:ea typeface="Noto Sans CJK SC"/>
              </a:rPr>
              <a:t>не рекурсивный)).</a:t>
            </a:r>
            <a:endParaRPr lang="en-US" sz="1200" b="0" strike="noStrike" spc="-1">
              <a:solidFill>
                <a:srgbClr val="000000"/>
              </a:solidFill>
              <a:uFill>
                <a:solidFill>
                  <a:srgbClr val="FFFFFF"/>
                </a:solidFill>
              </a:uFill>
              <a:latin typeface="Times New Roman"/>
            </a:endParaRPr>
          </a:p>
          <a:p>
            <a:pPr marL="228600" indent="-227160"/>
            <a:r>
              <a:rPr lang="ru-RU" sz="1200" b="0" strike="noStrike" spc="-1">
                <a:solidFill>
                  <a:srgbClr val="000000"/>
                </a:solidFill>
                <a:uFill>
                  <a:solidFill>
                    <a:srgbClr val="FFFFFF"/>
                  </a:solidFill>
                </a:uFill>
                <a:latin typeface="Times New Roman"/>
                <a:ea typeface="Noto Sans CJK SC"/>
              </a:rPr>
              <a:t>Предположим, что локальный сервер Станфордского университета имен не знает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адреса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Он посылает запрос одному из корневых серверов</a:t>
            </a:r>
            <a:r>
              <a:rPr lang="en-US"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адреса которых содержатся в его базе данных, пусть это будет </a:t>
            </a:r>
            <a:r>
              <a:rPr lang="en-US" sz="1200" b="0" strike="noStrike" spc="-1">
                <a:solidFill>
                  <a:srgbClr val="000000"/>
                </a:solidFill>
                <a:uFill>
                  <a:solidFill>
                    <a:srgbClr val="FFFFFF"/>
                  </a:solidFill>
                </a:uFill>
                <a:latin typeface="Times New Roman"/>
                <a:ea typeface="Noto Sans CJK SC"/>
              </a:rPr>
              <a:t>f.root-servers.net</a:t>
            </a:r>
            <a:r>
              <a:rPr lang="ru-RU" sz="1200" b="0" strike="noStrike" spc="-1">
                <a:solidFill>
                  <a:srgbClr val="000000"/>
                </a:solidFill>
                <a:uFill>
                  <a:solidFill>
                    <a:srgbClr val="FFFFFF"/>
                  </a:solidFill>
                </a:uFill>
                <a:latin typeface="Times New Roman"/>
                <a:ea typeface="Noto Sans CJK SC"/>
              </a:rPr>
              <a:t>.Таким образом получается </a:t>
            </a:r>
            <a:r>
              <a:rPr lang="ru-RU" sz="1200" b="1" strike="noStrike" spc="-1">
                <a:solidFill>
                  <a:srgbClr val="000000"/>
                </a:solidFill>
                <a:uFill>
                  <a:solidFill>
                    <a:srgbClr val="FFFFFF"/>
                  </a:solidFill>
                </a:uFill>
                <a:latin typeface="Times New Roman"/>
                <a:ea typeface="Noto Sans CJK SC"/>
              </a:rPr>
              <a:t>рекурсивный</a:t>
            </a:r>
            <a:r>
              <a:rPr lang="en-US" sz="1200" b="1" strike="noStrike" spc="-1">
                <a:solidFill>
                  <a:srgbClr val="000000"/>
                </a:solidFill>
                <a:uFill>
                  <a:solidFill>
                    <a:srgbClr val="FFFFFF"/>
                  </a:solidFill>
                </a:uFill>
                <a:latin typeface="Times New Roman"/>
                <a:ea typeface="Noto Sans CJK SC"/>
              </a:rPr>
              <a:t> </a:t>
            </a:r>
            <a:r>
              <a:rPr lang="ru-RU" sz="1200" b="1" strike="noStrike" spc="-1">
                <a:solidFill>
                  <a:srgbClr val="000000"/>
                </a:solidFill>
                <a:uFill>
                  <a:solidFill>
                    <a:srgbClr val="FFFFFF"/>
                  </a:solidFill>
                </a:uFill>
                <a:latin typeface="Times New Roman"/>
                <a:ea typeface="Noto Sans CJK SC"/>
              </a:rPr>
              <a:t>запрос</a:t>
            </a: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клиент преподавателя обращается к локальному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серверу, а тот к корневому.</a:t>
            </a:r>
            <a:endParaRPr lang="en-US" sz="1200" b="0" strike="noStrike" spc="-1">
              <a:solidFill>
                <a:srgbClr val="000000"/>
              </a:solidFill>
              <a:uFill>
                <a:solidFill>
                  <a:srgbClr val="FFFFFF"/>
                </a:solidFill>
              </a:uFill>
              <a:latin typeface="Times New Roman"/>
            </a:endParaRPr>
          </a:p>
          <a:p>
            <a:pPr marL="228600" indent="-227160"/>
            <a:r>
              <a:rPr lang="ru-RU" sz="1200" b="0" strike="noStrike" spc="-1">
                <a:solidFill>
                  <a:srgbClr val="000000"/>
                </a:solidFill>
                <a:uFill>
                  <a:solidFill>
                    <a:srgbClr val="FFFFFF"/>
                  </a:solidFill>
                </a:uFill>
                <a:latin typeface="Times New Roman"/>
                <a:ea typeface="Noto Sans CJK SC"/>
              </a:rPr>
              <a:t>Маловероятно, чтобы</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корневой сервер знал адрес хоста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en-US"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Скорее всего, он даже не знает адреса сервера </a:t>
            </a:r>
            <a:r>
              <a:rPr lang="en-US" sz="1200" b="0" strike="noStrike" spc="-1">
                <a:solidFill>
                  <a:srgbClr val="000000"/>
                </a:solidFill>
                <a:uFill>
                  <a:solidFill>
                    <a:srgbClr val="FFFFFF"/>
                  </a:solidFill>
                </a:uFill>
                <a:latin typeface="Times New Roman"/>
                <a:ea typeface="Noto Sans CJK SC"/>
              </a:rPr>
              <a:t>sfedu.ru</a:t>
            </a:r>
            <a:r>
              <a:rPr lang="en-US"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однако он должен знать все свои дочерние домены</a:t>
            </a:r>
            <a:r>
              <a:rPr lang="en-US" sz="1200" b="0" strike="noStrike" spc="-1">
                <a:solidFill>
                  <a:srgbClr val="000000"/>
                </a:solidFill>
                <a:uFill>
                  <a:solidFill>
                    <a:srgbClr val="FFFFFF"/>
                  </a:solidFill>
                </a:uFill>
                <a:latin typeface="Times New Roman"/>
                <a:ea typeface="Noto Sans CJK SC"/>
              </a:rPr>
              <a:t> – </a:t>
            </a:r>
            <a:r>
              <a:rPr lang="ru-RU" sz="1200" b="0" strike="noStrike" spc="-1">
                <a:solidFill>
                  <a:srgbClr val="000000"/>
                </a:solidFill>
                <a:uFill>
                  <a:solidFill>
                    <a:srgbClr val="FFFFFF"/>
                  </a:solidFill>
                </a:uFill>
                <a:latin typeface="Times New Roman"/>
                <a:ea typeface="Noto Sans CJK SC"/>
              </a:rPr>
              <a:t>домены верхнего уровня. Но продолжать рекурсию он не будет. Дело в том, что корневые домены сильно загружены запросами, поэтому сконфигурированы так, что возвращают список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серверов, которые должны больше знать о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 это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серверы домена </a:t>
            </a:r>
            <a:r>
              <a:rPr lang="en-US" sz="1200" b="0" strike="noStrike" spc="-1">
                <a:solidFill>
                  <a:srgbClr val="000000"/>
                </a:solidFill>
                <a:uFill>
                  <a:solidFill>
                    <a:srgbClr val="FFFFFF"/>
                  </a:solidFill>
                </a:uFill>
                <a:latin typeface="Times New Roman"/>
                <a:ea typeface="Noto Sans CJK SC"/>
              </a:rPr>
              <a:t>ru.</a:t>
            </a:r>
            <a:r>
              <a:rPr lang="ru-RU" sz="1200" b="0" strike="noStrike" spc="-1">
                <a:solidFill>
                  <a:srgbClr val="000000"/>
                </a:solidFill>
                <a:uFill>
                  <a:solidFill>
                    <a:srgbClr val="FFFFFF"/>
                  </a:solidFill>
                </a:uFill>
                <a:latin typeface="Times New Roman"/>
                <a:ea typeface="Noto Sans CJK SC"/>
              </a:rPr>
              <a:t> Получив список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серверов, локальный сервер Станфордского университета направляет запрос одному из серверов списка (обычно первому)</a:t>
            </a:r>
            <a:r>
              <a:rPr lang="en-US" sz="1200" b="0" i="1" strike="noStrike" spc="-1">
                <a:solidFill>
                  <a:srgbClr val="000000"/>
                </a:solidFill>
                <a:uFill>
                  <a:solidFill>
                    <a:srgbClr val="FFFFFF"/>
                  </a:solidFill>
                </a:uFill>
                <a:latin typeface="Times New Roman"/>
                <a:ea typeface="Noto Sans CJK SC"/>
              </a:rPr>
              <a:t>,</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например, </a:t>
            </a:r>
            <a:r>
              <a:rPr lang="en-US" sz="1200" b="0" strike="noStrike" spc="-1">
                <a:solidFill>
                  <a:srgbClr val="000000"/>
                </a:solidFill>
                <a:uFill>
                  <a:solidFill>
                    <a:srgbClr val="FFFFFF"/>
                  </a:solidFill>
                </a:uFill>
                <a:latin typeface="Times New Roman"/>
                <a:ea typeface="Noto Sans CJK SC"/>
              </a:rPr>
              <a:t>ns.ripn.net</a:t>
            </a:r>
            <a:r>
              <a:rPr lang="ru-RU" sz="1200" b="0" strike="noStrike" spc="-1">
                <a:solidFill>
                  <a:srgbClr val="000000"/>
                </a:solidFill>
                <a:uFill>
                  <a:solidFill>
                    <a:srgbClr val="FFFFFF"/>
                  </a:solidFill>
                </a:uFill>
                <a:latin typeface="Times New Roman"/>
                <a:ea typeface="Noto Sans CJK SC"/>
              </a:rPr>
              <a:t>. Тот тоже загружен и возвращает</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адреса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серверов дочерней зоны </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(Последние два запроса называются </a:t>
            </a:r>
            <a:r>
              <a:rPr lang="ru-RU" sz="1200" b="1" strike="noStrike" spc="-1">
                <a:solidFill>
                  <a:srgbClr val="000000"/>
                </a:solidFill>
                <a:uFill>
                  <a:solidFill>
                    <a:srgbClr val="FFFFFF"/>
                  </a:solidFill>
                </a:uFill>
                <a:latin typeface="Times New Roman"/>
                <a:ea typeface="Noto Sans CJK SC"/>
              </a:rPr>
              <a:t>итеративными</a:t>
            </a:r>
            <a:r>
              <a:rPr lang="ru-RU" sz="1200" b="0" strike="noStrike" spc="-1">
                <a:solidFill>
                  <a:srgbClr val="000000"/>
                </a:solidFill>
                <a:uFill>
                  <a:solidFill>
                    <a:srgbClr val="FFFFFF"/>
                  </a:solidFill>
                </a:uFill>
                <a:latin typeface="Times New Roman"/>
                <a:ea typeface="Noto Sans CJK SC"/>
              </a:rPr>
              <a:t> от слова «итерация») Затем локальный сервер Станфордского университета обращается к первому в списке серверу домена </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Пусть это будет </a:t>
            </a:r>
            <a:r>
              <a:rPr lang="en-US" sz="1200" b="0" strike="noStrike" spc="-1">
                <a:solidFill>
                  <a:srgbClr val="000000"/>
                </a:solidFill>
                <a:uFill>
                  <a:solidFill>
                    <a:srgbClr val="FFFFFF"/>
                  </a:solidFill>
                </a:uFill>
                <a:latin typeface="Times New Roman"/>
                <a:ea typeface="Noto Sans CJK SC"/>
              </a:rPr>
              <a:t>ns.sfedu.ru.</a:t>
            </a:r>
            <a:r>
              <a:rPr lang="ru-RU" sz="1200" b="0" strike="noStrike" spc="-1">
                <a:solidFill>
                  <a:srgbClr val="000000"/>
                </a:solidFill>
                <a:uFill>
                  <a:solidFill>
                    <a:srgbClr val="FFFFFF"/>
                  </a:solidFill>
                </a:uFill>
                <a:latin typeface="Times New Roman"/>
                <a:ea typeface="Noto Sans CJK SC"/>
              </a:rPr>
              <a:t> В данном примере оказалось, что он тоже не знает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адреса </a:t>
            </a:r>
            <a:r>
              <a:rPr lang="en-US" sz="1200" b="0" strike="noStrike" spc="-1">
                <a:solidFill>
                  <a:srgbClr val="000000"/>
                </a:solidFill>
                <a:uFill>
                  <a:solidFill>
                    <a:srgbClr val="FFFFFF"/>
                  </a:solidFill>
                </a:uFill>
                <a:latin typeface="Times New Roman"/>
                <a:ea typeface="Noto Sans CJK SC"/>
              </a:rPr>
              <a:t>sunschool.m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a:t>
            </a:r>
            <a:r>
              <a:rPr lang="en-US" sz="1200" b="0" strike="noStrike" spc="-1">
                <a:solidFill>
                  <a:srgbClr val="000000"/>
                </a:solidFill>
                <a:uFill>
                  <a:solidFill>
                    <a:srgbClr val="FFFFFF"/>
                  </a:solidFill>
                </a:uFill>
                <a:latin typeface="Times New Roman"/>
                <a:ea typeface="Noto Sans CJK SC"/>
              </a:rPr>
              <a:t> DNS-</a:t>
            </a:r>
            <a:r>
              <a:rPr lang="ru-RU" sz="1200" b="0" strike="noStrike" spc="-1">
                <a:solidFill>
                  <a:srgbClr val="000000"/>
                </a:solidFill>
                <a:uFill>
                  <a:solidFill>
                    <a:srgbClr val="FFFFFF"/>
                  </a:solidFill>
                </a:uFill>
                <a:latin typeface="Times New Roman"/>
                <a:ea typeface="Noto Sans CJK SC"/>
              </a:rPr>
              <a:t>сервер нашего университета не так загружен, как корневые серверы или серверы доменов верхнего уровня, поэтому его сконфигурировали выполнять рекурсивные запросы. Он обращается к серверу домена </a:t>
            </a:r>
            <a:r>
              <a:rPr lang="en-US" sz="1200" b="0" strike="noStrike" spc="-1">
                <a:solidFill>
                  <a:srgbClr val="000000"/>
                </a:solidFill>
                <a:uFill>
                  <a:solidFill>
                    <a:srgbClr val="FFFFFF"/>
                  </a:solidFill>
                </a:uFill>
                <a:latin typeface="Times New Roman"/>
                <a:ea typeface="Noto Sans CJK SC"/>
              </a:rPr>
              <a:t>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 </a:t>
            </a:r>
            <a:r>
              <a:rPr lang="ru-RU" sz="1200" b="0" strike="noStrike" spc="-1">
                <a:solidFill>
                  <a:srgbClr val="000000"/>
                </a:solidFill>
                <a:uFill>
                  <a:solidFill>
                    <a:srgbClr val="FFFFFF"/>
                  </a:solidFill>
                </a:uFill>
                <a:latin typeface="Times New Roman"/>
                <a:ea typeface="Noto Sans CJK SC"/>
              </a:rPr>
              <a:t>– это </a:t>
            </a:r>
            <a:r>
              <a:rPr lang="en-US" sz="1200" b="0" strike="noStrike" spc="-1">
                <a:solidFill>
                  <a:srgbClr val="000000"/>
                </a:solidFill>
                <a:uFill>
                  <a:solidFill>
                    <a:srgbClr val="FFFFFF"/>
                  </a:solidFill>
                </a:uFill>
                <a:latin typeface="Times New Roman"/>
                <a:ea typeface="Noto Sans CJK SC"/>
              </a:rPr>
              <a:t>ns.m</a:t>
            </a:r>
            <a:r>
              <a:rPr lang="ru-RU" sz="1200" b="0" strike="noStrike" spc="-1">
                <a:solidFill>
                  <a:srgbClr val="000000"/>
                </a:solidFill>
                <a:uFill>
                  <a:solidFill>
                    <a:srgbClr val="FFFFFF"/>
                  </a:solidFill>
                </a:uFill>
                <a:latin typeface="Times New Roman"/>
                <a:ea typeface="Noto Sans CJK SC"/>
              </a:rPr>
              <a:t>mcs</a:t>
            </a:r>
            <a:r>
              <a:rPr lang="en-US" sz="1200" b="0" strike="noStrike" spc="-1">
                <a:solidFill>
                  <a:srgbClr val="000000"/>
                </a:solidFill>
                <a:uFill>
                  <a:solidFill>
                    <a:srgbClr val="FFFFFF"/>
                  </a:solidFill>
                </a:uFill>
                <a:latin typeface="Times New Roman"/>
                <a:ea typeface="Noto Sans CJK SC"/>
              </a:rPr>
              <a:t>.sfedu.ru</a:t>
            </a:r>
            <a:r>
              <a:rPr lang="ru-RU" sz="1200" b="0" strike="noStrike" spc="-1">
                <a:solidFill>
                  <a:srgbClr val="000000"/>
                </a:solidFill>
                <a:uFill>
                  <a:solidFill>
                    <a:srgbClr val="FFFFFF"/>
                  </a:solidFill>
                </a:uFill>
                <a:latin typeface="Times New Roman"/>
                <a:ea typeface="Noto Sans CJK SC"/>
              </a:rPr>
              <a:t>, получает искомый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 и возвращает его в ответе локальному серверу Станфордского университета, который в свою очередь сообщает его компьютеру преподавателя</a:t>
            </a:r>
            <a:endParaRPr lang="en-US" sz="1200" b="0" strike="noStrike" spc="-1">
              <a:solidFill>
                <a:srgbClr val="000000"/>
              </a:solidFill>
              <a:uFill>
                <a:solidFill>
                  <a:srgbClr val="FFFFFF"/>
                </a:solidFill>
              </a:uFill>
              <a:latin typeface="Times New Roman"/>
            </a:endParaRPr>
          </a:p>
          <a:p>
            <a:pPr marL="228600" indent="-227160"/>
            <a:r>
              <a:rPr lang="ru-RU" sz="1200" b="0" strike="noStrike" spc="-1">
                <a:solidFill>
                  <a:srgbClr val="000000"/>
                </a:solidFill>
                <a:uFill>
                  <a:solidFill>
                    <a:srgbClr val="FFFFFF"/>
                  </a:solidFill>
                </a:uFill>
                <a:latin typeface="Times New Roman"/>
                <a:ea typeface="Noto Sans CJK SC"/>
              </a:rPr>
              <a:t>Когда записи ресурсов попадают на сервер имен Станфордского университета</a:t>
            </a:r>
            <a:r>
              <a:rPr lang="en-US"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они помещаются в кэш на случай, если они понадобятся еще раз. Однако, информация в кэше не является </a:t>
            </a:r>
            <a:r>
              <a:rPr lang="ru-RU" sz="1200" b="1" strike="noStrike" spc="-1">
                <a:solidFill>
                  <a:srgbClr val="000000"/>
                </a:solidFill>
                <a:uFill>
                  <a:solidFill>
                    <a:srgbClr val="FFFFFF"/>
                  </a:solidFill>
                </a:uFill>
                <a:latin typeface="Times New Roman"/>
                <a:ea typeface="Noto Sans CJK SC"/>
              </a:rPr>
              <a:t>авторитетной</a:t>
            </a:r>
            <a:r>
              <a:rPr lang="ru-RU" sz="1200" b="0" strike="noStrike" spc="-1">
                <a:solidFill>
                  <a:srgbClr val="000000"/>
                </a:solidFill>
                <a:uFill>
                  <a:solidFill>
                    <a:srgbClr val="FFFFFF"/>
                  </a:solidFill>
                </a:uFill>
                <a:latin typeface="Times New Roman"/>
                <a:ea typeface="Noto Sans CJK SC"/>
              </a:rPr>
              <a:t>, так как изменения в домене </a:t>
            </a:r>
            <a:r>
              <a:rPr lang="en-US" sz="1200" b="0" i="1" strike="noStrike" spc="-1">
                <a:solidFill>
                  <a:srgbClr val="000000"/>
                </a:solidFill>
                <a:uFill>
                  <a:solidFill>
                    <a:srgbClr val="FFFFFF"/>
                  </a:solidFill>
                </a:uFill>
                <a:latin typeface="Times New Roman"/>
                <a:ea typeface="Noto Sans CJK SC"/>
              </a:rPr>
              <a:t>sfedu.ru </a:t>
            </a:r>
            <a:r>
              <a:rPr lang="ru-RU" sz="1200" b="0" strike="noStrike" spc="-1">
                <a:solidFill>
                  <a:srgbClr val="000000"/>
                </a:solidFill>
                <a:uFill>
                  <a:solidFill>
                    <a:srgbClr val="FFFFFF"/>
                  </a:solidFill>
                </a:uFill>
                <a:latin typeface="Times New Roman"/>
                <a:ea typeface="Noto Sans CJK SC"/>
              </a:rPr>
              <a:t>не будут распространяться автоматически на все кэши, в которых может храниться копия этой информации. По этой причине записи кэша обычно долго не живут. В каждой записи ресурса присутствует поле </a:t>
            </a:r>
            <a:r>
              <a:rPr lang="en-US" sz="1200" b="0" i="1" strike="noStrike" spc="-1">
                <a:solidFill>
                  <a:srgbClr val="000000"/>
                </a:solidFill>
                <a:uFill>
                  <a:solidFill>
                    <a:srgbClr val="FFFFFF"/>
                  </a:solidFill>
                </a:uFill>
                <a:latin typeface="Times New Roman"/>
                <a:ea typeface="Noto Sans CJK SC"/>
              </a:rPr>
              <a:t>Time_to_live. </a:t>
            </a:r>
            <a:r>
              <a:rPr lang="ru-RU" sz="1200" b="0" strike="noStrike" spc="-1">
                <a:solidFill>
                  <a:srgbClr val="000000"/>
                </a:solidFill>
                <a:uFill>
                  <a:solidFill>
                    <a:srgbClr val="FFFFFF"/>
                  </a:solidFill>
                </a:uFill>
                <a:latin typeface="Times New Roman"/>
                <a:ea typeface="Noto Sans CJK SC"/>
              </a:rPr>
              <a:t>Оно сообщает удаленным серверам, насколько долго следует хранить эту запись в кэше. </a:t>
            </a:r>
            <a:endParaRPr lang="en-US" sz="1200" b="0" strike="noStrike" spc="-1">
              <a:solidFill>
                <a:srgbClr val="000000"/>
              </a:solidFill>
              <a:uFill>
                <a:solidFill>
                  <a:srgbClr val="FFFFFF"/>
                </a:solidFill>
              </a:uFill>
              <a:latin typeface="Times New Roman"/>
            </a:endParaRPr>
          </a:p>
          <a:p>
            <a:pPr marL="228600" indent="-227160"/>
            <a:r>
              <a:rPr lang="ru-RU" sz="1200" b="0" strike="noStrike" spc="-1">
                <a:solidFill>
                  <a:srgbClr val="000000"/>
                </a:solidFill>
                <a:uFill>
                  <a:solidFill>
                    <a:srgbClr val="FFFFFF"/>
                  </a:solidFill>
                </a:uFill>
                <a:latin typeface="Times New Roman"/>
                <a:ea typeface="Noto Sans CJK SC"/>
              </a:rPr>
              <a:t>Набор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серверов в ответе на запрос все время один и тот же. Однако, последовательность серверов в списке меняется от запроса к запросу. Так как</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программы обычно берут первое имя из списка, то они обращаются к разным серверам. Таким образом нагрузка равномерно распределяется между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серверами списка.</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914400" y="4343400"/>
            <a:ext cx="5029200" cy="4114800"/>
          </a:xfrm>
          <a:prstGeom prst="rect">
            <a:avLst/>
          </a:prstGeom>
          <a:noFill/>
          <a:ln>
            <a:noFill/>
          </a:ln>
        </p:spPr>
        <p:txBody>
          <a:bodyPr lIns="90360" tIns="44280" rIns="90360" bIns="44280"/>
          <a:lstStyle/>
          <a:p>
            <a:pPr>
              <a:lnSpc>
                <a:spcPct val="90000"/>
              </a:lnSpc>
            </a:pPr>
            <a:r>
              <a:rPr lang="ru-RU" sz="1200" b="0" strike="noStrike" spc="-1">
                <a:solidFill>
                  <a:srgbClr val="000000"/>
                </a:solidFill>
                <a:uFill>
                  <a:solidFill>
                    <a:srgbClr val="FFFFFF"/>
                  </a:solidFill>
                </a:uFill>
                <a:latin typeface="Times New Roman"/>
                <a:ea typeface="Noto Sans CJK SC"/>
              </a:rPr>
              <a:t>DNS-сервер, отвечающий за имена хостов в своей зоне, должен хранить информацию о хостах в базе данных и выдавать ее по запросу с удаленных компьютеров. База данных DNS представляет собой текстовый файл, состоящий из исходных записей RR (resource records). Эти записи описывают компьютеры и их функции в локальной зоне. Для организации обмена информацией с удаленными серверами DNS на сервере должно быть запущено программное обеспечение сервера DNS (обычно это программа named). </a:t>
            </a:r>
            <a:endParaRPr lang="en-US" sz="1200" b="0" strike="noStrike" spc="-1">
              <a:solidFill>
                <a:srgbClr val="000000"/>
              </a:solidFill>
              <a:uFill>
                <a:solidFill>
                  <a:srgbClr val="FFFFFF"/>
                </a:solidFill>
              </a:uFill>
              <a:latin typeface="Times New Roman"/>
            </a:endParaRPr>
          </a:p>
          <a:p>
            <a:pPr>
              <a:lnSpc>
                <a:spcPct val="90000"/>
              </a:lnSpc>
            </a:pPr>
            <a:r>
              <a:rPr lang="ru-RU" sz="1200" b="0" strike="noStrike" spc="-1">
                <a:solidFill>
                  <a:srgbClr val="000000"/>
                </a:solidFill>
                <a:uFill>
                  <a:solidFill>
                    <a:srgbClr val="FFFFFF"/>
                  </a:solidFill>
                </a:uFill>
                <a:latin typeface="Times New Roman"/>
                <a:ea typeface="Noto Sans CJK SC"/>
              </a:rPr>
              <a:t>Прежде всего в базе данных сервера DNS должна быть объявлена зона, за которую данный сервер несет ответственность. Далее в ней должны быть объявлены все хост-компьютеры, имеющиеся в зоне. И, наконец, в базе данных можно объявлять специальную информацию, касающуюся зоны (например, о серверах электронной почты и DNS-серверах). Формат записи базы данных был разработан таким образом, чтобы DNS-сервер мог почерпнуть из нее любую информацию, нужную для его работы. В табл. приведены основные типы исходных записей, которые могут присутствовать в базе данных DNS. База данных DNS в последнее время стала темой для дискуссий среди исследователей. Так как многие хотят дополнить ее новыми возможностями и наряду с этим повысить уровень безопасности. В настоящее время в базу данных DNS постоянно вносятся новые типы записей. В табл. отражены лишь основные типы записей, которые необходимы для открытия и ведения новой зоны в базе данных DNS.</a:t>
            </a:r>
            <a:endParaRPr lang="en-US" sz="1200" b="0" strike="noStrike" spc="-1">
              <a:solidFill>
                <a:srgbClr val="000000"/>
              </a:solidFill>
              <a:uFill>
                <a:solidFill>
                  <a:srgbClr val="FFFFFF"/>
                </a:solidFill>
              </a:uFill>
              <a:latin typeface="Times New Roman"/>
            </a:endParaRPr>
          </a:p>
          <a:p>
            <a:pPr>
              <a:lnSpc>
                <a:spcPct val="90000"/>
              </a:lnSpc>
            </a:pP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90000"/>
              </a:lnSpc>
            </a:pPr>
            <a:r>
              <a:rPr lang="en-US"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90000"/>
              </a:lnSpc>
            </a:pPr>
            <a:r>
              <a:rPr lang="en-US"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Это часть описания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протокола</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RR - </a:t>
            </a:r>
            <a:r>
              <a:rPr lang="ru-RU" sz="1200" b="0" strike="noStrike" spc="-1">
                <a:solidFill>
                  <a:srgbClr val="000000"/>
                </a:solidFill>
                <a:uFill>
                  <a:solidFill>
                    <a:srgbClr val="FFFFFF"/>
                  </a:solidFill>
                </a:uFill>
                <a:latin typeface="Times New Roman"/>
                <a:ea typeface="Noto Sans CJK SC"/>
              </a:rPr>
              <a:t>Resource Record</a:t>
            </a:r>
            <a:r>
              <a:rPr lang="en-US" sz="1200" b="0" strike="noStrike" spc="-1">
                <a:solidFill>
                  <a:srgbClr val="000000"/>
                </a:solidFill>
                <a:uFill>
                  <a:solidFill>
                    <a:srgbClr val="FFFFFF"/>
                  </a:solidFill>
                </a:uFill>
                <a:latin typeface="Times New Roman"/>
                <a:ea typeface="Noto Sans CJK SC"/>
              </a:rPr>
              <a:t> – </a:t>
            </a:r>
            <a:r>
              <a:rPr lang="ru-RU" sz="1200" b="0" strike="noStrike" spc="-1">
                <a:solidFill>
                  <a:srgbClr val="000000"/>
                </a:solidFill>
                <a:uFill>
                  <a:solidFill>
                    <a:srgbClr val="FFFFFF"/>
                  </a:solidFill>
                </a:uFill>
                <a:latin typeface="Times New Roman"/>
                <a:ea typeface="Noto Sans CJK SC"/>
              </a:rPr>
              <a:t>запись в базе данных </a:t>
            </a:r>
            <a:r>
              <a:rPr lang="en-US" sz="1200" b="0" strike="noStrike" spc="-1">
                <a:solidFill>
                  <a:srgbClr val="000000"/>
                </a:solidFill>
                <a:uFill>
                  <a:solidFill>
                    <a:srgbClr val="FFFFFF"/>
                  </a:solidFill>
                </a:uFill>
                <a:latin typeface="Times New Roman"/>
                <a:ea typeface="Noto Sans CJK SC"/>
              </a:rPr>
              <a:t>DNS</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Дополнительная информация –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адреса тех, у кого можно еще спросить</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914400" y="4343400"/>
            <a:ext cx="5029200" cy="4114800"/>
          </a:xfrm>
          <a:prstGeom prst="rect">
            <a:avLst/>
          </a:prstGeom>
          <a:noFill/>
          <a:ln>
            <a:noFill/>
          </a:ln>
        </p:spPr>
        <p:txBody>
          <a:bodyPr lIns="90360" tIns="44280" rIns="90360" bIns="44280"/>
          <a:lstStyle/>
          <a:p>
            <a:pPr>
              <a:lnSpc>
                <a:spcPct val="80000"/>
              </a:lnSpc>
            </a:pPr>
            <a:r>
              <a:rPr lang="en-US" sz="700" b="0" strike="noStrike" spc="-1">
                <a:solidFill>
                  <a:srgbClr val="000000"/>
                </a:solidFill>
                <a:uFill>
                  <a:solidFill>
                    <a:srgbClr val="FFFFFF"/>
                  </a:solidFill>
                </a:uFill>
                <a:latin typeface="Times New Roman"/>
                <a:ea typeface="Noto Sans CJK SC"/>
              </a:rPr>
              <a:t>Query ID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This is a unique identifier created in the query packet that's left intact by the server sending the reply: it allows the server making the request to associate the answer with the question.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A nameserver might have many queries outstanding at one time — even multiple queries to the same server — so this Query ID helps match the answers with the awaiting questions.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This is also sometimes called the Transaction ID (TXID).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QR (Query / Response)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Set to 0 for a query by a client, 1 for a response from a server.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Opcode </a:t>
            </a:r>
            <a:r>
              <a:rPr lang="ru-RU" sz="700" b="0" strike="noStrike" spc="-1">
                <a:solidFill>
                  <a:srgbClr val="000000"/>
                </a:solidFill>
                <a:uFill>
                  <a:solidFill>
                    <a:srgbClr val="FFFFFF"/>
                  </a:solidFill>
                </a:uFill>
                <a:latin typeface="Times New Roman"/>
                <a:ea typeface="Noto Sans CJK SC"/>
              </a:rPr>
              <a:t>(4 bits)</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Set by client to 0 for a standard query; the other types aren't used in our examples.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AA (Authoritative Answer)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Set to 1 in a server response if this answer is Authoritative, 0 if not.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TC (Truncated)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Set to 1 in a server response if the answer can't fit in the 512-byte limit of a UDP packet response; this means the client will need to try again with a TCP query, which doesn't have the same limits.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RD (Recursion Desired)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client sets this to 1 if it wishes that the server will perform the entire lookup of the name recursively, or 0 if it just wants the best information the server has and the client will continue with the iterative query on its own. Not all nameservers will honor a recursive request (root servers, for instance, won't ever perform recursive queries).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RA (Recursion Available)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server sets this to indicate that it will (1) or won't (0) support recursion.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Z — reserved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This is reserved and must be zero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rcode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Response code from the server: indicates success</a:t>
            </a:r>
            <a:r>
              <a:rPr lang="ru-RU" sz="700" b="0" strike="noStrike" spc="-1">
                <a:solidFill>
                  <a:srgbClr val="000000"/>
                </a:solidFill>
                <a:uFill>
                  <a:solidFill>
                    <a:srgbClr val="FFFFFF"/>
                  </a:solidFill>
                </a:uFill>
                <a:latin typeface="Times New Roman"/>
                <a:ea typeface="Noto Sans CJK SC"/>
              </a:rPr>
              <a:t> (0),</a:t>
            </a:r>
            <a:r>
              <a:rPr lang="en-US" sz="700" b="0" strike="noStrike" spc="-1">
                <a:solidFill>
                  <a:srgbClr val="000000"/>
                </a:solidFill>
                <a:uFill>
                  <a:solidFill>
                    <a:srgbClr val="FFFFFF"/>
                  </a:solidFill>
                </a:uFill>
                <a:latin typeface="Times New Roman"/>
                <a:ea typeface="Noto Sans CJK SC"/>
              </a:rPr>
              <a:t> </a:t>
            </a:r>
            <a:r>
              <a:rPr lang="ru-RU" sz="700" b="0" strike="noStrike" spc="-1">
                <a:solidFill>
                  <a:srgbClr val="000000"/>
                </a:solidFill>
                <a:uFill>
                  <a:solidFill>
                    <a:srgbClr val="FFFFFF"/>
                  </a:solidFill>
                </a:uFill>
                <a:latin typeface="Times New Roman"/>
                <a:ea typeface="Noto Sans CJK SC"/>
              </a:rPr>
              <a:t>refused (5), etc</a:t>
            </a:r>
            <a:r>
              <a:rPr lang="en-US" sz="7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Question record count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client fills in the next section with a single "question" record that specifies what it's looking for: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it includes the name (www.unixwiz.net)</a:t>
            </a:r>
            <a:r>
              <a:rPr lang="ru-RU" sz="700" b="0" strike="noStrike" spc="-1">
                <a:solidFill>
                  <a:srgbClr val="000000"/>
                </a:solidFill>
                <a:uFill>
                  <a:solidFill>
                    <a:srgbClr val="FFFFFF"/>
                  </a:solidFill>
                </a:uFill>
                <a:latin typeface="Times New Roman"/>
                <a:ea typeface="Noto Sans CJK SC"/>
              </a:rPr>
              <a:t> in format: 3www7unixwiz3net0</a:t>
            </a:r>
            <a:r>
              <a:rPr lang="en-US" sz="700" b="0" strike="noStrike" spc="-1">
                <a:solidFill>
                  <a:srgbClr val="000000"/>
                </a:solidFill>
                <a:uFill>
                  <a:solidFill>
                    <a:srgbClr val="FFFFFF"/>
                  </a:solidFill>
                </a:uFill>
                <a:latin typeface="Times New Roman"/>
                <a:ea typeface="Noto Sans CJK SC"/>
              </a:rPr>
              <a:t> </a:t>
            </a:r>
            <a:r>
              <a:rPr lang="ru-RU" sz="700" b="0" strike="noStrike" spc="-1">
                <a:solidFill>
                  <a:srgbClr val="000000"/>
                </a:solidFill>
                <a:uFill>
                  <a:solidFill>
                    <a:srgbClr val="FFFFFF"/>
                  </a:solidFill>
                </a:uFill>
                <a:latin typeface="Times New Roman"/>
                <a:ea typeface="Noto Sans CJK SC"/>
              </a:rPr>
              <a:t>  (length – 1 byte)</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type</a:t>
            </a:r>
            <a:r>
              <a:rPr lang="ru-RU" sz="700" b="0" strike="noStrike" spc="-1">
                <a:solidFill>
                  <a:srgbClr val="000000"/>
                </a:solidFill>
                <a:uFill>
                  <a:solidFill>
                    <a:srgbClr val="FFFFFF"/>
                  </a:solidFill>
                </a:uFill>
                <a:latin typeface="Times New Roman"/>
                <a:ea typeface="Noto Sans CJK SC"/>
              </a:rPr>
              <a:t> 2 bytes</a:t>
            </a:r>
            <a:r>
              <a:rPr lang="en-US" sz="700" b="0" strike="noStrike" spc="-1">
                <a:solidFill>
                  <a:srgbClr val="000000"/>
                </a:solidFill>
                <a:uFill>
                  <a:solidFill>
                    <a:srgbClr val="FFFFFF"/>
                  </a:solidFill>
                </a:uFill>
                <a:latin typeface="Times New Roman"/>
                <a:ea typeface="Noto Sans CJK SC"/>
              </a:rPr>
              <a:t> (A</a:t>
            </a:r>
            <a:r>
              <a:rPr lang="ru-RU" sz="700" b="0" strike="noStrike" spc="-1">
                <a:solidFill>
                  <a:srgbClr val="000000"/>
                </a:solidFill>
                <a:uFill>
                  <a:solidFill>
                    <a:srgbClr val="FFFFFF"/>
                  </a:solidFill>
                </a:uFill>
                <a:latin typeface="Times New Roman"/>
                <a:ea typeface="Noto Sans CJK SC"/>
              </a:rPr>
              <a:t> – 0x0001</a:t>
            </a:r>
            <a:r>
              <a:rPr lang="en-US" sz="700" b="0" strike="noStrike" spc="-1">
                <a:solidFill>
                  <a:srgbClr val="000000"/>
                </a:solidFill>
                <a:uFill>
                  <a:solidFill>
                    <a:srgbClr val="FFFFFF"/>
                  </a:solidFill>
                </a:uFill>
                <a:latin typeface="Times New Roman"/>
                <a:ea typeface="Noto Sans CJK SC"/>
              </a:rPr>
              <a:t>, NS</a:t>
            </a:r>
            <a:r>
              <a:rPr lang="ru-RU" sz="700" b="0" strike="noStrike" spc="-1">
                <a:solidFill>
                  <a:srgbClr val="000000"/>
                </a:solidFill>
                <a:uFill>
                  <a:solidFill>
                    <a:srgbClr val="FFFFFF"/>
                  </a:solidFill>
                </a:uFill>
                <a:latin typeface="Times New Roman"/>
                <a:ea typeface="Noto Sans CJK SC"/>
              </a:rPr>
              <a:t> – 0x0002</a:t>
            </a:r>
            <a:r>
              <a:rPr lang="en-US" sz="700" b="0" strike="noStrike" spc="-1">
                <a:solidFill>
                  <a:srgbClr val="000000"/>
                </a:solidFill>
                <a:uFill>
                  <a:solidFill>
                    <a:srgbClr val="FFFFFF"/>
                  </a:solidFill>
                </a:uFill>
                <a:latin typeface="Times New Roman"/>
                <a:ea typeface="Noto Sans CJK SC"/>
              </a:rPr>
              <a:t>, MX</a:t>
            </a:r>
            <a:r>
              <a:rPr lang="ru-RU" sz="700" b="0" strike="noStrike" spc="-1">
                <a:solidFill>
                  <a:srgbClr val="000000"/>
                </a:solidFill>
                <a:uFill>
                  <a:solidFill>
                    <a:srgbClr val="FFFFFF"/>
                  </a:solidFill>
                </a:uFill>
                <a:latin typeface="Times New Roman"/>
                <a:ea typeface="Noto Sans CJK SC"/>
              </a:rPr>
              <a:t> – 0x000f</a:t>
            </a:r>
            <a:r>
              <a:rPr lang="en-US" sz="700" b="0" strike="noStrike" spc="-1">
                <a:solidFill>
                  <a:srgbClr val="000000"/>
                </a:solidFill>
                <a:uFill>
                  <a:solidFill>
                    <a:srgbClr val="FFFFFF"/>
                  </a:solidFill>
                </a:uFill>
                <a:latin typeface="Times New Roman"/>
                <a:ea typeface="Noto Sans CJK SC"/>
              </a:rPr>
              <a:t>, etc.), and the class</a:t>
            </a:r>
            <a:r>
              <a:rPr lang="ru-RU" sz="700" b="0" strike="noStrike" spc="-1">
                <a:solidFill>
                  <a:srgbClr val="000000"/>
                </a:solidFill>
                <a:uFill>
                  <a:solidFill>
                    <a:srgbClr val="FFFFFF"/>
                  </a:solidFill>
                </a:uFill>
                <a:latin typeface="Times New Roman"/>
                <a:ea typeface="Noto Sans CJK SC"/>
              </a:rPr>
              <a:t> 2 bytes</a:t>
            </a:r>
            <a:r>
              <a:rPr lang="en-US" sz="700" b="0" strike="noStrike" spc="-1">
                <a:solidFill>
                  <a:srgbClr val="000000"/>
                </a:solidFill>
                <a:uFill>
                  <a:solidFill>
                    <a:srgbClr val="FFFFFF"/>
                  </a:solidFill>
                </a:uFill>
                <a:latin typeface="Times New Roman"/>
                <a:ea typeface="Noto Sans CJK SC"/>
              </a:rPr>
              <a:t> (virtually always IN=Internet</a:t>
            </a:r>
            <a:r>
              <a:rPr lang="ru-RU" sz="700" b="0" strike="noStrike" spc="-1">
                <a:solidFill>
                  <a:srgbClr val="000000"/>
                </a:solidFill>
                <a:uFill>
                  <a:solidFill>
                    <a:srgbClr val="FFFFFF"/>
                  </a:solidFill>
                </a:uFill>
                <a:latin typeface="Times New Roman"/>
                <a:ea typeface="Noto Sans CJK SC"/>
              </a:rPr>
              <a:t>  0x0001</a:t>
            </a:r>
            <a:r>
              <a:rPr lang="en-US" sz="7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server repeats the question in the response packet, so the question count is almost always 1.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Answer/authority/additional record count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Set by the server, these provide various kinds of answers to the query from the client: we'll dig into these answers shortly.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DNS Question/Answer data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This is the area that holds the question/answer data referenced by the count fields above. These will be discussed in great detail later.</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
        <p:nvSpPr>
          <p:cNvPr id="2" name="Заметки 1">
            <a:extLst>
              <a:ext uri="{FF2B5EF4-FFF2-40B4-BE49-F238E27FC236}">
                <a16:creationId xmlns:a16="http://schemas.microsoft.com/office/drawing/2014/main" id="{96B2DE30-6A48-4081-996A-367F40A9895D}"/>
              </a:ext>
            </a:extLst>
          </p:cNvPr>
          <p:cNvSpPr>
            <a:spLocks noGrp="1"/>
          </p:cNvSpPr>
          <p:nvPr>
            <p:ph type="body" idx="1"/>
          </p:nvPr>
        </p:nvSpPr>
        <p:spPr/>
        <p:txBody>
          <a:bodyPr/>
          <a:lstStyle/>
          <a:p>
            <a:r>
              <a:rPr lang="en-US" dirty="0"/>
              <a:t>Query ID </a:t>
            </a:r>
          </a:p>
          <a:p>
            <a:r>
              <a:rPr lang="en-US" dirty="0"/>
              <a:t>This is a unique identifier created in the query packet that's left intact by the server sending the reply: it allows the server making the request to associate the answer with the question. </a:t>
            </a:r>
          </a:p>
          <a:p>
            <a:r>
              <a:rPr lang="en-US" dirty="0"/>
              <a:t>A nameserver might have many queries outstanding at one time — even multiple queries to the same server — so this Query ID helps match the answers with the awaiting questions. </a:t>
            </a:r>
          </a:p>
          <a:p>
            <a:r>
              <a:rPr lang="en-US" dirty="0"/>
              <a:t>This is also sometimes called the Transaction ID (TXID). </a:t>
            </a:r>
          </a:p>
          <a:p>
            <a:r>
              <a:rPr lang="en-US" dirty="0"/>
              <a:t>QR (Query / Response) </a:t>
            </a:r>
          </a:p>
          <a:p>
            <a:r>
              <a:rPr lang="en-US" dirty="0"/>
              <a:t>Set to 0 for a query by a client, 1 for a response from a server. </a:t>
            </a:r>
          </a:p>
          <a:p>
            <a:r>
              <a:rPr lang="en-US" dirty="0"/>
              <a:t>Opcode (4 bits)</a:t>
            </a:r>
          </a:p>
          <a:p>
            <a:r>
              <a:rPr lang="en-US" dirty="0"/>
              <a:t>Set by client to 0 for a standard query; the other types aren't used in our examples. </a:t>
            </a:r>
          </a:p>
          <a:p>
            <a:r>
              <a:rPr lang="en-US" dirty="0"/>
              <a:t>AA (Authoritative Answer) </a:t>
            </a:r>
          </a:p>
          <a:p>
            <a:r>
              <a:rPr lang="en-US" dirty="0"/>
              <a:t>Set to 1 in a server response if this answer is Authoritative, 0 if not. </a:t>
            </a:r>
          </a:p>
          <a:p>
            <a:r>
              <a:rPr lang="en-US" dirty="0"/>
              <a:t>TC (Truncated) </a:t>
            </a:r>
          </a:p>
          <a:p>
            <a:r>
              <a:rPr lang="en-US" dirty="0"/>
              <a:t>Set to 1 in a server response if the answer can't fit in the 512-byte limit of a UDP packet response; this means the client will need to try again with a TCP query, which doesn't have the same limits. </a:t>
            </a:r>
          </a:p>
          <a:p>
            <a:r>
              <a:rPr lang="en-US" dirty="0"/>
              <a:t>RD (Recursion Desired) </a:t>
            </a:r>
          </a:p>
          <a:p>
            <a:r>
              <a:rPr lang="en-US" dirty="0"/>
              <a:t>The client sets this to 1 if it wishes that the server will perform the entire lookup of the name recursively, or 0 if it just wants the best information the server has and the client will continue with the iterative query on its own. Not all nameservers will honor a recursive request (root servers, for instance, won't ever perform recursive queries). </a:t>
            </a:r>
          </a:p>
          <a:p>
            <a:r>
              <a:rPr lang="en-US" dirty="0"/>
              <a:t>RA (Recursion Available) </a:t>
            </a:r>
          </a:p>
          <a:p>
            <a:r>
              <a:rPr lang="en-US" dirty="0"/>
              <a:t>The server sets this to indicate that it will (1) or won't (0) support recursion. </a:t>
            </a:r>
          </a:p>
          <a:p>
            <a:r>
              <a:rPr lang="en-US" dirty="0"/>
              <a:t>Z — reserved </a:t>
            </a:r>
          </a:p>
          <a:p>
            <a:r>
              <a:rPr lang="en-US" dirty="0"/>
              <a:t>This is reserved and must be zero </a:t>
            </a:r>
          </a:p>
          <a:p>
            <a:r>
              <a:rPr lang="en-US" dirty="0" err="1"/>
              <a:t>rcode</a:t>
            </a:r>
            <a:r>
              <a:rPr lang="en-US" dirty="0"/>
              <a:t> </a:t>
            </a:r>
          </a:p>
          <a:p>
            <a:r>
              <a:rPr lang="en-US" dirty="0"/>
              <a:t>Response code from the server: indicates success (0), refused (5), </a:t>
            </a:r>
            <a:r>
              <a:rPr lang="en-US" dirty="0" err="1"/>
              <a:t>etc</a:t>
            </a:r>
            <a:r>
              <a:rPr lang="en-US" dirty="0"/>
              <a:t> </a:t>
            </a:r>
          </a:p>
          <a:p>
            <a:r>
              <a:rPr lang="en-US" dirty="0"/>
              <a:t>Question record count </a:t>
            </a:r>
          </a:p>
          <a:p>
            <a:r>
              <a:rPr lang="en-US" dirty="0"/>
              <a:t>The client fills in the next section with a single "question" record that specifies what it's looking for: </a:t>
            </a:r>
          </a:p>
          <a:p>
            <a:r>
              <a:rPr lang="en-US" dirty="0"/>
              <a:t>it includes the name (www.unixwiz.net) in format: 3www7unixwiz3net0   (length – 1 byte)</a:t>
            </a:r>
          </a:p>
          <a:p>
            <a:r>
              <a:rPr lang="en-US" dirty="0"/>
              <a:t>the type 2 bytes (A – 0x0001, NS – 0x0002, MX – 0x000f, etc.), and the class 2 bytes (virtually always IN=Internet  0x0001). </a:t>
            </a:r>
          </a:p>
          <a:p>
            <a:r>
              <a:rPr lang="en-US" dirty="0"/>
              <a:t>The server repeats the question in the response packet, so the question count is almost always 1. </a:t>
            </a:r>
          </a:p>
          <a:p>
            <a:r>
              <a:rPr lang="en-US" dirty="0"/>
              <a:t>Answer/authority/additional record count </a:t>
            </a:r>
          </a:p>
          <a:p>
            <a:r>
              <a:rPr lang="en-US" dirty="0"/>
              <a:t>Set by the server, these provide various kinds of answers to the query from the client: we'll dig into these answers shortly. </a:t>
            </a:r>
          </a:p>
          <a:p>
            <a:r>
              <a:rPr lang="en-US" dirty="0"/>
              <a:t>DNS Question/Answer data </a:t>
            </a:r>
          </a:p>
          <a:p>
            <a:r>
              <a:rPr lang="en-US" dirty="0"/>
              <a:t>This is the area that holds the question/answer data referenced by the count fields above. These will be discussed in great detail later.</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914400" y="4343400"/>
            <a:ext cx="5029200" cy="4114800"/>
          </a:xfrm>
          <a:prstGeom prst="rect">
            <a:avLst/>
          </a:prstGeom>
          <a:noFill/>
          <a:ln>
            <a:noFill/>
          </a:ln>
        </p:spPr>
        <p:txBody>
          <a:bodyPr lIns="90360" tIns="44280" rIns="90360" bIns="44280"/>
          <a:lstStyle/>
          <a:p>
            <a:pPr>
              <a:lnSpc>
                <a:spcPct val="80000"/>
              </a:lnSpc>
            </a:pPr>
            <a:r>
              <a:rPr lang="en-US" sz="700" b="0" strike="noStrike" spc="-1">
                <a:solidFill>
                  <a:srgbClr val="000000"/>
                </a:solidFill>
                <a:uFill>
                  <a:solidFill>
                    <a:srgbClr val="FFFFFF"/>
                  </a:solidFill>
                </a:uFill>
                <a:latin typeface="Times New Roman"/>
                <a:ea typeface="Noto Sans CJK SC"/>
              </a:rPr>
              <a:t>Because this is a query — not a response — the answer/authorities/additional records fields are blank (as shown with a count of zero). </a:t>
            </a:r>
            <a:endParaRPr lang="en-US" sz="1200" b="0" strike="noStrike" spc="-1">
              <a:solidFill>
                <a:srgbClr val="000000"/>
              </a:solidFill>
              <a:uFill>
                <a:solidFill>
                  <a:srgbClr val="FFFFFF"/>
                </a:solidFill>
              </a:uFill>
              <a:latin typeface="Times New Roman"/>
            </a:endParaRPr>
          </a:p>
          <a:p>
            <a:pPr>
              <a:lnSpc>
                <a:spcPct val="80000"/>
              </a:lnSpc>
            </a:pPr>
            <a:r>
              <a:rPr lang="en-US" sz="700" b="0" strike="noStrike" spc="-1">
                <a:solidFill>
                  <a:srgbClr val="000000"/>
                </a:solidFill>
                <a:uFill>
                  <a:solidFill>
                    <a:srgbClr val="FFFFFF"/>
                  </a:solidFill>
                </a:uFill>
                <a:latin typeface="Times New Roman"/>
                <a:ea typeface="Noto Sans CJK SC"/>
              </a:rPr>
              <a:t>The Query ID value was taken as the next ID available from this server's internal counter.</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914400" y="4343400"/>
            <a:ext cx="5029200" cy="4114800"/>
          </a:xfrm>
          <a:prstGeom prst="rect">
            <a:avLst/>
          </a:prstGeom>
          <a:noFill/>
          <a:ln>
            <a:noFill/>
          </a:ln>
        </p:spPr>
        <p:txBody>
          <a:bodyPr lIns="90360" tIns="44280" rIns="90360" bIns="44280"/>
          <a:lstStyle/>
          <a:p>
            <a:pPr>
              <a:lnSpc>
                <a:spcPct val="90000"/>
              </a:lnSpc>
            </a:pPr>
            <a:r>
              <a:rPr lang="en-US" sz="1100" b="0" strike="noStrike" spc="-1">
                <a:solidFill>
                  <a:srgbClr val="000000"/>
                </a:solidFill>
                <a:uFill>
                  <a:solidFill>
                    <a:srgbClr val="FFFFFF"/>
                  </a:solidFill>
                </a:uFill>
                <a:latin typeface="Times New Roman"/>
                <a:ea typeface="Noto Sans CJK SC"/>
              </a:rPr>
              <a:t>The GTLD server we asked doesn't know the specific answer to our question, but it knows where to ask: it responds with a series of NS records that should know how to handle our request. They show up in the Authorities section as cs.unixwiz.net and linux.unixwiz.net. </a:t>
            </a:r>
            <a:endParaRPr lang="en-US" sz="1200" b="0" strike="noStrike" spc="-1">
              <a:solidFill>
                <a:srgbClr val="000000"/>
              </a:solidFill>
              <a:uFill>
                <a:solidFill>
                  <a:srgbClr val="FFFFFF"/>
                </a:solidFill>
              </a:uFill>
              <a:latin typeface="Times New Roman"/>
            </a:endParaRPr>
          </a:p>
          <a:p>
            <a:pPr>
              <a:lnSpc>
                <a:spcPct val="90000"/>
              </a:lnSpc>
            </a:pPr>
            <a:r>
              <a:rPr lang="en-US" sz="1100" b="0" strike="noStrike" spc="-1">
                <a:solidFill>
                  <a:srgbClr val="000000"/>
                </a:solidFill>
                <a:uFill>
                  <a:solidFill>
                    <a:srgbClr val="FFFFFF"/>
                  </a:solidFill>
                </a:uFill>
                <a:latin typeface="Times New Roman"/>
                <a:ea typeface="Noto Sans CJK SC"/>
              </a:rPr>
              <a:t>We're given hostnames of the nameservers we ought to contact, but real network connections are only made by IP address: how do we look these up? Avoiding what would clearly be a chicken-and-egg problem, the GTLD nameserver provides not only the hostnames of the authoritative servers, but their IP addresses too. </a:t>
            </a:r>
            <a:endParaRPr lang="en-US" sz="1200" b="0" strike="noStrike" spc="-1">
              <a:solidFill>
                <a:srgbClr val="000000"/>
              </a:solidFill>
              <a:uFill>
                <a:solidFill>
                  <a:srgbClr val="FFFFFF"/>
                </a:solidFill>
              </a:uFill>
              <a:latin typeface="Times New Roman"/>
            </a:endParaRPr>
          </a:p>
          <a:p>
            <a:pPr>
              <a:lnSpc>
                <a:spcPct val="90000"/>
              </a:lnSpc>
            </a:pPr>
            <a:r>
              <a:rPr lang="en-US" sz="1100" b="0" strike="noStrike" spc="-1">
                <a:solidFill>
                  <a:srgbClr val="000000"/>
                </a:solidFill>
                <a:uFill>
                  <a:solidFill>
                    <a:srgbClr val="FFFFFF"/>
                  </a:solidFill>
                </a:uFill>
                <a:latin typeface="Times New Roman"/>
                <a:ea typeface="Noto Sans CJK SC"/>
              </a:rPr>
              <a:t>These are provided as A records in the "Additional Records" section, and are known as "glue data". </a:t>
            </a:r>
            <a:endParaRPr lang="en-US" sz="1200" b="0" strike="noStrike" spc="-1">
              <a:solidFill>
                <a:srgbClr val="000000"/>
              </a:solidFill>
              <a:uFill>
                <a:solidFill>
                  <a:srgbClr val="FFFFFF"/>
                </a:solidFill>
              </a:uFill>
              <a:latin typeface="Times New Roman"/>
            </a:endParaRPr>
          </a:p>
          <a:p>
            <a:pPr>
              <a:lnSpc>
                <a:spcPct val="90000"/>
              </a:lnSpc>
            </a:pPr>
            <a:r>
              <a:rPr lang="en-US" sz="1100" b="0" strike="noStrike" spc="-1">
                <a:solidFill>
                  <a:srgbClr val="000000"/>
                </a:solidFill>
                <a:uFill>
                  <a:solidFill>
                    <a:srgbClr val="FFFFFF"/>
                  </a:solidFill>
                </a:uFill>
                <a:latin typeface="Times New Roman"/>
                <a:ea typeface="Noto Sans CJK SC"/>
              </a:rPr>
              <a:t>Because this nameserver can't give us the final answer, it sets the AA=0 flag (Authoritative Answer) to zero, indicating that somebody else knows the real story and we have to keep asking around. </a:t>
            </a:r>
            <a:endParaRPr lang="en-US" sz="1200" b="0" strike="noStrike" spc="-1">
              <a:solidFill>
                <a:srgbClr val="000000"/>
              </a:solidFill>
              <a:uFill>
                <a:solidFill>
                  <a:srgbClr val="FFFFFF"/>
                </a:solidFill>
              </a:uFill>
              <a:latin typeface="Times New Roman"/>
            </a:endParaRPr>
          </a:p>
          <a:p>
            <a:pPr>
              <a:lnSpc>
                <a:spcPct val="90000"/>
              </a:lnSpc>
            </a:pPr>
            <a:r>
              <a:rPr lang="en-US" sz="1100" b="0" strike="noStrike" spc="-1">
                <a:solidFill>
                  <a:srgbClr val="000000"/>
                </a:solidFill>
                <a:uFill>
                  <a:solidFill>
                    <a:srgbClr val="FFFFFF"/>
                  </a:solidFill>
                </a:uFill>
                <a:latin typeface="Times New Roman"/>
                <a:ea typeface="Noto Sans CJK SC"/>
              </a:rPr>
              <a:t>But a related note: dnsr1 is a very busy nameserver, having perhaps hundreds of queries outstanding every second. How does it know that this reply packet is a response to that specific pending request? </a:t>
            </a:r>
            <a:endParaRPr lang="en-US" sz="1200" b="0" strike="noStrike" spc="-1">
              <a:solidFill>
                <a:srgbClr val="000000"/>
              </a:solidFill>
              <a:uFill>
                <a:solidFill>
                  <a:srgbClr val="FFFFFF"/>
                </a:solidFill>
              </a:uFill>
              <a:latin typeface="Times New Roman"/>
            </a:endParaRPr>
          </a:p>
          <a:p>
            <a:pPr>
              <a:lnSpc>
                <a:spcPct val="90000"/>
              </a:lnSpc>
            </a:pPr>
            <a:r>
              <a:rPr lang="en-US" sz="1100" b="0" strike="noStrike" spc="-1">
                <a:solidFill>
                  <a:srgbClr val="000000"/>
                </a:solidFill>
                <a:uFill>
                  <a:solidFill>
                    <a:srgbClr val="FFFFFF"/>
                  </a:solidFill>
                </a:uFill>
                <a:latin typeface="Times New Roman"/>
                <a:ea typeface="Noto Sans CJK SC"/>
              </a:rPr>
              <a:t>The answer is: by matching on the Query ID. Inbound DNS packets that don't have a waiting Query ID are ignored.</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8.8.8.8 – бесплатный DNS-сервер google</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Как операционная система узнает какому процессу передать полученное по сети сообщение – по его сетевому номеру, т.е. номеру порта;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Клиенты и серверы – это программы, т.е. процессы. На одном компьютере могут быть запущено несколько клиентов или несколько серверных процессов.</a:t>
            </a:r>
            <a:endParaRPr lang="en-US" sz="1200" b="0" strike="noStrike" spc="-1">
              <a:solidFill>
                <a:srgbClr val="000000"/>
              </a:solidFill>
              <a:uFill>
                <a:solidFill>
                  <a:srgbClr val="FFFFFF"/>
                </a:solidFill>
              </a:uFill>
              <a:latin typeface="Times New Roman"/>
            </a:endParaRPr>
          </a:p>
          <a:p>
            <a:r>
              <a:rPr lang="ru-RU" sz="1200" b="0" u="sng" strike="noStrike" spc="-1">
                <a:solidFill>
                  <a:srgbClr val="000000"/>
                </a:solidFill>
                <a:uFill>
                  <a:solidFill>
                    <a:srgbClr val="FFFFFF"/>
                  </a:solidFill>
                </a:uFill>
                <a:latin typeface="Times New Roman"/>
                <a:ea typeface="Noto Sans CJK SC"/>
              </a:rPr>
              <a:t>Номер порта</a:t>
            </a:r>
            <a:r>
              <a:rPr lang="ru-RU" sz="1200" b="0" strike="noStrike" spc="-1">
                <a:solidFill>
                  <a:srgbClr val="000000"/>
                </a:solidFill>
                <a:uFill>
                  <a:solidFill>
                    <a:srgbClr val="FFFFFF"/>
                  </a:solidFill>
                </a:uFill>
                <a:latin typeface="Times New Roman"/>
                <a:ea typeface="Noto Sans CJK SC"/>
              </a:rPr>
              <a:t> – это целое число, которое используется для идентификации процесса, выполняющегося на данном компьютере.</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От 1 до 1023 – хорошо известные номера портов,</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От 1023 до 65 535 – другие.</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Клиентская программа формирует запрос, посылает его на сервер, сервер обрабатывает и возвращает ответ.</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dig @f.root-servers.net sunschool.mmcs.sfedu.ru A  - спрашиваем у одного из корневых серверов адрес воскресной школы мехмата. Сервер отсылает нас к DNS-серверам зоны ru. Секции ответов нет – она пустая, т.е. корневой сервер не знает адреса воскресной компьютерной школы мехмата. Зато он знает у кого можно спросить еще. В дополнении указаны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адреса серверов, у которых можно спросить.</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914400" y="4343400"/>
            <a:ext cx="5029200" cy="4114800"/>
          </a:xfrm>
          <a:prstGeom prst="rect">
            <a:avLst/>
          </a:prstGeom>
          <a:noFill/>
          <a:ln>
            <a:noFill/>
          </a:ln>
        </p:spPr>
        <p:txBody>
          <a:bodyPr lIns="90360" tIns="44280" rIns="90360" bIns="44280"/>
          <a:lstStyle/>
          <a:p>
            <a:pPr>
              <a:lnSpc>
                <a:spcPct val="80000"/>
              </a:lnSpc>
            </a:pPr>
            <a:r>
              <a:rPr lang="ru-RU" sz="800" b="0" strike="noStrike" spc="-1">
                <a:solidFill>
                  <a:srgbClr val="000000"/>
                </a:solidFill>
                <a:uFill>
                  <a:solidFill>
                    <a:srgbClr val="FFFFFF"/>
                  </a:solidFill>
                </a:uFill>
                <a:latin typeface="Times New Roman"/>
                <a:ea typeface="Noto Sans CJK SC"/>
              </a:rPr>
              <a:t>на большинстве корневых серверов стоит </a:t>
            </a:r>
            <a:r>
              <a:rPr lang="en-US" sz="800" b="0" strike="noStrike" spc="-1">
                <a:solidFill>
                  <a:srgbClr val="000000"/>
                </a:solidFill>
                <a:uFill>
                  <a:solidFill>
                    <a:srgbClr val="FFFFFF"/>
                  </a:solidFill>
                </a:uFill>
                <a:latin typeface="Times New Roman"/>
                <a:ea typeface="Noto Sans CJK SC"/>
              </a:rPr>
              <a:t>BIND</a:t>
            </a:r>
            <a:endParaRPr lang="en-US" sz="1200" b="0" strike="noStrike" spc="-1">
              <a:solidFill>
                <a:srgbClr val="000000"/>
              </a:solidFill>
              <a:uFill>
                <a:solidFill>
                  <a:srgbClr val="FFFFFF"/>
                </a:solidFill>
              </a:uFill>
              <a:latin typeface="Times New Roman"/>
            </a:endParaRPr>
          </a:p>
          <a:p>
            <a:pPr>
              <a:lnSpc>
                <a:spcPct val="80000"/>
              </a:lnSpc>
            </a:pPr>
            <a:r>
              <a:rPr lang="en-US" sz="8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914400" y="4343400"/>
            <a:ext cx="5029200" cy="4114800"/>
          </a:xfrm>
          <a:prstGeom prst="rect">
            <a:avLst/>
          </a:pr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p:nvPr/>
        </p:nvSpPr>
        <p:spPr>
          <a:xfrm>
            <a:off x="914400" y="4343400"/>
            <a:ext cx="5029200" cy="4114800"/>
          </a:xfrm>
          <a:prstGeom prst="rect">
            <a:avLst/>
          </a:prstGeom>
          <a:noFill/>
          <a:ln>
            <a:noFill/>
          </a:ln>
        </p:spPr>
        <p:txBody>
          <a:bodyPr lIns="90360" tIns="44280" rIns="90360" bIns="44280"/>
          <a:lstStyle/>
          <a:p>
            <a:r>
              <a:rPr lang="en-US" sz="1200" b="0" strike="noStrike" spc="-1">
                <a:solidFill>
                  <a:srgbClr val="000000"/>
                </a:solidFill>
                <a:uFill>
                  <a:solidFill>
                    <a:srgbClr val="FFFFFF"/>
                  </a:solidFill>
                </a:uFill>
                <a:latin typeface="Times New Roman"/>
                <a:ea typeface="Noto Sans CJK SC"/>
              </a:rPr>
              <a:t>DNS – Domain Name System</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NTP- </a:t>
            </a:r>
            <a:r>
              <a:rPr lang="ru-RU" sz="1200" b="0" strike="noStrike" spc="-1">
                <a:solidFill>
                  <a:srgbClr val="000000"/>
                </a:solidFill>
                <a:uFill>
                  <a:solidFill>
                    <a:srgbClr val="FFFFFF"/>
                  </a:solidFill>
                </a:uFill>
                <a:latin typeface="Times New Roman"/>
                <a:ea typeface="Noto Sans CJK SC"/>
              </a:rPr>
              <a:t>Network Time Protocol</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RTSP - </a:t>
            </a:r>
            <a:r>
              <a:rPr lang="ru-RU" sz="1200" b="0" strike="noStrike" spc="-1">
                <a:solidFill>
                  <a:srgbClr val="000000"/>
                </a:solidFill>
                <a:uFill>
                  <a:solidFill>
                    <a:srgbClr val="FFFFFF"/>
                  </a:solidFill>
                </a:uFill>
                <a:latin typeface="Times New Roman"/>
                <a:ea typeface="Noto Sans CJK SC"/>
              </a:rPr>
              <a:t>Потоковый протокол реального времени (Real Time Streaming Protocol</a:t>
            </a:r>
            <a:r>
              <a:rPr lang="en-US" sz="1200" b="0" strike="noStrike" spc="-1">
                <a:solidFill>
                  <a:srgbClr val="000000"/>
                </a:solidFill>
                <a:uFill>
                  <a:solidFill>
                    <a:srgbClr val="FFFFFF"/>
                  </a:solidFill>
                </a:uFill>
                <a:latin typeface="Times New Roman"/>
                <a:ea typeface="Noto Sans CJK SC"/>
              </a:rPr>
              <a:t>)</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SMB - </a:t>
            </a:r>
            <a:r>
              <a:rPr lang="ru-RU" sz="1200" b="0" strike="noStrike" spc="-1">
                <a:solidFill>
                  <a:srgbClr val="000000"/>
                </a:solidFill>
                <a:uFill>
                  <a:solidFill>
                    <a:srgbClr val="FFFFFF"/>
                  </a:solidFill>
                </a:uFill>
                <a:latin typeface="Times New Roman"/>
                <a:ea typeface="Noto Sans CJK SC"/>
              </a:rPr>
              <a:t>server message block</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см. </a:t>
            </a:r>
            <a:r>
              <a:rPr lang="en-US" sz="1200" b="0" strike="noStrike" spc="-1">
                <a:solidFill>
                  <a:srgbClr val="000000"/>
                </a:solidFill>
                <a:uFill>
                  <a:solidFill>
                    <a:srgbClr val="FFFFFF"/>
                  </a:solidFill>
                </a:uFill>
                <a:latin typeface="Times New Roman"/>
                <a:ea typeface="Noto Sans CJK SC"/>
              </a:rPr>
              <a:t>Samba)</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NFS – network file system</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914400" y="4343400"/>
            <a:ext cx="5029200" cy="4114800"/>
          </a:xfrm>
          <a:prstGeom prst="rect">
            <a:avLst/>
          </a:prstGeom>
          <a:noFill/>
          <a:ln>
            <a:noFill/>
          </a:ln>
        </p:spPr>
        <p:txBody>
          <a:bodyPr lIns="90360" tIns="44280" rIns="90360" bIns="44280"/>
          <a:lstStyle/>
          <a:p>
            <a:r>
              <a:rPr lang="en-US" sz="1200" b="0" strike="noStrike" spc="-1">
                <a:solidFill>
                  <a:srgbClr val="000000"/>
                </a:solidFill>
                <a:uFill>
                  <a:solidFill>
                    <a:srgbClr val="FFFFFF"/>
                  </a:solidFill>
                </a:uFill>
                <a:latin typeface="Times New Roman"/>
                <a:ea typeface="Noto Sans CJK SC"/>
              </a:rPr>
              <a:t>hosts</a:t>
            </a:r>
            <a:r>
              <a:rPr lang="ru-RU" sz="1200" b="0" strike="noStrike" spc="-1">
                <a:solidFill>
                  <a:srgbClr val="000000"/>
                </a:solidFill>
                <a:uFill>
                  <a:solidFill>
                    <a:srgbClr val="FFFFFF"/>
                  </a:solidFill>
                </a:uFill>
                <a:latin typeface="Times New Roman"/>
                <a:ea typeface="Noto Sans CJK SC"/>
              </a:rPr>
              <a:t> и </a:t>
            </a:r>
            <a:r>
              <a:rPr lang="en-US" sz="1300" b="0" strike="noStrike" spc="-1">
                <a:solidFill>
                  <a:srgbClr val="000000"/>
                </a:solidFill>
                <a:uFill>
                  <a:solidFill>
                    <a:srgbClr val="FFFFFF"/>
                  </a:solidFill>
                </a:uFill>
                <a:latin typeface="Times New Roman"/>
                <a:ea typeface="Noto Sans CJK SC"/>
              </a:rPr>
              <a:t>lmhosts</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находится в C:\WINDOWS\system32\drivers\etc\ или в /etc в Linux</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884160" y="4346280"/>
            <a:ext cx="5089680" cy="4127400"/>
          </a:xfrm>
          <a:prstGeom prst="rect">
            <a:avLst/>
          </a:prstGeom>
          <a:noFill/>
          <a:ln>
            <a:noFill/>
          </a:ln>
        </p:spPr>
        <p:txBody>
          <a:bodyPr lIns="90360" tIns="44280" rIns="90360" bIns="44280"/>
          <a:lstStyle/>
          <a:p>
            <a:r>
              <a:rPr lang="en-US" sz="1200" b="0" strike="noStrike" spc="-1">
                <a:solidFill>
                  <a:srgbClr val="000000"/>
                </a:solidFill>
                <a:uFill>
                  <a:solidFill>
                    <a:srgbClr val="FFFFFF"/>
                  </a:solidFill>
                </a:uFill>
                <a:latin typeface="Times New Roman"/>
                <a:ea typeface="Noto Sans CJK SC"/>
              </a:rPr>
              <a:t>DNS - Domain Name System</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Каждый компьютер в Интернете имеет свой </a:t>
            </a:r>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 – 4 числа от 0 до 255, например, 195.208.248.225 – адрес одного из компьютеров в ЮГИНФО. Такой адрес очень удобен при маршрутизации, так как определяет месторасположение компьютера в сети Интернет (как он это определяет, будет рассказано позже). Однако, такие числа совсем неудобны для восприятия пользователем.</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Более того, если, например, ваш </a:t>
            </a:r>
            <a:r>
              <a:rPr lang="en-US" sz="1200" b="0" strike="noStrike" spc="-1">
                <a:solidFill>
                  <a:srgbClr val="000000"/>
                </a:solidFill>
                <a:uFill>
                  <a:solidFill>
                    <a:srgbClr val="FFFFFF"/>
                  </a:solidFill>
                </a:uFill>
                <a:latin typeface="Times New Roman"/>
                <a:ea typeface="Noto Sans CJK SC"/>
              </a:rPr>
              <a:t>email: sasha007@207.176.39.176 </a:t>
            </a:r>
            <a:r>
              <a:rPr lang="ru-RU" sz="1200" b="0" strike="noStrike" spc="-1">
                <a:solidFill>
                  <a:srgbClr val="000000"/>
                </a:solidFill>
                <a:uFill>
                  <a:solidFill>
                    <a:srgbClr val="FFFFFF"/>
                  </a:solidFill>
                </a:uFill>
                <a:latin typeface="Times New Roman"/>
                <a:ea typeface="Noto Sans CJK SC"/>
              </a:rPr>
              <a:t>и ваша почтовая служба решила сменить сервер, то вместе с ним измениться и </a:t>
            </a:r>
            <a:r>
              <a:rPr lang="en-US" sz="1200" b="0" strike="noStrike" spc="-1">
                <a:solidFill>
                  <a:srgbClr val="000000"/>
                </a:solidFill>
                <a:uFill>
                  <a:solidFill>
                    <a:srgbClr val="FFFFFF"/>
                  </a:solidFill>
                </a:uFill>
                <a:latin typeface="Times New Roman"/>
                <a:ea typeface="Noto Sans CJK SC"/>
              </a:rPr>
              <a:t>email.</a:t>
            </a: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Гораздо лучше, когда компьютер имеет мнемоническое имя, например, </a:t>
            </a:r>
            <a:r>
              <a:rPr lang="en-US" sz="1200" b="0" strike="noStrike" spc="-1">
                <a:solidFill>
                  <a:srgbClr val="000000"/>
                </a:solidFill>
                <a:uFill>
                  <a:solidFill>
                    <a:srgbClr val="FFFFFF"/>
                  </a:solidFill>
                </a:uFill>
                <a:latin typeface="Times New Roman"/>
                <a:ea typeface="Noto Sans CJK SC"/>
              </a:rPr>
              <a:t>mail.ru, yandex.ru, google.com</a:t>
            </a: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sasha007@mail.ru</a:t>
            </a:r>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Когда-то давно в сети </a:t>
            </a:r>
            <a:r>
              <a:rPr lang="en-US" sz="1200" b="0" strike="noStrike" spc="-1">
                <a:solidFill>
                  <a:srgbClr val="000000"/>
                </a:solidFill>
                <a:uFill>
                  <a:solidFill>
                    <a:srgbClr val="FFFFFF"/>
                  </a:solidFill>
                </a:uFill>
                <a:latin typeface="Times New Roman"/>
                <a:ea typeface="Noto Sans CJK SC"/>
              </a:rPr>
              <a:t>ARPANET</a:t>
            </a:r>
            <a:r>
              <a:rPr lang="ru-RU" sz="1200" b="0" strike="noStrike" spc="-1">
                <a:solidFill>
                  <a:srgbClr val="000000"/>
                </a:solidFill>
                <a:uFill>
                  <a:solidFill>
                    <a:srgbClr val="FFFFFF"/>
                  </a:solidFill>
                </a:uFill>
                <a:latin typeface="Times New Roman"/>
                <a:ea typeface="Noto Sans CJK SC"/>
              </a:rPr>
              <a:t> соответствие между текстовыми и двоичными адресами просто записывалось в файле </a:t>
            </a:r>
            <a:r>
              <a:rPr lang="en-US" sz="1200" b="0" strike="noStrike" spc="-1">
                <a:solidFill>
                  <a:srgbClr val="000000"/>
                </a:solidFill>
                <a:uFill>
                  <a:solidFill>
                    <a:srgbClr val="FFFFFF"/>
                  </a:solidFill>
                </a:uFill>
                <a:latin typeface="Times New Roman"/>
                <a:ea typeface="Noto Sans CJK SC"/>
              </a:rPr>
              <a:t>host.txt</a:t>
            </a:r>
            <a:r>
              <a:rPr lang="ru-RU"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в котором перечислялись все хосты и их </a:t>
            </a:r>
            <a:r>
              <a:rPr lang="en-US" sz="1200" b="0" strike="noStrike" spc="-1">
                <a:solidFill>
                  <a:srgbClr val="000000"/>
                </a:solidFill>
                <a:uFill>
                  <a:solidFill>
                    <a:srgbClr val="FFFFFF"/>
                  </a:solidFill>
                </a:uFill>
                <a:latin typeface="Times New Roman"/>
                <a:ea typeface="Noto Sans CJK SC"/>
              </a:rPr>
              <a:t>I</a:t>
            </a:r>
            <a:r>
              <a:rPr lang="ru-RU" sz="1200" b="0" strike="noStrike" spc="-1">
                <a:solidFill>
                  <a:srgbClr val="000000"/>
                </a:solidFill>
                <a:uFill>
                  <a:solidFill>
                    <a:srgbClr val="FFFFFF"/>
                  </a:solidFill>
                </a:uFill>
                <a:latin typeface="Times New Roman"/>
                <a:ea typeface="Noto Sans CJK SC"/>
              </a:rPr>
              <a:t>Р-адреса. Каждую ночь все хосты получали этот файл с сервера, на котором он хранился. В сети, состоящей из нескольких сотен больших машин, работающих под управлением системы с разделением времени, такой подход работал вполне приемлемо.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Некоторые «пережитки» этого метода можно обнаружить и сейчас: существует файл HOSTS (и в UNIX, и в Windows), в котором можно прописывать адреса серверов, с которыми вы регулярно работаете (кстати, именно его использование лежит в основе многих «ускорителей Интернета» — такие программы просто записывают адреса серверов, к которым вы обращаетесь, в файл HOSTS и при следующем обращении берут данные из него, не тратя время на запрос к DNS-серверу).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На смену «однофайловой» схеме пришел DNS — иерархическая структура имен. Существует «корень дерева» с именем "." (точка). Так как корень един для всех доменов, то точка в конце имени обычно не ставится (но она используется в описаниях DNS — тут надо быть очень внимательным!). Ниже корня лежат домены первого уровня.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Домены верхнего уровня разделяются на две группы: родовые домены и домены государств. К родовым относятся домены </a:t>
            </a:r>
            <a:r>
              <a:rPr lang="en-US" sz="1200" b="0" i="1" strike="noStrike" spc="-1">
                <a:solidFill>
                  <a:srgbClr val="000000"/>
                </a:solidFill>
                <a:uFill>
                  <a:solidFill>
                    <a:srgbClr val="FFFFFF"/>
                  </a:solidFill>
                </a:uFill>
                <a:latin typeface="Times New Roman"/>
                <a:ea typeface="Noto Sans CJK SC"/>
              </a:rPr>
              <a:t>com </a:t>
            </a:r>
            <a:r>
              <a:rPr lang="en-US" sz="1200" b="0" strike="noStrike" spc="-1">
                <a:solidFill>
                  <a:srgbClr val="000000"/>
                </a:solidFill>
                <a:uFill>
                  <a:solidFill>
                    <a:srgbClr val="FFFFFF"/>
                  </a:solidFill>
                </a:uFill>
                <a:latin typeface="Times New Roman"/>
                <a:ea typeface="Noto Sans CJK SC"/>
              </a:rPr>
              <a:t>(commercial </a:t>
            </a:r>
            <a:r>
              <a:rPr lang="ru-RU" sz="1200" b="0" strike="noStrike" spc="-1">
                <a:solidFill>
                  <a:srgbClr val="000000"/>
                </a:solidFill>
                <a:uFill>
                  <a:solidFill>
                    <a:srgbClr val="FFFFFF"/>
                  </a:solidFill>
                </a:uFill>
                <a:latin typeface="Times New Roman"/>
                <a:ea typeface="Noto Sans CJK SC"/>
              </a:rPr>
              <a:t>— коммерческие организации), </a:t>
            </a:r>
            <a:r>
              <a:rPr lang="en-US" sz="1200" b="0" i="1" strike="noStrike" spc="-1">
                <a:solidFill>
                  <a:srgbClr val="000000"/>
                </a:solidFill>
                <a:uFill>
                  <a:solidFill>
                    <a:srgbClr val="FFFFFF"/>
                  </a:solidFill>
                </a:uFill>
                <a:latin typeface="Times New Roman"/>
                <a:ea typeface="Noto Sans CJK SC"/>
              </a:rPr>
              <a:t>edu </a:t>
            </a:r>
            <a:r>
              <a:rPr lang="en-US" sz="1200" b="0" strike="noStrike" spc="-1">
                <a:solidFill>
                  <a:srgbClr val="000000"/>
                </a:solidFill>
                <a:uFill>
                  <a:solidFill>
                    <a:srgbClr val="FFFFFF"/>
                  </a:solidFill>
                </a:uFill>
                <a:latin typeface="Times New Roman"/>
                <a:ea typeface="Noto Sans CJK SC"/>
              </a:rPr>
              <a:t>(educational </a:t>
            </a:r>
            <a:r>
              <a:rPr lang="ru-RU" sz="1200" b="0" strike="noStrike" spc="-1">
                <a:solidFill>
                  <a:srgbClr val="000000"/>
                </a:solidFill>
                <a:uFill>
                  <a:solidFill>
                    <a:srgbClr val="FFFFFF"/>
                  </a:solidFill>
                </a:uFill>
                <a:latin typeface="Times New Roman"/>
                <a:ea typeface="Noto Sans CJK SC"/>
              </a:rPr>
              <a:t>— учебные заведения), </a:t>
            </a:r>
            <a:r>
              <a:rPr lang="en-US" sz="1200" b="0" i="1" strike="noStrike" spc="-1">
                <a:solidFill>
                  <a:srgbClr val="000000"/>
                </a:solidFill>
                <a:uFill>
                  <a:solidFill>
                    <a:srgbClr val="FFFFFF"/>
                  </a:solidFill>
                </a:uFill>
                <a:latin typeface="Times New Roman"/>
                <a:ea typeface="Noto Sans CJK SC"/>
              </a:rPr>
              <a:t>gov </a:t>
            </a:r>
            <a:r>
              <a:rPr lang="en-US" sz="1200" b="0" strike="noStrike" spc="-1">
                <a:solidFill>
                  <a:srgbClr val="000000"/>
                </a:solidFill>
                <a:uFill>
                  <a:solidFill>
                    <a:srgbClr val="FFFFFF"/>
                  </a:solidFill>
                </a:uFill>
                <a:latin typeface="Times New Roman"/>
                <a:ea typeface="Noto Sans CJK SC"/>
              </a:rPr>
              <a:t>(government </a:t>
            </a:r>
            <a:r>
              <a:rPr lang="ru-RU" sz="1200" b="0" strike="noStrike" spc="-1">
                <a:solidFill>
                  <a:srgbClr val="000000"/>
                </a:solidFill>
                <a:uFill>
                  <a:solidFill>
                    <a:srgbClr val="FFFFFF"/>
                  </a:solidFill>
                </a:uFill>
                <a:latin typeface="Times New Roman"/>
                <a:ea typeface="Noto Sans CJK SC"/>
              </a:rPr>
              <a:t>— федеральное правительство США), </a:t>
            </a:r>
            <a:r>
              <a:rPr lang="en-US" sz="1200" b="0" i="1" strike="noStrike" spc="-1">
                <a:solidFill>
                  <a:srgbClr val="000000"/>
                </a:solidFill>
                <a:uFill>
                  <a:solidFill>
                    <a:srgbClr val="FFFFFF"/>
                  </a:solidFill>
                </a:uFill>
                <a:latin typeface="Times New Roman"/>
                <a:ea typeface="Noto Sans CJK SC"/>
              </a:rPr>
              <a:t>int </a:t>
            </a:r>
            <a:r>
              <a:rPr lang="en-US" sz="1200" b="0" strike="noStrike" spc="-1">
                <a:solidFill>
                  <a:srgbClr val="000000"/>
                </a:solidFill>
                <a:uFill>
                  <a:solidFill>
                    <a:srgbClr val="FFFFFF"/>
                  </a:solidFill>
                </a:uFill>
                <a:latin typeface="Times New Roman"/>
                <a:ea typeface="Noto Sans CJK SC"/>
              </a:rPr>
              <a:t>(international </a:t>
            </a:r>
            <a:r>
              <a:rPr lang="ru-RU" sz="1200" b="0" strike="noStrike" spc="-1">
                <a:solidFill>
                  <a:srgbClr val="000000"/>
                </a:solidFill>
                <a:uFill>
                  <a:solidFill>
                    <a:srgbClr val="FFFFFF"/>
                  </a:solidFill>
                </a:uFill>
                <a:latin typeface="Times New Roman"/>
                <a:ea typeface="Noto Sans CJK SC"/>
              </a:rPr>
              <a:t>— определенные международные организации), </a:t>
            </a:r>
            <a:r>
              <a:rPr lang="en-US" sz="1200" b="0" i="1" strike="noStrike" spc="-1">
                <a:solidFill>
                  <a:srgbClr val="000000"/>
                </a:solidFill>
                <a:uFill>
                  <a:solidFill>
                    <a:srgbClr val="FFFFFF"/>
                  </a:solidFill>
                </a:uFill>
                <a:latin typeface="Times New Roman"/>
                <a:ea typeface="Noto Sans CJK SC"/>
              </a:rPr>
              <a:t>mil </a:t>
            </a:r>
            <a:r>
              <a:rPr lang="en-US" sz="1200" b="0" strike="noStrike" spc="-1">
                <a:solidFill>
                  <a:srgbClr val="000000"/>
                </a:solidFill>
                <a:uFill>
                  <a:solidFill>
                    <a:srgbClr val="FFFFFF"/>
                  </a:solidFill>
                </a:uFill>
                <a:latin typeface="Times New Roman"/>
                <a:ea typeface="Noto Sans CJK SC"/>
              </a:rPr>
              <a:t>(military </a:t>
            </a:r>
            <a:r>
              <a:rPr lang="ru-RU" sz="1200" b="0" strike="noStrike" spc="-1">
                <a:solidFill>
                  <a:srgbClr val="000000"/>
                </a:solidFill>
                <a:uFill>
                  <a:solidFill>
                    <a:srgbClr val="FFFFFF"/>
                  </a:solidFill>
                </a:uFill>
                <a:latin typeface="Times New Roman"/>
                <a:ea typeface="Noto Sans CJK SC"/>
              </a:rPr>
              <a:t>— вооруженные силы США), </a:t>
            </a:r>
            <a:r>
              <a:rPr lang="en-US" sz="1200" b="0" i="1" strike="noStrike" spc="-1">
                <a:solidFill>
                  <a:srgbClr val="000000"/>
                </a:solidFill>
                <a:uFill>
                  <a:solidFill>
                    <a:srgbClr val="FFFFFF"/>
                  </a:solidFill>
                </a:uFill>
                <a:latin typeface="Times New Roman"/>
                <a:ea typeface="Noto Sans CJK SC"/>
              </a:rPr>
              <a:t>net </a:t>
            </a:r>
            <a:r>
              <a:rPr lang="en-US" sz="1200" b="0" strike="noStrike" spc="-1">
                <a:solidFill>
                  <a:srgbClr val="000000"/>
                </a:solidFill>
                <a:uFill>
                  <a:solidFill>
                    <a:srgbClr val="FFFFFF"/>
                  </a:solidFill>
                </a:uFill>
                <a:latin typeface="Times New Roman"/>
                <a:ea typeface="Noto Sans CJK SC"/>
              </a:rPr>
              <a:t>(network </a:t>
            </a:r>
            <a:r>
              <a:rPr lang="ru-RU" sz="1200" b="0" strike="noStrike" spc="-1">
                <a:solidFill>
                  <a:srgbClr val="000000"/>
                </a:solidFill>
                <a:uFill>
                  <a:solidFill>
                    <a:srgbClr val="FFFFFF"/>
                  </a:solidFill>
                </a:uFill>
                <a:latin typeface="Times New Roman"/>
                <a:ea typeface="Noto Sans CJK SC"/>
              </a:rPr>
              <a:t>— сетевые операторы связи) и </a:t>
            </a:r>
            <a:r>
              <a:rPr lang="en-US" sz="1200" b="0" i="1" strike="noStrike" spc="-1">
                <a:solidFill>
                  <a:srgbClr val="000000"/>
                </a:solidFill>
                <a:uFill>
                  <a:solidFill>
                    <a:srgbClr val="FFFFFF"/>
                  </a:solidFill>
                </a:uFill>
                <a:latin typeface="Times New Roman"/>
                <a:ea typeface="Noto Sans CJK SC"/>
              </a:rPr>
              <a:t>org </a:t>
            </a:r>
            <a:r>
              <a:rPr lang="ru-RU" sz="1200" b="0" strike="noStrike" spc="-1">
                <a:solidFill>
                  <a:srgbClr val="000000"/>
                </a:solidFill>
                <a:uFill>
                  <a:solidFill>
                    <a:srgbClr val="FFFFFF"/>
                  </a:solidFill>
                </a:uFill>
                <a:latin typeface="Times New Roman"/>
                <a:ea typeface="Noto Sans CJK SC"/>
              </a:rPr>
              <a:t>(некоммерческие организации). За каждым государством в соответствии с международным стандартом </a:t>
            </a:r>
            <a:r>
              <a:rPr lang="en-US" sz="1200" b="0" strike="noStrike" spc="-1">
                <a:solidFill>
                  <a:srgbClr val="000000"/>
                </a:solidFill>
                <a:uFill>
                  <a:solidFill>
                    <a:srgbClr val="FFFFFF"/>
                  </a:solidFill>
                </a:uFill>
                <a:latin typeface="Times New Roman"/>
                <a:ea typeface="Noto Sans CJK SC"/>
              </a:rPr>
              <a:t>ISO </a:t>
            </a:r>
            <a:r>
              <a:rPr lang="ru-RU" sz="1200" b="0" strike="noStrike" spc="-1">
                <a:solidFill>
                  <a:srgbClr val="000000"/>
                </a:solidFill>
                <a:uFill>
                  <a:solidFill>
                    <a:srgbClr val="FFFFFF"/>
                  </a:solidFill>
                </a:uFill>
                <a:latin typeface="Times New Roman"/>
                <a:ea typeface="Noto Sans CJK SC"/>
              </a:rPr>
              <a:t>3166 закреплен один домен государства.</a:t>
            </a:r>
            <a:r>
              <a:rPr lang="en-US" sz="1200" b="0"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Еще ниже находятся домены второго уровня, например, </a:t>
            </a:r>
            <a:r>
              <a:rPr lang="en-US" sz="1200" b="0" strike="noStrike" spc="-1">
                <a:solidFill>
                  <a:srgbClr val="000000"/>
                </a:solidFill>
                <a:uFill>
                  <a:solidFill>
                    <a:srgbClr val="FFFFFF"/>
                  </a:solidFill>
                </a:uFill>
                <a:latin typeface="Times New Roman"/>
                <a:ea typeface="Noto Sans CJK SC"/>
              </a:rPr>
              <a:t>rsu.ru</a:t>
            </a:r>
            <a:r>
              <a:rPr lang="ru-RU" sz="1200" b="0" strike="noStrike" spc="-1">
                <a:solidFill>
                  <a:srgbClr val="000000"/>
                </a:solidFill>
                <a:uFill>
                  <a:solidFill>
                    <a:srgbClr val="FFFFFF"/>
                  </a:solidFill>
                </a:uFill>
                <a:latin typeface="Times New Roman"/>
                <a:ea typeface="Noto Sans CJK SC"/>
              </a:rPr>
              <a:t>. Еще ниже — третьего</a:t>
            </a:r>
            <a:r>
              <a:rPr lang="en-US" sz="1200" b="0" strike="noStrike" spc="-1">
                <a:solidFill>
                  <a:srgbClr val="000000"/>
                </a:solidFill>
                <a:uFill>
                  <a:solidFill>
                    <a:srgbClr val="FFFFFF"/>
                  </a:solidFill>
                </a:uFill>
                <a:latin typeface="Times New Roman"/>
                <a:ea typeface="Noto Sans CJK SC"/>
              </a:rPr>
              <a:t> (math.rsu.ru)</a:t>
            </a:r>
            <a:r>
              <a:rPr lang="ru-RU" sz="1200" b="0" strike="noStrike" spc="-1">
                <a:solidFill>
                  <a:srgbClr val="000000"/>
                </a:solidFill>
                <a:uFill>
                  <a:solidFill>
                    <a:srgbClr val="FFFFFF"/>
                  </a:solidFill>
                </a:uFill>
                <a:latin typeface="Times New Roman"/>
                <a:ea typeface="Noto Sans CJK SC"/>
              </a:rPr>
              <a:t> и т.д.</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В ноябре 2000 года </a:t>
            </a:r>
            <a:r>
              <a:rPr lang="en-US" sz="1200" b="0" strike="noStrike" spc="-1">
                <a:solidFill>
                  <a:srgbClr val="000000"/>
                </a:solidFill>
                <a:uFill>
                  <a:solidFill>
                    <a:srgbClr val="FFFFFF"/>
                  </a:solidFill>
                </a:uFill>
                <a:latin typeface="Times New Roman"/>
                <a:ea typeface="Noto Sans CJK SC"/>
              </a:rPr>
              <a:t>ICANN </a:t>
            </a:r>
            <a:r>
              <a:rPr lang="ru-RU" sz="1200" b="0" strike="noStrike" spc="-1">
                <a:solidFill>
                  <a:srgbClr val="000000"/>
                </a:solidFill>
                <a:uFill>
                  <a:solidFill>
                    <a:srgbClr val="FFFFFF"/>
                  </a:solidFill>
                </a:uFill>
                <a:latin typeface="Times New Roman"/>
                <a:ea typeface="Noto Sans CJK SC"/>
              </a:rPr>
              <a:t>было утверждено 4 новых родовых имени доменов верхнего уровня, а именно: </a:t>
            </a:r>
            <a:r>
              <a:rPr lang="en-US" sz="1200" b="0" i="1" strike="noStrike" spc="-1">
                <a:solidFill>
                  <a:srgbClr val="000000"/>
                </a:solidFill>
                <a:uFill>
                  <a:solidFill>
                    <a:srgbClr val="FFFFFF"/>
                  </a:solidFill>
                </a:uFill>
                <a:latin typeface="Times New Roman"/>
                <a:ea typeface="Noto Sans CJK SC"/>
              </a:rPr>
              <a:t>biz </a:t>
            </a:r>
            <a:r>
              <a:rPr lang="ru-RU" sz="1200" b="0" strike="noStrike" spc="-1">
                <a:solidFill>
                  <a:srgbClr val="000000"/>
                </a:solidFill>
                <a:uFill>
                  <a:solidFill>
                    <a:srgbClr val="FFFFFF"/>
                  </a:solidFill>
                </a:uFill>
                <a:latin typeface="Times New Roman"/>
                <a:ea typeface="Noto Sans CJK SC"/>
              </a:rPr>
              <a:t>(бизнес), </a:t>
            </a:r>
            <a:r>
              <a:rPr lang="en-US" sz="1200" b="0" i="1" strike="noStrike" spc="-1">
                <a:solidFill>
                  <a:srgbClr val="000000"/>
                </a:solidFill>
                <a:uFill>
                  <a:solidFill>
                    <a:srgbClr val="FFFFFF"/>
                  </a:solidFill>
                </a:uFill>
                <a:latin typeface="Times New Roman"/>
                <a:ea typeface="Noto Sans CJK SC"/>
              </a:rPr>
              <a:t>info </a:t>
            </a:r>
            <a:r>
              <a:rPr lang="ru-RU" sz="1200" b="0" strike="noStrike" spc="-1">
                <a:solidFill>
                  <a:srgbClr val="000000"/>
                </a:solidFill>
                <a:uFill>
                  <a:solidFill>
                    <a:srgbClr val="FFFFFF"/>
                  </a:solidFill>
                </a:uFill>
                <a:latin typeface="Times New Roman"/>
                <a:ea typeface="Noto Sans CJK SC"/>
              </a:rPr>
              <a:t>(информация), </a:t>
            </a:r>
            <a:r>
              <a:rPr lang="en-US" sz="1200" b="0" i="1" strike="noStrike" spc="-1">
                <a:solidFill>
                  <a:srgbClr val="000000"/>
                </a:solidFill>
                <a:uFill>
                  <a:solidFill>
                    <a:srgbClr val="FFFFFF"/>
                  </a:solidFill>
                </a:uFill>
                <a:latin typeface="Times New Roman"/>
                <a:ea typeface="Noto Sans CJK SC"/>
              </a:rPr>
              <a:t>name</a:t>
            </a:r>
            <a:r>
              <a:rPr lang="ru-RU" sz="1200" b="0" strike="noStrike" spc="-1">
                <a:solidFill>
                  <a:srgbClr val="000000"/>
                </a:solidFill>
                <a:uFill>
                  <a:solidFill>
                    <a:srgbClr val="FFFFFF"/>
                  </a:solidFill>
                </a:uFill>
                <a:latin typeface="Times New Roman"/>
                <a:ea typeface="Noto Sans CJK SC"/>
              </a:rPr>
              <a:t>(имена людей) и </a:t>
            </a:r>
            <a:r>
              <a:rPr lang="en-US" sz="1200" b="0" i="1" strike="noStrike" spc="-1">
                <a:solidFill>
                  <a:srgbClr val="000000"/>
                </a:solidFill>
                <a:uFill>
                  <a:solidFill>
                    <a:srgbClr val="FFFFFF"/>
                  </a:solidFill>
                </a:uFill>
                <a:latin typeface="Times New Roman"/>
                <a:ea typeface="Noto Sans CJK SC"/>
              </a:rPr>
              <a:t>pro </a:t>
            </a:r>
            <a:r>
              <a:rPr lang="ru-RU" sz="1200" b="0" strike="noStrike" spc="-1">
                <a:solidFill>
                  <a:srgbClr val="000000"/>
                </a:solidFill>
                <a:uFill>
                  <a:solidFill>
                    <a:srgbClr val="FFFFFF"/>
                  </a:solidFill>
                </a:uFill>
                <a:latin typeface="Times New Roman"/>
                <a:ea typeface="Noto Sans CJK SC"/>
              </a:rPr>
              <a:t>(специалисты, такие как доктора и адвокаты). Кроме того, по просьбе соответствующих отраслевых организаций были введены еще три специализированных имени доменов верхнего уровня: </a:t>
            </a:r>
            <a:r>
              <a:rPr lang="en-US" sz="1200" b="0" i="1" strike="noStrike" spc="-1">
                <a:solidFill>
                  <a:srgbClr val="000000"/>
                </a:solidFill>
                <a:uFill>
                  <a:solidFill>
                    <a:srgbClr val="FFFFFF"/>
                  </a:solidFill>
                </a:uFill>
                <a:latin typeface="Times New Roman"/>
                <a:ea typeface="Noto Sans CJK SC"/>
              </a:rPr>
              <a:t>aero </a:t>
            </a:r>
            <a:r>
              <a:rPr lang="ru-RU" sz="1200" b="0" strike="noStrike" spc="-1">
                <a:solidFill>
                  <a:srgbClr val="000000"/>
                </a:solidFill>
                <a:uFill>
                  <a:solidFill>
                    <a:srgbClr val="FFFFFF"/>
                  </a:solidFill>
                </a:uFill>
                <a:latin typeface="Times New Roman"/>
                <a:ea typeface="Noto Sans CJK SC"/>
              </a:rPr>
              <a:t>(аэрокосмическая промышленность), </a:t>
            </a:r>
            <a:r>
              <a:rPr lang="en-US" sz="1200" b="0" i="1" strike="noStrike" spc="-1">
                <a:solidFill>
                  <a:srgbClr val="000000"/>
                </a:solidFill>
                <a:uFill>
                  <a:solidFill>
                    <a:srgbClr val="FFFFFF"/>
                  </a:solidFill>
                </a:uFill>
                <a:latin typeface="Times New Roman"/>
                <a:ea typeface="Noto Sans CJK SC"/>
              </a:rPr>
              <a:t>coop </a:t>
            </a:r>
            <a:r>
              <a:rPr lang="ru-RU" sz="1200" b="0" strike="noStrike" spc="-1">
                <a:solidFill>
                  <a:srgbClr val="000000"/>
                </a:solidFill>
                <a:uFill>
                  <a:solidFill>
                    <a:srgbClr val="FFFFFF"/>
                  </a:solidFill>
                </a:uFill>
                <a:latin typeface="Times New Roman"/>
                <a:ea typeface="Noto Sans CJK SC"/>
              </a:rPr>
              <a:t>(кооперативы) и </a:t>
            </a:r>
            <a:r>
              <a:rPr lang="en-US" sz="1200" b="0" i="1" strike="noStrike" spc="-1">
                <a:solidFill>
                  <a:srgbClr val="000000"/>
                </a:solidFill>
                <a:uFill>
                  <a:solidFill>
                    <a:srgbClr val="FFFFFF"/>
                  </a:solidFill>
                </a:uFill>
                <a:latin typeface="Times New Roman"/>
                <a:ea typeface="Noto Sans CJK SC"/>
              </a:rPr>
              <a:t>museum </a:t>
            </a:r>
            <a:r>
              <a:rPr lang="ru-RU" sz="1200" b="0" strike="noStrike" spc="-1">
                <a:solidFill>
                  <a:srgbClr val="000000"/>
                </a:solidFill>
                <a:uFill>
                  <a:solidFill>
                    <a:srgbClr val="FFFFFF"/>
                  </a:solidFill>
                </a:uFill>
                <a:latin typeface="Times New Roman"/>
                <a:ea typeface="Noto Sans CJK SC"/>
              </a:rPr>
              <a:t>(музеи). В будущем появятся и другие домены верхнего уровня.</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Можно регистрировать домены на кириллице, вот пример работающего сайта: http://цюрих.com/. В конце 2008г. появился домен верхнего уровня .РФ.</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В принципе, получить домен второго уровня типа </a:t>
            </a:r>
            <a:r>
              <a:rPr lang="en-US" sz="1200" b="0" i="1" strike="noStrike" spc="-1">
                <a:solidFill>
                  <a:srgbClr val="000000"/>
                </a:solidFill>
                <a:uFill>
                  <a:solidFill>
                    <a:srgbClr val="FFFFFF"/>
                  </a:solidFill>
                </a:uFill>
                <a:latin typeface="Times New Roman"/>
                <a:ea typeface="Noto Sans CJK SC"/>
              </a:rPr>
              <a:t>name-of-company.com </a:t>
            </a:r>
            <a:r>
              <a:rPr lang="ru-RU" sz="1200" b="0" strike="noStrike" spc="-1">
                <a:solidFill>
                  <a:srgbClr val="000000"/>
                </a:solidFill>
                <a:uFill>
                  <a:solidFill>
                    <a:srgbClr val="FFFFFF"/>
                  </a:solidFill>
                </a:uFill>
                <a:latin typeface="Times New Roman"/>
                <a:ea typeface="Noto Sans CJK SC"/>
              </a:rPr>
              <a:t>несложно. Надо лишь проверить, не занято ли желаемое имя домена кем-то другим и не является ли оно чьей-нибудь торговой маркой. Для этого надо зайти на сайт регистрационного бюро верхнего уровня (в данном случае </a:t>
            </a:r>
            <a:r>
              <a:rPr lang="ru-RU" sz="1200" b="0" i="1" strike="noStrike" spc="-1">
                <a:solidFill>
                  <a:srgbClr val="000000"/>
                </a:solidFill>
                <a:uFill>
                  <a:solidFill>
                    <a:srgbClr val="FFFFFF"/>
                  </a:solidFill>
                </a:uFill>
                <a:latin typeface="Times New Roman"/>
                <a:ea typeface="Noto Sans CJK SC"/>
              </a:rPr>
              <a:t>со</a:t>
            </a:r>
            <a:r>
              <a:rPr lang="en-US" sz="1200" b="0" i="1" strike="noStrike" spc="-1">
                <a:solidFill>
                  <a:srgbClr val="000000"/>
                </a:solidFill>
                <a:uFill>
                  <a:solidFill>
                    <a:srgbClr val="FFFFFF"/>
                  </a:solidFill>
                </a:uFill>
                <a:latin typeface="Times New Roman"/>
                <a:ea typeface="Noto Sans CJK SC"/>
              </a:rPr>
              <a:t>m</a:t>
            </a:r>
            <a:r>
              <a:rPr lang="ru-RU"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Если все в порядке, заказчик регистрируется и за небольшую ежегодную абонентскую плату получает домен второго уровня (600 руб в год - </a:t>
            </a:r>
            <a:r>
              <a:rPr lang="en-US" sz="1200" b="0" strike="noStrike" spc="-1">
                <a:solidFill>
                  <a:srgbClr val="000000"/>
                </a:solidFill>
                <a:uFill>
                  <a:solidFill>
                    <a:srgbClr val="FFFFFF"/>
                  </a:solidFill>
                </a:uFill>
                <a:latin typeface="Times New Roman"/>
                <a:ea typeface="Noto Sans CJK SC"/>
              </a:rPr>
              <a:t>ru</a:t>
            </a:r>
            <a:r>
              <a:rPr lang="ru-RU" sz="1200" b="0" strike="noStrike" spc="-1">
                <a:solidFill>
                  <a:srgbClr val="000000"/>
                </a:solidFill>
                <a:uFill>
                  <a:solidFill>
                    <a:srgbClr val="FFFFFF"/>
                  </a:solidFill>
                </a:uFill>
                <a:latin typeface="Times New Roman"/>
                <a:ea typeface="Noto Sans CJK SC"/>
              </a:rPr>
              <a:t>). На сегодняшний день в качестве имен поддоменов </a:t>
            </a:r>
            <a:r>
              <a:rPr lang="ru-RU" sz="1200" b="0" i="1" strike="noStrike" spc="-1">
                <a:solidFill>
                  <a:srgbClr val="000000"/>
                </a:solidFill>
                <a:uFill>
                  <a:solidFill>
                    <a:srgbClr val="FFFFFF"/>
                  </a:solidFill>
                </a:uFill>
                <a:latin typeface="Times New Roman"/>
                <a:ea typeface="Noto Sans CJK SC"/>
              </a:rPr>
              <a:t>со</a:t>
            </a:r>
            <a:r>
              <a:rPr lang="en-US" sz="1200" b="0" i="1" strike="noStrike" spc="-1">
                <a:solidFill>
                  <a:srgbClr val="000000"/>
                </a:solidFill>
                <a:uFill>
                  <a:solidFill>
                    <a:srgbClr val="FFFFFF"/>
                  </a:solidFill>
                </a:uFill>
                <a:latin typeface="Times New Roman"/>
                <a:ea typeface="Noto Sans CJK SC"/>
              </a:rPr>
              <a:t>m</a:t>
            </a:r>
            <a:r>
              <a:rPr lang="ru-RU" sz="1200" b="0" i="1" strike="noStrike" spc="-1">
                <a:solidFill>
                  <a:srgbClr val="000000"/>
                </a:solidFill>
                <a:uFill>
                  <a:solidFill>
                    <a:srgbClr val="FFFFFF"/>
                  </a:solidFill>
                </a:uFill>
                <a:latin typeface="Times New Roman"/>
                <a:ea typeface="Noto Sans CJK SC"/>
              </a:rPr>
              <a:t> </a:t>
            </a:r>
            <a:r>
              <a:rPr lang="ru-RU" sz="1200" b="0" strike="noStrike" spc="-1">
                <a:solidFill>
                  <a:srgbClr val="000000"/>
                </a:solidFill>
                <a:uFill>
                  <a:solidFill>
                    <a:srgbClr val="FFFFFF"/>
                  </a:solidFill>
                </a:uFill>
                <a:latin typeface="Times New Roman"/>
                <a:ea typeface="Noto Sans CJK SC"/>
              </a:rPr>
              <a:t>уже используются практически все общеупотребительные английские слова. Попробуйте набрать какое-нибудь слово, касающееся домашнего хозяйства, животных, растений, частей тела и т. д. Вряд ли ошибетесь.</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Имена доменов нечувствительны к изменению регистра символов. Так, например, </a:t>
            </a:r>
            <a:r>
              <a:rPr lang="en-US" sz="1200" b="0" i="1" strike="noStrike" spc="-1">
                <a:solidFill>
                  <a:srgbClr val="000000"/>
                </a:solidFill>
                <a:uFill>
                  <a:solidFill>
                    <a:srgbClr val="FFFFFF"/>
                  </a:solidFill>
                </a:uFill>
                <a:latin typeface="Times New Roman"/>
                <a:ea typeface="Noto Sans CJK SC"/>
              </a:rPr>
              <a:t>edu </a:t>
            </a:r>
            <a:r>
              <a:rPr lang="ru-RU" sz="1200" b="0" strike="noStrike" spc="-1">
                <a:solidFill>
                  <a:srgbClr val="000000"/>
                </a:solidFill>
                <a:uFill>
                  <a:solidFill>
                    <a:srgbClr val="FFFFFF"/>
                  </a:solidFill>
                </a:uFill>
                <a:latin typeface="Times New Roman"/>
                <a:ea typeface="Noto Sans CJK SC"/>
              </a:rPr>
              <a:t>и </a:t>
            </a:r>
            <a:r>
              <a:rPr lang="en-US" sz="1200" b="0" i="1" strike="noStrike" spc="-1">
                <a:solidFill>
                  <a:srgbClr val="000000"/>
                </a:solidFill>
                <a:uFill>
                  <a:solidFill>
                    <a:srgbClr val="FFFFFF"/>
                  </a:solidFill>
                </a:uFill>
                <a:latin typeface="Times New Roman"/>
                <a:ea typeface="Noto Sans CJK SC"/>
              </a:rPr>
              <a:t>EDU </a:t>
            </a:r>
            <a:r>
              <a:rPr lang="ru-RU" sz="1200" b="0" strike="noStrike" spc="-1">
                <a:solidFill>
                  <a:srgbClr val="000000"/>
                </a:solidFill>
                <a:uFill>
                  <a:solidFill>
                    <a:srgbClr val="FFFFFF"/>
                  </a:solidFill>
                </a:uFill>
                <a:latin typeface="Times New Roman"/>
                <a:ea typeface="Noto Sans CJK SC"/>
              </a:rPr>
              <a:t>означают одно и то же. Длина имен компонентов может достигать 63 символов, а длина полного пути не должна превосходить 255 символов.</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Структура доменов отражает не физическое строение сети, а логическое разделение между организациями и их внутренними подразделениями. Так, если факультеты компьютерных наук и электротехники располагаются в одном здании и пользуются одной общей локальной сетью, они, тем не менее, могут иметь различные домены. И наоборот, если, скажем, факультет компьютерных наук располагается в двух различных корпусах университета с различными локальными сетями, логически все хосты обоих зданий обычно принадлежат к одному и тому же домену.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Размер доменного имени ограничивается по административным и техническим причинам. Обычно разрешается регистрация доменов длиной до 63 символов.</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.рф (Российская Федерация) — национальный домен верхнего уровня для России. Первый в Интернете домен на кириллице. Отличием от введённого ранее домена «.ru» является то, что в домене «.рф» все имена второго уровня пишутся исключительно кириллицей. На данный момент зарегистрировано около миллиона доменных имен</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Суть системы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 заключается в иерархической схеме имен, основанной на доменах, и распределенной базе данных, реализующей эту схему имен. В первую очередь эта система используется для преобразования имен хостов и пунктов назначения электронной почты в </a:t>
            </a:r>
            <a:r>
              <a:rPr lang="en-US" sz="1200" b="0" strike="noStrike" spc="-1">
                <a:solidFill>
                  <a:srgbClr val="000000"/>
                </a:solidFill>
                <a:uFill>
                  <a:solidFill>
                    <a:srgbClr val="FFFFFF"/>
                  </a:solidFill>
                </a:uFill>
                <a:latin typeface="Times New Roman"/>
                <a:ea typeface="Noto Sans CJK SC"/>
              </a:rPr>
              <a:t>I</a:t>
            </a:r>
            <a:r>
              <a:rPr lang="ru-RU" sz="1200" b="0" strike="noStrike" spc="-1">
                <a:solidFill>
                  <a:srgbClr val="000000"/>
                </a:solidFill>
                <a:uFill>
                  <a:solidFill>
                    <a:srgbClr val="FFFFFF"/>
                  </a:solidFill>
                </a:uFill>
                <a:latin typeface="Times New Roman"/>
                <a:ea typeface="Noto Sans CJK SC"/>
              </a:rPr>
              <a:t>Р-адреса, но также может использоваться и в других целях. Определение системы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 дано в </a:t>
            </a:r>
            <a:r>
              <a:rPr lang="en-US" sz="1200" b="0" strike="noStrike" spc="-1">
                <a:solidFill>
                  <a:srgbClr val="000000"/>
                </a:solidFill>
                <a:uFill>
                  <a:solidFill>
                    <a:srgbClr val="FFFFFF"/>
                  </a:solidFill>
                </a:uFill>
                <a:latin typeface="Times New Roman"/>
                <a:ea typeface="Noto Sans CJK SC"/>
              </a:rPr>
              <a:t>RFC</a:t>
            </a:r>
            <a:r>
              <a:rPr lang="ru-RU" sz="1200" b="0" strike="noStrike" spc="-1">
                <a:solidFill>
                  <a:srgbClr val="000000"/>
                </a:solidFill>
                <a:uFill>
                  <a:solidFill>
                    <a:srgbClr val="FFFFFF"/>
                  </a:solidFill>
                </a:uFill>
                <a:latin typeface="Times New Roman"/>
                <a:ea typeface="Noto Sans CJK SC"/>
              </a:rPr>
              <a:t> 1034 и 1035.</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В общих чертах система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 применяется следующим образом. Для преобразования имени в </a:t>
            </a:r>
            <a:r>
              <a:rPr lang="en-US" sz="1200" b="0" strike="noStrike" spc="-1">
                <a:solidFill>
                  <a:srgbClr val="000000"/>
                </a:solidFill>
                <a:uFill>
                  <a:solidFill>
                    <a:srgbClr val="FFFFFF"/>
                  </a:solidFill>
                </a:uFill>
                <a:latin typeface="Times New Roman"/>
                <a:ea typeface="Noto Sans CJK SC"/>
              </a:rPr>
              <a:t>I</a:t>
            </a:r>
            <a:r>
              <a:rPr lang="ru-RU" sz="1200" b="0" strike="noStrike" spc="-1">
                <a:solidFill>
                  <a:srgbClr val="000000"/>
                </a:solidFill>
                <a:uFill>
                  <a:solidFill>
                    <a:srgbClr val="FFFFFF"/>
                  </a:solidFill>
                </a:uFill>
                <a:latin typeface="Times New Roman"/>
                <a:ea typeface="Noto Sans CJK SC"/>
              </a:rPr>
              <a:t>Р-адрес прикладная программа обращается к библиотечной процедуре, называющейся </a:t>
            </a:r>
            <a:r>
              <a:rPr lang="ru-RU" sz="1200" b="1" strike="noStrike" spc="-1">
                <a:solidFill>
                  <a:srgbClr val="000000"/>
                </a:solidFill>
                <a:uFill>
                  <a:solidFill>
                    <a:srgbClr val="FFFFFF"/>
                  </a:solidFill>
                </a:uFill>
                <a:latin typeface="Times New Roman"/>
                <a:ea typeface="Noto Sans CJK SC"/>
              </a:rPr>
              <a:t>распознавателем, </a:t>
            </a:r>
            <a:r>
              <a:rPr lang="ru-RU" sz="1200" b="0" strike="noStrike" spc="-1">
                <a:solidFill>
                  <a:srgbClr val="000000"/>
                </a:solidFill>
                <a:uFill>
                  <a:solidFill>
                    <a:srgbClr val="FFFFFF"/>
                  </a:solidFill>
                </a:uFill>
                <a:latin typeface="Times New Roman"/>
                <a:ea typeface="Noto Sans CJK SC"/>
              </a:rPr>
              <a:t>передавая ей имя в качестве параметра. Распознаватель посылает </a:t>
            </a:r>
            <a:r>
              <a:rPr lang="en-US" sz="1200" b="0" strike="noStrike" spc="-1">
                <a:solidFill>
                  <a:srgbClr val="000000"/>
                </a:solidFill>
                <a:uFill>
                  <a:solidFill>
                    <a:srgbClr val="FFFFFF"/>
                  </a:solidFill>
                </a:uFill>
                <a:latin typeface="Times New Roman"/>
                <a:ea typeface="Noto Sans CJK SC"/>
              </a:rPr>
              <a:t>UDP</a:t>
            </a:r>
            <a:r>
              <a:rPr lang="ru-RU" sz="1200" b="0" strike="noStrike" spc="-1">
                <a:solidFill>
                  <a:srgbClr val="000000"/>
                </a:solidFill>
                <a:uFill>
                  <a:solidFill>
                    <a:srgbClr val="FFFFFF"/>
                  </a:solidFill>
                </a:uFill>
                <a:latin typeface="Times New Roman"/>
                <a:ea typeface="Noto Sans CJK SC"/>
              </a:rPr>
              <a:t>-пакет локальному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-серверу, который ищет имя в базе данных и возвращает соответствующий </a:t>
            </a:r>
            <a:r>
              <a:rPr lang="en-US" sz="1200" b="0" strike="noStrike" spc="-1">
                <a:solidFill>
                  <a:srgbClr val="000000"/>
                </a:solidFill>
                <a:uFill>
                  <a:solidFill>
                    <a:srgbClr val="FFFFFF"/>
                  </a:solidFill>
                </a:uFill>
                <a:latin typeface="Times New Roman"/>
                <a:ea typeface="Noto Sans CJK SC"/>
              </a:rPr>
              <a:t>I</a:t>
            </a:r>
            <a:r>
              <a:rPr lang="ru-RU" sz="1200" b="0" strike="noStrike" spc="-1">
                <a:solidFill>
                  <a:srgbClr val="000000"/>
                </a:solidFill>
                <a:uFill>
                  <a:solidFill>
                    <a:srgbClr val="FFFFFF"/>
                  </a:solidFill>
                </a:uFill>
                <a:latin typeface="Times New Roman"/>
                <a:ea typeface="Noto Sans CJK SC"/>
              </a:rPr>
              <a:t>Р-адрес распознавателю, который, в свою очередь, передает этот адрес вызвавшей его прикладной программе. Имея </a:t>
            </a:r>
            <a:r>
              <a:rPr lang="en-US" sz="1200" b="0" strike="noStrike" spc="-1">
                <a:solidFill>
                  <a:srgbClr val="000000"/>
                </a:solidFill>
                <a:uFill>
                  <a:solidFill>
                    <a:srgbClr val="FFFFFF"/>
                  </a:solidFill>
                </a:uFill>
                <a:latin typeface="Times New Roman"/>
                <a:ea typeface="Noto Sans CJK SC"/>
              </a:rPr>
              <a:t>I</a:t>
            </a:r>
            <a:r>
              <a:rPr lang="ru-RU" sz="1200" b="0" strike="noStrike" spc="-1">
                <a:solidFill>
                  <a:srgbClr val="000000"/>
                </a:solidFill>
                <a:uFill>
                  <a:solidFill>
                    <a:srgbClr val="FFFFFF"/>
                  </a:solidFill>
                </a:uFill>
                <a:latin typeface="Times New Roman"/>
                <a:ea typeface="Noto Sans CJK SC"/>
              </a:rPr>
              <a:t>Р-адрес, программа может установить </a:t>
            </a:r>
            <a:r>
              <a:rPr lang="en-US" sz="1200" b="0" strike="noStrike" spc="-1">
                <a:solidFill>
                  <a:srgbClr val="000000"/>
                </a:solidFill>
                <a:uFill>
                  <a:solidFill>
                    <a:srgbClr val="FFFFFF"/>
                  </a:solidFill>
                </a:uFill>
                <a:latin typeface="Times New Roman"/>
                <a:ea typeface="Noto Sans CJK SC"/>
              </a:rPr>
              <a:t>TCP</a:t>
            </a:r>
            <a:r>
              <a:rPr lang="ru-RU" sz="1200" b="0" strike="noStrike" spc="-1">
                <a:solidFill>
                  <a:srgbClr val="000000"/>
                </a:solidFill>
                <a:uFill>
                  <a:solidFill>
                    <a:srgbClr val="FFFFFF"/>
                  </a:solidFill>
                </a:uFill>
                <a:latin typeface="Times New Roman"/>
                <a:ea typeface="Noto Sans CJK SC"/>
              </a:rPr>
              <a:t>-соединение с адресатом или послать ему </a:t>
            </a:r>
            <a:r>
              <a:rPr lang="en-US" sz="1200" b="0" strike="noStrike" spc="-1">
                <a:solidFill>
                  <a:srgbClr val="000000"/>
                </a:solidFill>
                <a:uFill>
                  <a:solidFill>
                    <a:srgbClr val="FFFFFF"/>
                  </a:solidFill>
                </a:uFill>
                <a:latin typeface="Times New Roman"/>
                <a:ea typeface="Noto Sans CJK SC"/>
              </a:rPr>
              <a:t>UDP</a:t>
            </a:r>
            <a:r>
              <a:rPr lang="ru-RU" sz="1200" b="0" strike="noStrike" spc="-1">
                <a:solidFill>
                  <a:srgbClr val="000000"/>
                </a:solidFill>
                <a:uFill>
                  <a:solidFill>
                    <a:srgbClr val="FFFFFF"/>
                  </a:solidFill>
                </a:uFill>
                <a:latin typeface="Times New Roman"/>
                <a:ea typeface="Noto Sans CJK SC"/>
              </a:rPr>
              <a:t>-пакеты.</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Система DNS — улица с двусторонним движением. DNS не только отыскивает IP-адрес по заданному имени хоста, но способна выполнять и обратную операцию, т.е. по IP-адресу определять имя хоста в сети. Многие Web- и FTP-серверы в сети Internet ограничивают доступ на основе домена, к которому принадлежит обратившийся к ним клиент. Получив от клиента запрос на установку соединения, сервер передает IP-адрес клиента DNS-серверу как обратный DNS-запрос. Если клиентская зона DNS настроена правильно, то на запрос будет возвращено имя клиентского хоста, на основе которого затем принимается решение о том, допустить данного клиента на сервер или нет.</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BIND - Berkeley Internet Name Domain</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NSD - </a:t>
            </a:r>
            <a:r>
              <a:rPr lang="ru-RU" sz="1200" b="0" strike="noStrike" spc="-1">
                <a:solidFill>
                  <a:srgbClr val="000000"/>
                </a:solidFill>
                <a:uFill>
                  <a:solidFill>
                    <a:srgbClr val="FFFFFF"/>
                  </a:solidFill>
                </a:uFill>
                <a:latin typeface="Times New Roman"/>
                <a:ea typeface="Noto Sans CJK SC"/>
              </a:rPr>
              <a:t>name server daemon</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914400" y="4343400"/>
            <a:ext cx="5029200" cy="4114800"/>
          </a:xfrm>
          <a:prstGeom prst="rect">
            <a:avLst/>
          </a:prstGeom>
          <a:noFill/>
          <a:ln>
            <a:noFill/>
          </a:ln>
        </p:spPr>
        <p:txBody>
          <a:bodyPr lIns="90360" tIns="44280" rIns="90360" bIns="44280"/>
          <a:lstStyle/>
          <a:p>
            <a:r>
              <a:rPr lang="ru-RU" sz="1200" b="0" strike="noStrike" spc="-1">
                <a:solidFill>
                  <a:srgbClr val="000000"/>
                </a:solidFill>
                <a:uFill>
                  <a:solidFill>
                    <a:srgbClr val="FFFFFF"/>
                  </a:solidFill>
                </a:uFill>
                <a:latin typeface="Times New Roman"/>
                <a:ea typeface="Noto Sans CJK SC"/>
              </a:rPr>
              <a:t>Корневые серверы DNS — это серверы DNS, содержащие информацию о Доменах верхнего уровня, конкретнее — указатели на серверы DNS, поддерживающие работу каждого из этих доменов. Основные корневые серверы DNS обозначаются латинскими буквами от A до М. Они управляются различными организациями, действующими по согласованию с ICANN. Количество серверов ограничено в связи с максимальным объёмом UDP-пакета (большее количество серверов потребовало бы перехода на TCP-протокол для получения ответа, что существенно бы увеличило нагрузку).</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У многих корневых серверов DNS существуют зеркала. В частности, российское зеркало сервера F расположено в РосНИИРОС.</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IP-</a:t>
            </a:r>
            <a:r>
              <a:rPr lang="ru-RU" sz="1200" b="0" strike="noStrike" spc="-1">
                <a:solidFill>
                  <a:srgbClr val="000000"/>
                </a:solidFill>
                <a:uFill>
                  <a:solidFill>
                    <a:srgbClr val="FFFFFF"/>
                  </a:solidFill>
                </a:uFill>
                <a:latin typeface="Times New Roman"/>
                <a:ea typeface="Noto Sans CJK SC"/>
              </a:rPr>
              <a:t>адреса корневых </a:t>
            </a:r>
            <a:r>
              <a:rPr lang="en-US" sz="1200" b="0" strike="noStrike" spc="-1">
                <a:solidFill>
                  <a:srgbClr val="000000"/>
                </a:solidFill>
                <a:uFill>
                  <a:solidFill>
                    <a:srgbClr val="FFFFFF"/>
                  </a:solidFill>
                </a:uFill>
                <a:latin typeface="Times New Roman"/>
                <a:ea typeface="Noto Sans CJK SC"/>
              </a:rPr>
              <a:t>DNS-</a:t>
            </a:r>
            <a:r>
              <a:rPr lang="ru-RU" sz="1200" b="0" strike="noStrike" spc="-1">
                <a:solidFill>
                  <a:srgbClr val="000000"/>
                </a:solidFill>
                <a:uFill>
                  <a:solidFill>
                    <a:srgbClr val="FFFFFF"/>
                  </a:solidFill>
                </a:uFill>
                <a:latin typeface="Times New Roman"/>
                <a:ea typeface="Noto Sans CJK SC"/>
              </a:rPr>
              <a:t>серверов можно получить командой </a:t>
            </a:r>
            <a:r>
              <a:rPr lang="en-US" sz="1200" b="0" strike="noStrike" spc="-1">
                <a:solidFill>
                  <a:srgbClr val="000000"/>
                </a:solidFill>
                <a:uFill>
                  <a:solidFill>
                    <a:srgbClr val="FFFFFF"/>
                  </a:solidFill>
                </a:uFill>
                <a:latin typeface="Times New Roman"/>
                <a:ea typeface="Noto Sans CJK SC"/>
              </a:rPr>
              <a:t>dig . NS</a:t>
            </a: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dig </a:t>
            </a:r>
            <a:r>
              <a:rPr lang="ru-RU" sz="1200" b="0" strike="noStrike" spc="-1">
                <a:solidFill>
                  <a:srgbClr val="000000"/>
                </a:solidFill>
                <a:uFill>
                  <a:solidFill>
                    <a:srgbClr val="FFFFFF"/>
                  </a:solidFill>
                </a:uFill>
                <a:latin typeface="Times New Roman"/>
                <a:ea typeface="Noto Sans CJK SC"/>
              </a:rPr>
              <a:t>точка </a:t>
            </a:r>
            <a:r>
              <a:rPr lang="en-US" sz="1200" b="0" strike="noStrike" spc="-1">
                <a:solidFill>
                  <a:srgbClr val="000000"/>
                </a:solidFill>
                <a:uFill>
                  <a:solidFill>
                    <a:srgbClr val="FFFFFF"/>
                  </a:solidFill>
                </a:uFill>
                <a:latin typeface="Times New Roman"/>
                <a:ea typeface="Noto Sans CJK SC"/>
              </a:rPr>
              <a:t>NS; </a:t>
            </a:r>
            <a:r>
              <a:rPr lang="ru-RU" sz="1200" b="0" strike="noStrike" spc="-1">
                <a:solidFill>
                  <a:srgbClr val="000000"/>
                </a:solidFill>
                <a:uFill>
                  <a:solidFill>
                    <a:srgbClr val="FFFFFF"/>
                  </a:solidFill>
                </a:uFill>
                <a:latin typeface="Times New Roman"/>
                <a:ea typeface="Noto Sans CJK SC"/>
              </a:rPr>
              <a:t>точка – корневой домен) в </a:t>
            </a:r>
            <a:r>
              <a:rPr lang="en-US" sz="1200" b="0" strike="noStrike" spc="-1">
                <a:solidFill>
                  <a:srgbClr val="000000"/>
                </a:solidFill>
                <a:uFill>
                  <a:solidFill>
                    <a:srgbClr val="FFFFFF"/>
                  </a:solidFill>
                </a:uFill>
                <a:latin typeface="Times New Roman"/>
                <a:ea typeface="Noto Sans CJK SC"/>
              </a:rPr>
              <a:t>Linux </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или    </a:t>
            </a:r>
            <a:r>
              <a:rPr lang="en-US" sz="1200" b="0" strike="noStrike" spc="-1">
                <a:solidFill>
                  <a:srgbClr val="000000"/>
                </a:solidFill>
                <a:uFill>
                  <a:solidFill>
                    <a:srgbClr val="FFFFFF"/>
                  </a:solidFill>
                </a:uFill>
                <a:latin typeface="Times New Roman"/>
                <a:ea typeface="Noto Sans CJK SC"/>
              </a:rPr>
              <a:t>nslookup -type=NS .</a:t>
            </a:r>
            <a:r>
              <a:rPr lang="ru-RU" sz="1200" b="0" strike="noStrike" spc="-1">
                <a:solidFill>
                  <a:srgbClr val="000000"/>
                </a:solidFill>
                <a:uFill>
                  <a:solidFill>
                    <a:srgbClr val="FFFFFF"/>
                  </a:solidFill>
                </a:uFill>
                <a:latin typeface="Times New Roman"/>
                <a:ea typeface="Noto Sans CJK SC"/>
              </a:rPr>
              <a:t>      - в </a:t>
            </a:r>
            <a:r>
              <a:rPr lang="en-US" sz="1200" b="0" strike="noStrike" spc="-1">
                <a:solidFill>
                  <a:srgbClr val="000000"/>
                </a:solidFill>
                <a:uFill>
                  <a:solidFill>
                    <a:srgbClr val="FFFFFF"/>
                  </a:solidFill>
                </a:uFill>
                <a:latin typeface="Times New Roman"/>
                <a:ea typeface="Noto Sans CJK SC"/>
              </a:rPr>
              <a:t>Windows</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The root name servers are hosted in multiple secure sites with high-bandwidth access to accommodate the traffic load. At first, all of these installations were located in the United States. However, the distribution has shifted and this is no longer the case. Usually each DNS server installation at a given site is physically a cluster of machines with load-balancing routers. A comprehensive list of servers, their locations, and properties is available at http://root-servers.org. As of June 2013 there were 374 root servers worldwide.</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The modern trend is to use anycast addressing and routing to provide resilience and load balancing across a wide geographic area. For example, the j.root-servers.net root server, maintained by VeriSign, is represented by 70 (as of March 2013) individual server systems located around the world, which can be queried using anycast addressing.</a:t>
            </a:r>
            <a:endParaRPr lang="en-US" sz="1200" b="0" strike="noStrike" spc="-1">
              <a:solidFill>
                <a:srgbClr val="000000"/>
              </a:solidFill>
              <a:uFill>
                <a:solidFill>
                  <a:srgbClr val="FFFFFF"/>
                </a:solidFill>
              </a:uFill>
              <a:latin typeface="Times New Roman"/>
            </a:endParaRPr>
          </a:p>
          <a:p>
            <a:r>
              <a:rPr lang="arn-CL" sz="1200" b="0" strike="noStrike" spc="-1">
                <a:solidFill>
                  <a:srgbClr val="000000"/>
                </a:solidFill>
                <a:uFill>
                  <a:solidFill>
                    <a:srgbClr val="FFFFFF"/>
                  </a:solidFill>
                </a:uFill>
                <a:latin typeface="Times New Roman"/>
                <a:ea typeface="Noto Sans CJK SC"/>
              </a:rPr>
              <a:t>http://en.wikipedia.org/wiki/Root_name_server</a:t>
            </a:r>
            <a:r>
              <a:rPr lang="ru-RU" sz="1200" b="0" strike="noStrike" spc="-1">
                <a:solidFill>
                  <a:srgbClr val="000000"/>
                </a:solidFill>
                <a:uFill>
                  <a:solidFill>
                    <a:srgbClr val="FFFFFF"/>
                  </a:solidFill>
                </a:uFill>
                <a:latin typeface="Times New Roman"/>
                <a:ea typeface="Noto Sans CJK SC"/>
              </a:rPr>
              <a:t>   - список</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914400" y="4343400"/>
            <a:ext cx="5029200" cy="4114800"/>
          </a:xfrm>
          <a:prstGeom prst="rect">
            <a:avLst/>
          </a:prstGeom>
          <a:noFill/>
          <a:ln>
            <a:noFill/>
          </a:ln>
        </p:spPr>
        <p:txBody>
          <a:bodyPr lIns="90360" tIns="44280" rIns="90360" bIns="44280"/>
          <a:lstStyle/>
          <a:p>
            <a:r>
              <a:rPr lang="en-US" sz="1200" b="0" strike="noStrike" spc="-1">
                <a:solidFill>
                  <a:srgbClr val="000000"/>
                </a:solidFill>
                <a:uFill>
                  <a:solidFill>
                    <a:srgbClr val="FFFFFF"/>
                  </a:solidFill>
                </a:uFill>
                <a:latin typeface="Times New Roman"/>
                <a:ea typeface="Noto Sans CJK SC"/>
              </a:rPr>
              <a:t>The DNS Backbone DDoS Attacks have been several significant Internet events in which distributed denial of service attacks (DDoS) have targeted one or more of the thirteen DNS root servers. These attacks are extremely significant, as the root nameservers function as the Internet backbone, translating text-based Internet hostnames into IP addresses. As the nameservers provide this service for DNS lookups worldwide, attacks against the root nameservers are attempts to disable the Internet itself, rather than specific websites.</a:t>
            </a:r>
            <a:endParaRPr lang="en-US" sz="1200" b="0" strike="noStrike" spc="-1">
              <a:solidFill>
                <a:srgbClr val="000000"/>
              </a:solidFill>
              <a:uFill>
                <a:solidFill>
                  <a:srgbClr val="FFFFFF"/>
                </a:solidFill>
              </a:uFill>
              <a:latin typeface="Times New Roman"/>
            </a:endParaRPr>
          </a:p>
          <a:p>
            <a:r>
              <a:rPr lang="ru-RU"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The first attack occurred on October 21, 2002, and lasted for approximately one hour. Of the thirteen servers, nine were disabled but the remaining four were able to cope.</a:t>
            </a:r>
            <a:r>
              <a:rPr lang="ru-RU" sz="1200" b="0" strike="noStrike" spc="-1">
                <a:solidFill>
                  <a:srgbClr val="000000"/>
                </a:solidFill>
                <a:uFill>
                  <a:solidFill>
                    <a:srgbClr val="FFFFFF"/>
                  </a:solidFill>
                </a:uFill>
                <a:latin typeface="Times New Roman"/>
                <a:ea typeface="Noto Sans CJK SC"/>
              </a:rPr>
              <a:t> </a:t>
            </a:r>
            <a:r>
              <a:rPr lang="en-US" sz="1200" b="0" strike="noStrike" spc="-1">
                <a:solidFill>
                  <a:srgbClr val="000000"/>
                </a:solidFill>
                <a:uFill>
                  <a:solidFill>
                    <a:srgbClr val="FFFFFF"/>
                  </a:solidFill>
                </a:uFill>
                <a:latin typeface="Times New Roman"/>
                <a:ea typeface="Noto Sans CJK SC"/>
              </a:rPr>
              <a:t>This was the second near-major failure of the root nameservers; the first large malfunction of them caused the failure of seven machines in July 1997, due to a technical problem.</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A second attack occurred on February 6, 2007. The attack began at 10:30 UTC, and lasted about five hours. Although none of the servers crashed, two of the root servers reportedly "suffered badly", while others saw "heavy traffic". The botnet responsible for the attack has reportedly been traced to the Asia-Pacific region. [2] There was some speculation in the press that the attack originated from South Korea. [3]</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On February 8, 2007 it was announced by Network World that "If the United States found itself under a major cyberattack aimed at undermining the nation’s critical information infrastructure, the Department of Defense is prepared, based on the authority of the president, to launch a cyber counterattack or an actual bombing of an attack source."[4]</a:t>
            </a:r>
            <a:endParaRPr lang="en-US" sz="1200" b="0" strike="noStrike" spc="-1">
              <a:solidFill>
                <a:srgbClr val="000000"/>
              </a:solidFill>
              <a:uFill>
                <a:solidFill>
                  <a:srgbClr val="FFFFFF"/>
                </a:solidFill>
              </a:uFill>
              <a:latin typeface="Times New Roman"/>
            </a:endParaRPr>
          </a:p>
          <a:p>
            <a:r>
              <a:rPr lang="en-US" sz="1200" b="0" strike="noStrike" spc="-1">
                <a:solidFill>
                  <a:srgbClr val="000000"/>
                </a:solidFill>
                <a:uFill>
                  <a:solidFill>
                    <a:srgbClr val="FFFFFF"/>
                  </a:solidFill>
                </a:uFill>
                <a:latin typeface="Times New Roman"/>
                <a:ea typeface="Noto Sans CJK SC"/>
              </a:rPr>
              <a:t> </a:t>
            </a:r>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0"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3"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38"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40" name="Рисунок 39"/>
          <p:cNvPicPr/>
          <p:nvPr/>
        </p:nvPicPr>
        <p:blipFill>
          <a:blip r:embed="rId2"/>
          <a:stretch/>
        </p:blipFill>
        <p:spPr>
          <a:xfrm>
            <a:off x="1807560" y="1719360"/>
            <a:ext cx="5527080" cy="4410000"/>
          </a:xfrm>
          <a:prstGeom prst="rect">
            <a:avLst/>
          </a:prstGeom>
          <a:ln>
            <a:noFill/>
          </a:ln>
        </p:spPr>
      </p:pic>
      <p:pic>
        <p:nvPicPr>
          <p:cNvPr id="41" name="Рисунок 40"/>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1"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3"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55"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68360" y="115560"/>
            <a:ext cx="741528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4"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68"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72"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75"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6"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7"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80"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81"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82" name="Рисунок 81"/>
          <p:cNvPicPr/>
          <p:nvPr/>
        </p:nvPicPr>
        <p:blipFill>
          <a:blip r:embed="rId2"/>
          <a:stretch/>
        </p:blipFill>
        <p:spPr>
          <a:xfrm>
            <a:off x="1807560" y="1719360"/>
            <a:ext cx="5527080" cy="4410000"/>
          </a:xfrm>
          <a:prstGeom prst="rect">
            <a:avLst/>
          </a:prstGeom>
          <a:ln>
            <a:noFill/>
          </a:ln>
        </p:spPr>
      </p:pic>
      <p:pic>
        <p:nvPicPr>
          <p:cNvPr id="83" name="Рисунок 82"/>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3"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5"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97"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68360" y="115560"/>
            <a:ext cx="741528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02"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4"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06"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08"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0"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1"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2"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4"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5"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17"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8"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19"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20"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22"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23"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124" name="Рисунок 123"/>
          <p:cNvPicPr/>
          <p:nvPr/>
        </p:nvPicPr>
        <p:blipFill>
          <a:blip r:embed="rId2"/>
          <a:stretch/>
        </p:blipFill>
        <p:spPr>
          <a:xfrm>
            <a:off x="1807560" y="1719360"/>
            <a:ext cx="5527080" cy="4410000"/>
          </a:xfrm>
          <a:prstGeom prst="rect">
            <a:avLst/>
          </a:prstGeom>
          <a:ln>
            <a:noFill/>
          </a:ln>
        </p:spPr>
      </p:pic>
      <p:pic>
        <p:nvPicPr>
          <p:cNvPr id="125" name="Рисунок 124"/>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2" name="PlaceHolder 2"/>
          <p:cNvSpPr>
            <a:spLocks noGrp="1"/>
          </p:cNvSpPr>
          <p:nvPr>
            <p:ph type="subTitle"/>
          </p:nvPr>
        </p:nvSpPr>
        <p:spPr>
          <a:xfrm>
            <a:off x="457200" y="1719360"/>
            <a:ext cx="8228160" cy="441000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4"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36"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468360" y="115560"/>
            <a:ext cx="741528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41"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3"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45"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47"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49"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0"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1"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53" name="PlaceHolder 2"/>
          <p:cNvSpPr>
            <a:spLocks noGrp="1"/>
          </p:cNvSpPr>
          <p:nvPr>
            <p:ph type="body"/>
          </p:nvPr>
        </p:nvSpPr>
        <p:spPr>
          <a:xfrm>
            <a:off x="457200" y="171936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4" name="PlaceHolder 3"/>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56"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8"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59" name="PlaceHolder 5"/>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61" name="PlaceHolder 2"/>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62" name="PlaceHolder 3"/>
          <p:cNvSpPr>
            <a:spLocks noGrp="1"/>
          </p:cNvSpPr>
          <p:nvPr>
            <p:ph type="body"/>
          </p:nvPr>
        </p:nvSpPr>
        <p:spPr>
          <a:xfrm>
            <a:off x="457200" y="1719360"/>
            <a:ext cx="822816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pic>
        <p:nvPicPr>
          <p:cNvPr id="163" name="Рисунок 162"/>
          <p:cNvPicPr/>
          <p:nvPr/>
        </p:nvPicPr>
        <p:blipFill>
          <a:blip r:embed="rId2"/>
          <a:stretch/>
        </p:blipFill>
        <p:spPr>
          <a:xfrm>
            <a:off x="1807560" y="1719360"/>
            <a:ext cx="5527080" cy="4410000"/>
          </a:xfrm>
          <a:prstGeom prst="rect">
            <a:avLst/>
          </a:prstGeom>
          <a:ln>
            <a:noFill/>
          </a:ln>
        </p:spPr>
      </p:pic>
      <p:pic>
        <p:nvPicPr>
          <p:cNvPr id="164" name="Рисунок 163"/>
          <p:cNvPicPr/>
          <p:nvPr/>
        </p:nvPicPr>
        <p:blipFill>
          <a:blip r:embed="rId2"/>
          <a:stretch/>
        </p:blipFill>
        <p:spPr>
          <a:xfrm>
            <a:off x="1807560" y="1719360"/>
            <a:ext cx="5527080" cy="441000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68360" y="115560"/>
            <a:ext cx="7415280" cy="5336280"/>
          </a:xfrm>
          <a:prstGeom prst="rect">
            <a:avLst/>
          </a:prstGeom>
        </p:spPr>
        <p:txBody>
          <a:bodyPr lIns="0" tIns="0" rIns="0" bIns="0" anchor="ctr"/>
          <a:lstStyle/>
          <a:p>
            <a:pPr marL="342720" indent="-342720" algn="ctr"/>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18"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5720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352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2" name="PlaceHolder 2"/>
          <p:cNvSpPr>
            <a:spLocks noGrp="1"/>
          </p:cNvSpPr>
          <p:nvPr>
            <p:ph type="body"/>
          </p:nvPr>
        </p:nvSpPr>
        <p:spPr>
          <a:xfrm>
            <a:off x="457200" y="1719360"/>
            <a:ext cx="4015080" cy="441000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673520" y="402300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68360" y="115560"/>
            <a:ext cx="7415280" cy="1150920"/>
          </a:xfrm>
          <a:prstGeom prst="rect">
            <a:avLst/>
          </a:prstGeom>
        </p:spPr>
        <p:txBody>
          <a:bodyPr lIns="90000" tIns="46800" rIns="90000" bIns="46800" anchor="b"/>
          <a:lstStyle/>
          <a:p>
            <a:endParaRPr lang="en-US" sz="3900" b="1" strike="noStrike" spc="-1">
              <a:solidFill>
                <a:srgbClr val="330066"/>
              </a:solidFill>
              <a:uFill>
                <a:solidFill>
                  <a:srgbClr val="FFFFFF"/>
                </a:solidFill>
              </a:uFill>
              <a:latin typeface="Arial"/>
            </a:endParaRPr>
          </a:p>
        </p:txBody>
      </p:sp>
      <p:sp>
        <p:nvSpPr>
          <p:cNvPr id="26" name="PlaceHolder 2"/>
          <p:cNvSpPr>
            <a:spLocks noGrp="1"/>
          </p:cNvSpPr>
          <p:nvPr>
            <p:ph type="body"/>
          </p:nvPr>
        </p:nvSpPr>
        <p:spPr>
          <a:xfrm>
            <a:off x="45720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673520" y="1719360"/>
            <a:ext cx="401508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57200" y="4023000"/>
            <a:ext cx="8228160" cy="2103480"/>
          </a:xfrm>
          <a:prstGeom prst="rect">
            <a:avLst/>
          </a:prstGeom>
        </p:spPr>
        <p:txBody>
          <a:bodyPr lIns="90000" tIns="46800" rIns="90000" bIns="46800"/>
          <a:lstStyle/>
          <a:p>
            <a:endParaRPr lang="en-US" sz="30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468360" y="115560"/>
            <a:ext cx="741528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9"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2"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 name="PlaceHolder 5"/>
          <p:cNvSpPr>
            <a:spLocks noGrp="1"/>
          </p:cNvSpPr>
          <p:nvPr>
            <p:ph type="sldNum"/>
          </p:nvPr>
        </p:nvSpPr>
        <p:spPr>
          <a:xfrm>
            <a:off x="6552720" y="6248160"/>
            <a:ext cx="2132280" cy="455400"/>
          </a:xfrm>
          <a:prstGeom prst="rect">
            <a:avLst/>
          </a:prstGeom>
        </p:spPr>
        <p:txBody>
          <a:bodyPr lIns="90000" tIns="46800" rIns="90000" bIns="46800"/>
          <a:lstStyle/>
          <a:p>
            <a:fld id="{37C6D414-C577-4C12-8A8B-95D8F8DB2708}" type="slidenum">
              <a:rPr lang="ru-RU" sz="1800" b="0" strike="noStrike" spc="-1">
                <a:solidFill>
                  <a:srgbClr val="000000"/>
                </a:solidFill>
                <a:uFill>
                  <a:solidFill>
                    <a:srgbClr val="FFFFFF"/>
                  </a:solidFill>
                </a:uFill>
                <a:latin typeface="Arial"/>
              </a:rPr>
              <a:t>‹#›</a:t>
            </a:fld>
            <a:endParaRPr lang="en-US" sz="1800" b="0" strike="noStrike" spc="-1">
              <a:solidFill>
                <a:srgbClr val="000000"/>
              </a:solidFill>
              <a:uFill>
                <a:solidFill>
                  <a:srgbClr val="FFFFFF"/>
                </a:solidFill>
              </a:uFill>
              <a:latin typeface="Arial"/>
            </a:endParaRPr>
          </a:p>
        </p:txBody>
      </p:sp>
      <p:sp>
        <p:nvSpPr>
          <p:cNvPr id="5" name="Line 6"/>
          <p:cNvSpPr/>
          <p:nvPr/>
        </p:nvSpPr>
        <p:spPr>
          <a:xfrm>
            <a:off x="7885080" y="166680"/>
            <a:ext cx="180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6" name="Line 7"/>
          <p:cNvSpPr/>
          <p:nvPr/>
        </p:nvSpPr>
        <p:spPr>
          <a:xfrm>
            <a:off x="468360" y="1413000"/>
            <a:ext cx="741672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7" name="Рисунок 6"/>
          <p:cNvPicPr/>
          <p:nvPr/>
        </p:nvPicPr>
        <p:blipFill>
          <a:blip r:embed="rId14"/>
          <a:stretch/>
        </p:blipFill>
        <p:spPr>
          <a:xfrm>
            <a:off x="8101080" y="388800"/>
            <a:ext cx="807840" cy="80820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68360" y="115560"/>
            <a:ext cx="741528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43"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44"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5"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6" name="PlaceHolder 5"/>
          <p:cNvSpPr>
            <a:spLocks noGrp="1"/>
          </p:cNvSpPr>
          <p:nvPr>
            <p:ph type="sldNum"/>
          </p:nvPr>
        </p:nvSpPr>
        <p:spPr>
          <a:xfrm>
            <a:off x="6552720" y="6248160"/>
            <a:ext cx="2132280" cy="455400"/>
          </a:xfrm>
          <a:prstGeom prst="rect">
            <a:avLst/>
          </a:prstGeom>
        </p:spPr>
        <p:txBody>
          <a:bodyPr lIns="90000" tIns="46800" rIns="90000" bIns="46800"/>
          <a:lstStyle/>
          <a:p>
            <a:pPr algn="r"/>
            <a:fld id="{E17F8574-9495-41E1-989C-5B8AB4288851}" type="slidenum">
              <a:rPr lang="ru-RU" sz="1000" b="0" strike="noStrike" spc="-1">
                <a:solidFill>
                  <a:srgbClr val="000000"/>
                </a:solidFill>
                <a:uFill>
                  <a:solidFill>
                    <a:srgbClr val="FFFFFF"/>
                  </a:solidFill>
                </a:uFill>
                <a:latin typeface="Times New Roman"/>
                <a:ea typeface="DejaVu Sans"/>
              </a:rPr>
              <a:t>‹#›</a:t>
            </a:fld>
            <a:endParaRPr lang="en-US" sz="2400" b="0" strike="noStrike" spc="-1">
              <a:solidFill>
                <a:srgbClr val="000000"/>
              </a:solidFill>
              <a:uFill>
                <a:solidFill>
                  <a:srgbClr val="FFFFFF"/>
                </a:solidFill>
              </a:uFill>
              <a:latin typeface="Times New Roman"/>
            </a:endParaRPr>
          </a:p>
        </p:txBody>
      </p:sp>
      <p:sp>
        <p:nvSpPr>
          <p:cNvPr id="47" name="Line 6"/>
          <p:cNvSpPr/>
          <p:nvPr/>
        </p:nvSpPr>
        <p:spPr>
          <a:xfrm>
            <a:off x="7885080" y="166680"/>
            <a:ext cx="1800" cy="1246320"/>
          </a:xfrm>
          <a:prstGeom prst="line">
            <a:avLst/>
          </a:prstGeom>
          <a:ln w="12600">
            <a:solidFill>
              <a:srgbClr val="000000"/>
            </a:solidFill>
            <a:miter/>
          </a:ln>
        </p:spPr>
        <p:style>
          <a:lnRef idx="0">
            <a:scrgbClr r="0" g="0" b="0"/>
          </a:lnRef>
          <a:fillRef idx="0">
            <a:scrgbClr r="0" g="0" b="0"/>
          </a:fillRef>
          <a:effectRef idx="0">
            <a:scrgbClr r="0" g="0" b="0"/>
          </a:effectRef>
          <a:fontRef idx="minor"/>
        </p:style>
      </p:sp>
      <p:sp>
        <p:nvSpPr>
          <p:cNvPr id="48" name="Line 7"/>
          <p:cNvSpPr/>
          <p:nvPr/>
        </p:nvSpPr>
        <p:spPr>
          <a:xfrm>
            <a:off x="468360" y="1413000"/>
            <a:ext cx="7416720" cy="1440"/>
          </a:xfrm>
          <a:prstGeom prst="line">
            <a:avLst/>
          </a:prstGeom>
          <a:ln w="12600">
            <a:solidFill>
              <a:srgbClr val="000000"/>
            </a:solidFill>
            <a:miter/>
          </a:ln>
        </p:spPr>
        <p:style>
          <a:lnRef idx="0">
            <a:scrgbClr r="0" g="0" b="0"/>
          </a:lnRef>
          <a:fillRef idx="0">
            <a:scrgbClr r="0" g="0" b="0"/>
          </a:fillRef>
          <a:effectRef idx="0">
            <a:scrgbClr r="0" g="0" b="0"/>
          </a:effectRef>
          <a:fontRef idx="minor"/>
        </p:style>
      </p:sp>
      <p:pic>
        <p:nvPicPr>
          <p:cNvPr id="49" name="Рисунок 48"/>
          <p:cNvPicPr/>
          <p:nvPr/>
        </p:nvPicPr>
        <p:blipFill>
          <a:blip r:embed="rId14"/>
          <a:stretch/>
        </p:blipFill>
        <p:spPr>
          <a:xfrm>
            <a:off x="8101080" y="388800"/>
            <a:ext cx="807840" cy="80820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Line 1"/>
          <p:cNvSpPr/>
          <p:nvPr/>
        </p:nvSpPr>
        <p:spPr>
          <a:xfrm>
            <a:off x="7315200" y="1066680"/>
            <a:ext cx="1440" cy="44960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85" name="Line 2"/>
          <p:cNvSpPr/>
          <p:nvPr/>
        </p:nvSpPr>
        <p:spPr>
          <a:xfrm>
            <a:off x="304920" y="2819520"/>
            <a:ext cx="8229600" cy="1440"/>
          </a:xfrm>
          <a:prstGeom prst="line">
            <a:avLst/>
          </a:prstGeom>
          <a:ln w="6480">
            <a:solidFill>
              <a:srgbClr val="000000"/>
            </a:solidFill>
            <a:miter/>
          </a:ln>
        </p:spPr>
        <p:style>
          <a:lnRef idx="0">
            <a:scrgbClr r="0" g="0" b="0"/>
          </a:lnRef>
          <a:fillRef idx="0">
            <a:scrgbClr r="0" g="0" b="0"/>
          </a:fillRef>
          <a:effectRef idx="0">
            <a:scrgbClr r="0" g="0" b="0"/>
          </a:effectRef>
          <a:fontRef idx="minor"/>
        </p:style>
      </p:sp>
      <p:pic>
        <p:nvPicPr>
          <p:cNvPr id="86" name="Рисунок 85"/>
          <p:cNvPicPr/>
          <p:nvPr/>
        </p:nvPicPr>
        <p:blipFill>
          <a:blip r:embed="rId14"/>
          <a:stretch/>
        </p:blipFill>
        <p:spPr>
          <a:xfrm>
            <a:off x="7451640" y="1828800"/>
            <a:ext cx="808200" cy="808200"/>
          </a:xfrm>
          <a:prstGeom prst="rect">
            <a:avLst/>
          </a:prstGeom>
          <a:ln>
            <a:noFill/>
          </a:ln>
        </p:spPr>
      </p:pic>
      <p:sp>
        <p:nvSpPr>
          <p:cNvPr id="87" name="PlaceHolder 3"/>
          <p:cNvSpPr>
            <a:spLocks noGrp="1"/>
          </p:cNvSpPr>
          <p:nvPr>
            <p:ph type="title"/>
          </p:nvPr>
        </p:nvSpPr>
        <p:spPr>
          <a:xfrm>
            <a:off x="468360" y="115560"/>
            <a:ext cx="741528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88" name="PlaceHolder 4"/>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89" name="CustomShape 5"/>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90" name="CustomShape 6"/>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91" name="PlaceHolder 7"/>
          <p:cNvSpPr>
            <a:spLocks noGrp="1"/>
          </p:cNvSpPr>
          <p:nvPr>
            <p:ph type="sldNum"/>
          </p:nvPr>
        </p:nvSpPr>
        <p:spPr>
          <a:xfrm>
            <a:off x="6552720" y="6248160"/>
            <a:ext cx="2132280" cy="455400"/>
          </a:xfrm>
          <a:prstGeom prst="rect">
            <a:avLst/>
          </a:prstGeom>
        </p:spPr>
        <p:txBody>
          <a:bodyPr lIns="90000" tIns="46800" rIns="90000" bIns="46800"/>
          <a:lstStyle/>
          <a:p>
            <a:pPr algn="r"/>
            <a:fld id="{84BCD7E9-D625-4651-AD16-531946D8D87B}" type="slidenum">
              <a:rPr lang="ru-RU" sz="1000" b="0" strike="noStrike" spc="-1">
                <a:solidFill>
                  <a:srgbClr val="000000"/>
                </a:solidFill>
                <a:uFill>
                  <a:solidFill>
                    <a:srgbClr val="FFFFFF"/>
                  </a:solidFill>
                </a:uFill>
                <a:latin typeface="Times New Roman"/>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468360" y="115560"/>
            <a:ext cx="7415280" cy="1150920"/>
          </a:xfrm>
          <a:prstGeom prst="rect">
            <a:avLst/>
          </a:prstGeom>
        </p:spPr>
        <p:txBody>
          <a:bodyPr lIns="90000" tIns="46800" rIns="90000" bIns="46800" anchor="b"/>
          <a:lstStyle/>
          <a:p>
            <a:r>
              <a:rPr lang="en-US" sz="3900" b="1" strike="noStrike" spc="-1">
                <a:solidFill>
                  <a:srgbClr val="330066"/>
                </a:solidFill>
                <a:uFill>
                  <a:solidFill>
                    <a:srgbClr val="FFFFFF"/>
                  </a:solidFill>
                </a:uFill>
                <a:latin typeface="Arial"/>
              </a:rPr>
              <a:t>Click to edit the title text format</a:t>
            </a:r>
          </a:p>
        </p:txBody>
      </p:sp>
      <p:sp>
        <p:nvSpPr>
          <p:cNvPr id="127" name="PlaceHolder 2"/>
          <p:cNvSpPr>
            <a:spLocks noGrp="1"/>
          </p:cNvSpPr>
          <p:nvPr>
            <p:ph type="body"/>
          </p:nvPr>
        </p:nvSpPr>
        <p:spPr>
          <a:xfrm>
            <a:off x="457200" y="1719360"/>
            <a:ext cx="8228160" cy="4410000"/>
          </a:xfrm>
          <a:prstGeom prst="rect">
            <a:avLst/>
          </a:prstGeom>
        </p:spPr>
        <p:txBody>
          <a:bodyPr lIns="90000" tIns="46800" rIns="90000" bIns="46800"/>
          <a:lstStyle/>
          <a:p>
            <a:pPr marL="342720" indent="-342720"/>
            <a:r>
              <a:rPr lang="en-US" sz="3000" b="0" strike="noStrike" spc="-1">
                <a:solidFill>
                  <a:srgbClr val="000000"/>
                </a:solidFill>
                <a:uFill>
                  <a:solidFill>
                    <a:srgbClr val="FFFFFF"/>
                  </a:solidFill>
                </a:uFill>
                <a:latin typeface="Arial"/>
              </a:rPr>
              <a:t>Click to edit the outline text format</a:t>
            </a:r>
          </a:p>
          <a:p>
            <a:pPr marL="742680" lvl="1" indent="-285480"/>
            <a:r>
              <a:rPr lang="en-US" sz="2600" b="0" strike="noStrike" spc="-1">
                <a:solidFill>
                  <a:srgbClr val="000000"/>
                </a:solidFill>
                <a:uFill>
                  <a:solidFill>
                    <a:srgbClr val="FFFFFF"/>
                  </a:solidFill>
                </a:uFill>
                <a:latin typeface="Arial"/>
              </a:rPr>
              <a:t>Second Outline Level</a:t>
            </a:r>
          </a:p>
          <a:p>
            <a:pPr marL="1143000" lvl="2" indent="-228600">
              <a:buClr>
                <a:srgbClr val="000000"/>
              </a:buClr>
              <a:buFont typeface="Times New Roman"/>
              <a:buChar char="•"/>
            </a:pPr>
            <a:r>
              <a:rPr lang="en-US" sz="2300" b="0" strike="noStrike" spc="-1">
                <a:solidFill>
                  <a:srgbClr val="000000"/>
                </a:solidFill>
                <a:uFill>
                  <a:solidFill>
                    <a:srgbClr val="FFFFFF"/>
                  </a:solidFill>
                </a:uFill>
                <a:latin typeface="Arial"/>
              </a:rPr>
              <a:t>Third Outline Level</a:t>
            </a:r>
          </a:p>
          <a:p>
            <a:pPr marL="1600200" lvl="3" indent="-228600">
              <a:buClr>
                <a:srgbClr val="000000"/>
              </a:buClr>
              <a:buFont typeface="Times New Roman"/>
              <a:buChar char="–"/>
            </a:pPr>
            <a:r>
              <a:rPr lang="en-US" sz="2000" b="0" strike="noStrike" spc="-1">
                <a:solidFill>
                  <a:srgbClr val="000000"/>
                </a:solidFill>
                <a:uFill>
                  <a:solidFill>
                    <a:srgbClr val="FFFFFF"/>
                  </a:solidFill>
                </a:uFill>
                <a:latin typeface="Arial"/>
              </a:rPr>
              <a:t>Fourth Outline Level</a:t>
            </a:r>
          </a:p>
          <a:p>
            <a:pPr marL="2057400" lvl="4" indent="-228600">
              <a:buClr>
                <a:srgbClr val="000000"/>
              </a:buClr>
              <a:buFont typeface="Times New Roman"/>
              <a:buChar char="»"/>
            </a:pPr>
            <a:r>
              <a:rPr lang="en-US" sz="2000" b="0" strike="noStrike" spc="-1">
                <a:solidFill>
                  <a:srgbClr val="000000"/>
                </a:solidFill>
                <a:uFill>
                  <a:solidFill>
                    <a:srgbClr val="FFFFFF"/>
                  </a:solidFill>
                </a:uFill>
                <a:latin typeface="Arial"/>
              </a:rPr>
              <a:t>Fifth Outline Level</a:t>
            </a:r>
          </a:p>
          <a:p>
            <a:pPr marL="2057400" lvl="5" indent="-228600">
              <a:buClr>
                <a:srgbClr val="000000"/>
              </a:buClr>
              <a:buFont typeface="Times New Roman"/>
              <a:buChar char="»"/>
            </a:pPr>
            <a:r>
              <a:rPr lang="en-US" sz="2000" b="0" strike="noStrike" spc="-1">
                <a:solidFill>
                  <a:srgbClr val="000000"/>
                </a:solidFill>
                <a:uFill>
                  <a:solidFill>
                    <a:srgbClr val="FFFFFF"/>
                  </a:solidFill>
                </a:uFill>
                <a:latin typeface="Arial"/>
              </a:rPr>
              <a:t>Sixth Outline Level</a:t>
            </a:r>
          </a:p>
          <a:p>
            <a:pPr marL="2057400" lvl="6" indent="-228600">
              <a:buClr>
                <a:srgbClr val="000000"/>
              </a:buClr>
              <a:buFont typeface="Times New Roman"/>
              <a:buChar char="»"/>
            </a:pPr>
            <a:r>
              <a:rPr lang="en-US" sz="2000" b="0" strike="noStrike" spc="-1">
                <a:solidFill>
                  <a:srgbClr val="000000"/>
                </a:solidFill>
                <a:uFill>
                  <a:solidFill>
                    <a:srgbClr val="FFFFFF"/>
                  </a:solidFill>
                </a:uFill>
                <a:latin typeface="Arial"/>
              </a:rPr>
              <a:t>Seventh Outline Level</a:t>
            </a:r>
          </a:p>
        </p:txBody>
      </p:sp>
      <p:sp>
        <p:nvSpPr>
          <p:cNvPr id="128" name="CustomShape 3"/>
          <p:cNvSpPr/>
          <p:nvPr/>
        </p:nvSpPr>
        <p:spPr>
          <a:xfrm>
            <a:off x="45720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29" name="CustomShape 4"/>
          <p:cNvSpPr/>
          <p:nvPr/>
        </p:nvSpPr>
        <p:spPr>
          <a:xfrm>
            <a:off x="3124080" y="6248520"/>
            <a:ext cx="289584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30" name="PlaceHolder 5"/>
          <p:cNvSpPr>
            <a:spLocks noGrp="1"/>
          </p:cNvSpPr>
          <p:nvPr>
            <p:ph type="sldNum"/>
          </p:nvPr>
        </p:nvSpPr>
        <p:spPr>
          <a:xfrm>
            <a:off x="6552720" y="6248160"/>
            <a:ext cx="2132280" cy="455400"/>
          </a:xfrm>
          <a:prstGeom prst="rect">
            <a:avLst/>
          </a:prstGeom>
        </p:spPr>
        <p:txBody>
          <a:bodyPr lIns="90000" tIns="46800" rIns="90000" bIns="46800"/>
          <a:lstStyle/>
          <a:p>
            <a:pPr algn="r"/>
            <a:fld id="{3072F6B9-F6F9-4E68-82FC-4DDA0A28D167}" type="slidenum">
              <a:rPr lang="ru-RU" sz="1000" b="0" strike="noStrike" spc="-1">
                <a:solidFill>
                  <a:srgbClr val="000000"/>
                </a:solidFill>
                <a:uFill>
                  <a:solidFill>
                    <a:srgbClr val="FFFFFF"/>
                  </a:solidFill>
                </a:uFill>
                <a:latin typeface="Times New Roman"/>
                <a:ea typeface="DejaVu Sans"/>
              </a:rPr>
              <a:t>‹#›</a:t>
            </a:fld>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CustomShape 1"/>
          <p:cNvSpPr/>
          <p:nvPr/>
        </p:nvSpPr>
        <p:spPr>
          <a:xfrm>
            <a:off x="316080" y="466560"/>
            <a:ext cx="6781680" cy="2133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pPr algn="r"/>
            <a:r>
              <a:rPr lang="ru-RU" sz="4800" b="1" strike="noStrike" spc="-1" dirty="0">
                <a:solidFill>
                  <a:srgbClr val="330066"/>
                </a:solidFill>
                <a:uFill>
                  <a:solidFill>
                    <a:srgbClr val="FFFFFF"/>
                  </a:solidFill>
                </a:uFill>
                <a:latin typeface="Arial"/>
              </a:rPr>
              <a:t>Application-</a:t>
            </a:r>
            <a:r>
              <a:rPr lang="en-US" sz="4800" b="1" strike="noStrike" spc="-1" dirty="0">
                <a:solidFill>
                  <a:srgbClr val="330066"/>
                </a:solidFill>
                <a:uFill>
                  <a:solidFill>
                    <a:srgbClr val="FFFFFF"/>
                  </a:solidFill>
                </a:uFill>
                <a:latin typeface="Arial"/>
              </a:rPr>
              <a:t>Layer</a:t>
            </a:r>
            <a:r>
              <a:rPr lang="ru-RU" sz="4800" b="1" strike="noStrike" spc="-1" dirty="0">
                <a:solidFill>
                  <a:srgbClr val="330066"/>
                </a:solidFill>
                <a:uFill>
                  <a:solidFill>
                    <a:srgbClr val="FFFFFF"/>
                  </a:solidFill>
                </a:uFill>
                <a:latin typeface="Arial"/>
              </a:rPr>
              <a:t> </a:t>
            </a:r>
            <a:r>
              <a:rPr lang="en-US" sz="4800" b="1" spc="-1" dirty="0">
                <a:solidFill>
                  <a:srgbClr val="330066"/>
                </a:solidFill>
                <a:uFill>
                  <a:solidFill>
                    <a:srgbClr val="FFFFFF"/>
                  </a:solidFill>
                </a:uFill>
                <a:latin typeface="Arial"/>
              </a:rPr>
              <a:t>P</a:t>
            </a:r>
            <a:r>
              <a:rPr lang="ru-RU" sz="4800" b="1" strike="noStrike" spc="-1" dirty="0" err="1">
                <a:solidFill>
                  <a:srgbClr val="330066"/>
                </a:solidFill>
                <a:uFill>
                  <a:solidFill>
                    <a:srgbClr val="FFFFFF"/>
                  </a:solidFill>
                </a:uFill>
                <a:latin typeface="Arial"/>
              </a:rPr>
              <a:t>rotocols</a:t>
            </a:r>
            <a:r>
              <a:rPr lang="ru-RU" sz="4800" b="1" strike="noStrike" spc="-1" dirty="0">
                <a:solidFill>
                  <a:srgbClr val="330066"/>
                </a:solidFill>
                <a:uFill>
                  <a:solidFill>
                    <a:srgbClr val="FFFFFF"/>
                  </a:solidFill>
                </a:uFill>
                <a:latin typeface="Arial"/>
              </a:rPr>
              <a:t> </a:t>
            </a:r>
            <a:r>
              <a:rPr lang="ru-RU" sz="4800" b="1" strike="noStrike" spc="-1" dirty="0" err="1">
                <a:solidFill>
                  <a:srgbClr val="330066"/>
                </a:solidFill>
                <a:uFill>
                  <a:solidFill>
                    <a:srgbClr val="FFFFFF"/>
                  </a:solidFill>
                </a:uFill>
                <a:latin typeface="Arial"/>
              </a:rPr>
              <a:t>and</a:t>
            </a:r>
            <a:r>
              <a:rPr lang="ru-RU" sz="4800" b="1" strike="noStrike" spc="-1" dirty="0">
                <a:solidFill>
                  <a:srgbClr val="330066"/>
                </a:solidFill>
                <a:uFill>
                  <a:solidFill>
                    <a:srgbClr val="FFFFFF"/>
                  </a:solidFill>
                </a:uFill>
                <a:latin typeface="Arial"/>
              </a:rPr>
              <a:t> </a:t>
            </a:r>
            <a:r>
              <a:rPr lang="en-US" sz="4800" b="1" spc="-1" dirty="0">
                <a:solidFill>
                  <a:srgbClr val="330066"/>
                </a:solidFill>
                <a:uFill>
                  <a:solidFill>
                    <a:srgbClr val="FFFFFF"/>
                  </a:solidFill>
                </a:uFill>
                <a:latin typeface="Arial"/>
              </a:rPr>
              <a:t>S</a:t>
            </a:r>
            <a:r>
              <a:rPr lang="ru-RU" sz="4800" b="1" strike="noStrike" spc="-1" dirty="0" err="1">
                <a:solidFill>
                  <a:srgbClr val="330066"/>
                </a:solidFill>
                <a:uFill>
                  <a:solidFill>
                    <a:srgbClr val="FFFFFF"/>
                  </a:solidFill>
                </a:uFill>
                <a:latin typeface="Arial"/>
              </a:rPr>
              <a:t>ervices</a:t>
            </a:r>
            <a:endParaRPr lang="en-US" sz="1800" b="0" strike="noStrike" spc="-1" dirty="0">
              <a:solidFill>
                <a:srgbClr val="000000"/>
              </a:solidFill>
              <a:uFill>
                <a:solidFill>
                  <a:srgbClr val="FFFFFF"/>
                </a:solidFill>
              </a:uFill>
              <a:latin typeface="Arial"/>
            </a:endParaRPr>
          </a:p>
        </p:txBody>
      </p:sp>
      <p:pic>
        <p:nvPicPr>
          <p:cNvPr id="169" name="Рисунок 168"/>
          <p:cNvPicPr/>
          <p:nvPr/>
        </p:nvPicPr>
        <p:blipFill>
          <a:blip r:embed="rId3"/>
          <a:stretch/>
        </p:blipFill>
        <p:spPr>
          <a:xfrm>
            <a:off x="2556000" y="2997360"/>
            <a:ext cx="4392360" cy="3566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5BBA802B-DA11-4FDB-8C26-1CADC54A8C7C}" type="slidenum">
              <a:rPr lang="ru-RU" sz="1000" b="0" strike="noStrike" spc="-1">
                <a:solidFill>
                  <a:srgbClr val="000000"/>
                </a:solidFill>
                <a:uFill>
                  <a:solidFill>
                    <a:srgbClr val="FFFFFF"/>
                  </a:solidFill>
                </a:uFill>
                <a:latin typeface="Arial"/>
              </a:rPr>
              <a:t>10</a:t>
            </a:fld>
            <a:endParaRPr lang="en-US" sz="1800" b="0" strike="noStrike" spc="-1">
              <a:solidFill>
                <a:srgbClr val="000000"/>
              </a:solidFill>
              <a:uFill>
                <a:solidFill>
                  <a:srgbClr val="FFFFFF"/>
                </a:solidFill>
              </a:uFill>
              <a:latin typeface="Arial"/>
            </a:endParaRPr>
          </a:p>
        </p:txBody>
      </p:sp>
      <p:sp>
        <p:nvSpPr>
          <p:cNvPr id="273"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600" b="1" strike="noStrike" spc="-1" dirty="0" err="1">
                <a:solidFill>
                  <a:srgbClr val="330066"/>
                </a:solidFill>
                <a:uFill>
                  <a:solidFill>
                    <a:srgbClr val="FFFFFF"/>
                  </a:solidFill>
                </a:uFill>
                <a:latin typeface="Arial"/>
              </a:rPr>
              <a:t>Root</a:t>
            </a:r>
            <a:r>
              <a:rPr lang="ru-RU" sz="3600" b="1" strike="noStrike" spc="-1" dirty="0">
                <a:solidFill>
                  <a:srgbClr val="330066"/>
                </a:solidFill>
                <a:uFill>
                  <a:solidFill>
                    <a:srgbClr val="FFFFFF"/>
                  </a:solidFill>
                </a:uFill>
                <a:latin typeface="Arial"/>
              </a:rPr>
              <a:t> </a:t>
            </a:r>
            <a:r>
              <a:rPr lang="en-US" sz="3600" b="1" strike="noStrike" spc="-1" dirty="0">
                <a:solidFill>
                  <a:srgbClr val="330066"/>
                </a:solidFill>
                <a:uFill>
                  <a:solidFill>
                    <a:srgbClr val="FFFFFF"/>
                  </a:solidFill>
                </a:uFill>
                <a:latin typeface="Arial"/>
              </a:rPr>
              <a:t>DNS Server</a:t>
            </a:r>
            <a:r>
              <a:rPr lang="ru-RU" sz="3600" b="1" strike="noStrike" spc="-1" dirty="0">
                <a:solidFill>
                  <a:srgbClr val="330066"/>
                </a:solidFill>
                <a:uFill>
                  <a:solidFill>
                    <a:srgbClr val="FFFFFF"/>
                  </a:solidFill>
                </a:uFill>
                <a:latin typeface="Arial"/>
              </a:rPr>
              <a:t> "</a:t>
            </a:r>
            <a:r>
              <a:rPr lang="en-US" sz="3600" b="1" strike="noStrike" spc="-1" dirty="0">
                <a:solidFill>
                  <a:srgbClr val="330066"/>
                </a:solidFill>
                <a:uFill>
                  <a:solidFill>
                    <a:srgbClr val="FFFFFF"/>
                  </a:solidFill>
                </a:uFill>
                <a:latin typeface="Arial"/>
              </a:rPr>
              <a:t>K</a:t>
            </a:r>
            <a:r>
              <a:rPr lang="ru-RU" sz="3600" b="1" strike="noStrike" spc="-1" dirty="0">
                <a:solidFill>
                  <a:srgbClr val="330066"/>
                </a:solidFill>
                <a:uFill>
                  <a:solidFill>
                    <a:srgbClr val="FFFFFF"/>
                  </a:solidFill>
                </a:uFill>
                <a:latin typeface="Arial"/>
              </a:rPr>
              <a:t>“</a:t>
            </a:r>
            <a:r>
              <a:rPr lang="en-US" sz="3600" b="1" strike="noStrike" spc="-1" dirty="0">
                <a:solidFill>
                  <a:srgbClr val="330066"/>
                </a:solidFill>
                <a:uFill>
                  <a:solidFill>
                    <a:srgbClr val="FFFFFF"/>
                  </a:solidFill>
                </a:uFill>
                <a:latin typeface="Arial"/>
              </a:rPr>
              <a:t> </a:t>
            </a:r>
            <a:r>
              <a:rPr lang="ru-RU" sz="3600" b="1" strike="noStrike" spc="-1" dirty="0" err="1">
                <a:solidFill>
                  <a:srgbClr val="330066"/>
                </a:solidFill>
                <a:uFill>
                  <a:solidFill>
                    <a:srgbClr val="FFFFFF"/>
                  </a:solidFill>
                </a:uFill>
                <a:latin typeface="Arial"/>
              </a:rPr>
              <a:t>in</a:t>
            </a:r>
            <a:r>
              <a:rPr lang="ru-RU" sz="3600" b="1" strike="noStrike" spc="-1" dirty="0">
                <a:solidFill>
                  <a:srgbClr val="330066"/>
                </a:solidFill>
                <a:uFill>
                  <a:solidFill>
                    <a:srgbClr val="FFFFFF"/>
                  </a:solidFill>
                </a:uFill>
                <a:latin typeface="Arial"/>
              </a:rPr>
              <a:t> </a:t>
            </a:r>
            <a:r>
              <a:rPr lang="ru-RU" sz="3600" b="1" strike="noStrike" spc="-1" dirty="0" err="1">
                <a:solidFill>
                  <a:srgbClr val="330066"/>
                </a:solidFill>
                <a:uFill>
                  <a:solidFill>
                    <a:srgbClr val="FFFFFF"/>
                  </a:solidFill>
                </a:uFill>
                <a:latin typeface="Arial"/>
              </a:rPr>
              <a:t>Amsterdam</a:t>
            </a:r>
            <a:r>
              <a:rPr lang="en-US" sz="3600" b="1" strike="noStrike" spc="-1" dirty="0">
                <a:solidFill>
                  <a:srgbClr val="330066"/>
                </a:solidFill>
                <a:uFill>
                  <a:solidFill>
                    <a:srgbClr val="FFFFFF"/>
                  </a:solidFill>
                </a:uFill>
                <a:latin typeface="Arial"/>
              </a:rPr>
              <a:t> IX</a:t>
            </a:r>
            <a:endParaRPr lang="en-US" sz="1600" b="0" strike="noStrike" spc="-1" dirty="0">
              <a:solidFill>
                <a:srgbClr val="000000"/>
              </a:solidFill>
              <a:uFill>
                <a:solidFill>
                  <a:srgbClr val="FFFFFF"/>
                </a:solidFill>
              </a:uFill>
              <a:latin typeface="Arial"/>
            </a:endParaRPr>
          </a:p>
        </p:txBody>
      </p:sp>
      <p:pic>
        <p:nvPicPr>
          <p:cNvPr id="274" name="Рисунок 273"/>
          <p:cNvPicPr/>
          <p:nvPr/>
        </p:nvPicPr>
        <p:blipFill>
          <a:blip r:embed="rId3"/>
          <a:stretch/>
        </p:blipFill>
        <p:spPr>
          <a:xfrm>
            <a:off x="971640" y="1413000"/>
            <a:ext cx="7272360" cy="5452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9B47DDE8-0402-49CA-B880-A58A0C60CE97}" type="slidenum">
              <a:rPr lang="en-US" sz="1000" b="0" strike="noStrike" spc="-1" smtClean="0">
                <a:solidFill>
                  <a:srgbClr val="000000"/>
                </a:solidFill>
                <a:uFill>
                  <a:solidFill>
                    <a:srgbClr val="FFFFFF"/>
                  </a:solidFill>
                </a:uFill>
                <a:latin typeface="Arial"/>
              </a:rPr>
              <a:t>11</a:t>
            </a:fld>
            <a:endParaRPr lang="en-US" sz="1800" b="0" strike="noStrike" spc="-1">
              <a:solidFill>
                <a:srgbClr val="000000"/>
              </a:solidFill>
              <a:uFill>
                <a:solidFill>
                  <a:srgbClr val="FFFFFF"/>
                </a:solidFill>
              </a:uFill>
              <a:latin typeface="Arial"/>
            </a:endParaRPr>
          </a:p>
        </p:txBody>
      </p:sp>
      <p:sp>
        <p:nvSpPr>
          <p:cNvPr id="276"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500" b="1" strike="noStrike" spc="-1">
                <a:solidFill>
                  <a:srgbClr val="330066"/>
                </a:solidFill>
                <a:uFill>
                  <a:solidFill>
                    <a:srgbClr val="FFFFFF"/>
                  </a:solidFill>
                </a:uFill>
                <a:latin typeface="Arial"/>
              </a:rPr>
              <a:t>Additional features of </a:t>
            </a:r>
          </a:p>
          <a:p>
            <a:r>
              <a:rPr lang="en-US" sz="3500" b="1" strike="noStrike" spc="-1">
                <a:solidFill>
                  <a:srgbClr val="330066"/>
                </a:solidFill>
                <a:uFill>
                  <a:solidFill>
                    <a:srgbClr val="FFFFFF"/>
                  </a:solidFill>
                </a:uFill>
                <a:latin typeface="Arial"/>
              </a:rPr>
              <a:t>DNS-servers</a:t>
            </a:r>
            <a:endParaRPr lang="en-US" sz="1800" b="0" strike="noStrike" spc="-1">
              <a:solidFill>
                <a:srgbClr val="000000"/>
              </a:solidFill>
              <a:uFill>
                <a:solidFill>
                  <a:srgbClr val="FFFFFF"/>
                </a:solidFill>
              </a:uFill>
              <a:latin typeface="Arial"/>
            </a:endParaRPr>
          </a:p>
        </p:txBody>
      </p:sp>
      <p:sp>
        <p:nvSpPr>
          <p:cNvPr id="277" name="CustomShape 3"/>
          <p:cNvSpPr/>
          <p:nvPr/>
        </p:nvSpPr>
        <p:spPr>
          <a:xfrm>
            <a:off x="457200" y="1413000"/>
            <a:ext cx="8291520" cy="504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Support for aliases.</a:t>
            </a:r>
            <a:r>
              <a:rPr lang="en-US" sz="3200" b="0" strike="noStrike" spc="-1" dirty="0">
                <a:solidFill>
                  <a:srgbClr val="000000"/>
                </a:solidFill>
                <a:uFill>
                  <a:solidFill>
                    <a:srgbClr val="FFFFFF"/>
                  </a:solidFill>
                </a:uFill>
                <a:latin typeface="Arial"/>
              </a:rPr>
              <a:t> Example: mmcs.sfedu.ru, web.mmcs.sfedu.ru and web.mmcs.rsu.ru, www.mmcs.sfedu.ru have the same </a:t>
            </a:r>
            <a:r>
              <a:rPr lang="en-US" sz="3200" b="0" strike="noStrike" spc="-1" dirty="0" err="1">
                <a:solidFill>
                  <a:srgbClr val="000000"/>
                </a:solidFill>
                <a:uFill>
                  <a:solidFill>
                    <a:srgbClr val="FFFFFF"/>
                  </a:solidFill>
                </a:uFill>
                <a:latin typeface="Arial"/>
              </a:rPr>
              <a:t>ip</a:t>
            </a:r>
            <a:r>
              <a:rPr lang="en-US" sz="3200" b="0" strike="noStrike" spc="-1" dirty="0">
                <a:solidFill>
                  <a:srgbClr val="000000"/>
                </a:solidFill>
                <a:uFill>
                  <a:solidFill>
                    <a:srgbClr val="FFFFFF"/>
                  </a:solidFill>
                </a:uFill>
                <a:latin typeface="Arial"/>
              </a:rPr>
              <a:t>-address</a:t>
            </a:r>
            <a:endParaRPr lang="en-US" sz="20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Mail </a:t>
            </a:r>
            <a:r>
              <a:rPr lang="en-US" sz="3200" b="1" strike="noStrike" spc="-1" dirty="0" err="1">
                <a:solidFill>
                  <a:srgbClr val="000000"/>
                </a:solidFill>
                <a:uFill>
                  <a:solidFill>
                    <a:srgbClr val="FFFFFF"/>
                  </a:solidFill>
                </a:uFill>
                <a:latin typeface="Arial"/>
              </a:rPr>
              <a:t>eXchanger</a:t>
            </a:r>
            <a:r>
              <a:rPr lang="en-US" sz="3200" b="1" strike="noStrike" spc="-1" dirty="0">
                <a:solidFill>
                  <a:srgbClr val="000000"/>
                </a:solidFill>
                <a:uFill>
                  <a:solidFill>
                    <a:srgbClr val="FFFFFF"/>
                  </a:solidFill>
                </a:uFill>
                <a:latin typeface="Arial"/>
              </a:rPr>
              <a:t> support</a:t>
            </a:r>
            <a:endParaRPr lang="en-US" sz="20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Load balancing between servers</a:t>
            </a:r>
            <a:r>
              <a:rPr lang="en-US" sz="3200" b="0" strike="noStrike" spc="-1" dirty="0">
                <a:solidFill>
                  <a:srgbClr val="000000"/>
                </a:solidFill>
                <a:uFill>
                  <a:solidFill>
                    <a:srgbClr val="FFFFFF"/>
                  </a:solidFill>
                </a:uFill>
                <a:latin typeface="Arial"/>
              </a:rPr>
              <a:t> </a:t>
            </a:r>
            <a:endParaRPr lang="en-US" sz="20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Caching </a:t>
            </a:r>
            <a:r>
              <a:rPr lang="en-US" sz="3200" strike="noStrike" spc="-1" dirty="0">
                <a:solidFill>
                  <a:srgbClr val="000000"/>
                </a:solidFill>
                <a:uFill>
                  <a:solidFill>
                    <a:srgbClr val="FFFFFF"/>
                  </a:solidFill>
                </a:uFill>
                <a:latin typeface="Arial"/>
              </a:rPr>
              <a:t>(authoritative and non-authoritative information)</a:t>
            </a:r>
            <a:endParaRPr lang="en-US" sz="200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723D86F0-B9F3-4C5C-A119-8FF03218A9BC}" type="slidenum">
              <a:rPr lang="ru-RU" sz="1000" b="0" strike="noStrike" spc="-1">
                <a:solidFill>
                  <a:srgbClr val="000000"/>
                </a:solidFill>
                <a:uFill>
                  <a:solidFill>
                    <a:srgbClr val="FFFFFF"/>
                  </a:solidFill>
                </a:uFill>
                <a:latin typeface="Arial"/>
              </a:rPr>
              <a:t>12</a:t>
            </a:fld>
            <a:endParaRPr lang="en-US" sz="1800" b="0" strike="noStrike" spc="-1">
              <a:solidFill>
                <a:srgbClr val="000000"/>
              </a:solidFill>
              <a:uFill>
                <a:solidFill>
                  <a:srgbClr val="FFFFFF"/>
                </a:solidFill>
              </a:uFill>
              <a:latin typeface="Arial"/>
            </a:endParaRPr>
          </a:p>
        </p:txBody>
      </p:sp>
      <p:sp>
        <p:nvSpPr>
          <p:cNvPr id="279"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900" b="1" strike="noStrike" spc="-1" dirty="0" err="1">
                <a:solidFill>
                  <a:srgbClr val="330066"/>
                </a:solidFill>
                <a:uFill>
                  <a:solidFill>
                    <a:srgbClr val="FFFFFF"/>
                  </a:solidFill>
                </a:uFill>
                <a:latin typeface="Arial"/>
              </a:rPr>
              <a:t>Operating</a:t>
            </a:r>
            <a:r>
              <a:rPr lang="ru-RU" sz="3900" b="1" strike="noStrike" spc="-1" dirty="0">
                <a:solidFill>
                  <a:srgbClr val="330066"/>
                </a:solidFill>
                <a:uFill>
                  <a:solidFill>
                    <a:srgbClr val="FFFFFF"/>
                  </a:solidFill>
                </a:uFill>
                <a:latin typeface="Arial"/>
              </a:rPr>
              <a:t> </a:t>
            </a:r>
            <a:r>
              <a:rPr lang="ru-RU" sz="3900" b="1" strike="noStrike" spc="-1" dirty="0" err="1">
                <a:solidFill>
                  <a:srgbClr val="330066"/>
                </a:solidFill>
                <a:uFill>
                  <a:solidFill>
                    <a:srgbClr val="FFFFFF"/>
                  </a:solidFill>
                </a:uFill>
                <a:latin typeface="Arial"/>
              </a:rPr>
              <a:t>principles</a:t>
            </a:r>
            <a:r>
              <a:rPr lang="ru-RU" sz="3900" b="1" strike="noStrike" spc="-1" dirty="0">
                <a:solidFill>
                  <a:srgbClr val="330066"/>
                </a:solidFill>
                <a:uFill>
                  <a:solidFill>
                    <a:srgbClr val="FFFFFF"/>
                  </a:solidFill>
                </a:uFill>
                <a:latin typeface="Arial"/>
              </a:rPr>
              <a:t> </a:t>
            </a:r>
            <a:r>
              <a:rPr lang="en-US" sz="3900" b="1" strike="noStrike" spc="-1" dirty="0">
                <a:solidFill>
                  <a:srgbClr val="330066"/>
                </a:solidFill>
                <a:uFill>
                  <a:solidFill>
                    <a:srgbClr val="FFFFFF"/>
                  </a:solidFill>
                </a:uFill>
                <a:latin typeface="Arial"/>
              </a:rPr>
              <a:t>of DNS</a:t>
            </a:r>
            <a:endParaRPr lang="en-US" sz="1800" b="0" strike="noStrike" spc="-1" dirty="0">
              <a:solidFill>
                <a:srgbClr val="000000"/>
              </a:solidFill>
              <a:uFill>
                <a:solidFill>
                  <a:srgbClr val="FFFFFF"/>
                </a:solidFill>
              </a:uFill>
              <a:latin typeface="Arial"/>
            </a:endParaRPr>
          </a:p>
        </p:txBody>
      </p:sp>
      <p:sp>
        <p:nvSpPr>
          <p:cNvPr id="280" name="CustomShape 3"/>
          <p:cNvSpPr/>
          <p:nvPr/>
        </p:nvSpPr>
        <p:spPr>
          <a:xfrm>
            <a:off x="1037880" y="5090760"/>
            <a:ext cx="1913400" cy="1191240"/>
          </a:xfrm>
          <a:prstGeom prst="rect">
            <a:avLst/>
          </a:prstGeom>
          <a:solidFill>
            <a:srgbClr val="CCCC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1800" b="1" strike="noStrike" spc="-1">
                <a:solidFill>
                  <a:srgbClr val="000000"/>
                </a:solidFill>
                <a:uFill>
                  <a:solidFill>
                    <a:srgbClr val="FFFFFF"/>
                  </a:solidFill>
                </a:uFill>
                <a:latin typeface="Arial"/>
              </a:rPr>
              <a:t>Computer
the teacher
of the university
Stanford</a:t>
            </a:r>
            <a:endParaRPr lang="en-US" sz="1800" b="0" strike="noStrike" spc="-1">
              <a:solidFill>
                <a:srgbClr val="000000"/>
              </a:solidFill>
              <a:uFill>
                <a:solidFill>
                  <a:srgbClr val="FFFFFF"/>
                </a:solidFill>
              </a:uFill>
              <a:latin typeface="Arial"/>
            </a:endParaRPr>
          </a:p>
        </p:txBody>
      </p:sp>
      <p:sp>
        <p:nvSpPr>
          <p:cNvPr id="281" name="CustomShape 4"/>
          <p:cNvSpPr/>
          <p:nvPr/>
        </p:nvSpPr>
        <p:spPr>
          <a:xfrm>
            <a:off x="1130040" y="3003120"/>
            <a:ext cx="1729080" cy="1191240"/>
          </a:xfrm>
          <a:prstGeom prst="rect">
            <a:avLst/>
          </a:prstGeom>
          <a:solidFill>
            <a:srgbClr val="CCCC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1800" b="1" strike="noStrike" spc="-1">
                <a:solidFill>
                  <a:srgbClr val="000000"/>
                </a:solidFill>
                <a:uFill>
                  <a:solidFill>
                    <a:srgbClr val="FFFFFF"/>
                  </a:solidFill>
                </a:uFill>
                <a:latin typeface="Arial"/>
              </a:rPr>
              <a:t>Local
</a:t>
            </a:r>
            <a:r>
              <a:rPr lang="en-US" sz="1800" b="1" strike="noStrike" spc="-1">
                <a:solidFill>
                  <a:srgbClr val="000000"/>
                </a:solidFill>
                <a:uFill>
                  <a:solidFill>
                    <a:srgbClr val="FFFFFF"/>
                  </a:solidFill>
                </a:uFill>
                <a:latin typeface="Arial"/>
              </a:rPr>
              <a:t>DNS-</a:t>
            </a:r>
            <a:r>
              <a:rPr lang="ru-RU" sz="1800" b="1" strike="noStrike" spc="-1">
                <a:solidFill>
                  <a:srgbClr val="000000"/>
                </a:solidFill>
                <a:uFill>
                  <a:solidFill>
                    <a:srgbClr val="FFFFFF"/>
                  </a:solidFill>
                </a:uFill>
                <a:latin typeface="Arial"/>
              </a:rPr>
              <a:t>server
of the university
Stanford</a:t>
            </a:r>
            <a:endParaRPr lang="en-US" sz="1800" b="0" strike="noStrike" spc="-1">
              <a:solidFill>
                <a:srgbClr val="000000"/>
              </a:solidFill>
              <a:uFill>
                <a:solidFill>
                  <a:srgbClr val="FFFFFF"/>
                </a:solidFill>
              </a:uFill>
              <a:latin typeface="Arial"/>
            </a:endParaRPr>
          </a:p>
        </p:txBody>
      </p:sp>
      <p:sp>
        <p:nvSpPr>
          <p:cNvPr id="282" name="CustomShape 5"/>
          <p:cNvSpPr/>
          <p:nvPr/>
        </p:nvSpPr>
        <p:spPr>
          <a:xfrm>
            <a:off x="3348000" y="1484280"/>
            <a:ext cx="1773360" cy="1093680"/>
          </a:xfrm>
          <a:prstGeom prst="rect">
            <a:avLst/>
          </a:prstGeom>
          <a:solidFill>
            <a:srgbClr val="CCCC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1800" b="1" strike="noStrike" spc="-1">
                <a:solidFill>
                  <a:srgbClr val="000000"/>
                </a:solidFill>
                <a:uFill>
                  <a:solidFill>
                    <a:srgbClr val="FFFFFF"/>
                  </a:solidFill>
                </a:uFill>
                <a:latin typeface="Arial"/>
              </a:rPr>
              <a:t>Root Account
DNS server</a:t>
            </a:r>
            <a:endParaRPr lang="en-US" sz="1800" b="0" strike="noStrike" spc="-1">
              <a:solidFill>
                <a:srgbClr val="000000"/>
              </a:solidFill>
              <a:uFill>
                <a:solidFill>
                  <a:srgbClr val="FFFFFF"/>
                </a:solidFill>
              </a:uFill>
              <a:latin typeface="Arial"/>
            </a:endParaRPr>
          </a:p>
        </p:txBody>
      </p:sp>
      <p:sp>
        <p:nvSpPr>
          <p:cNvPr id="283" name="CustomShape 6"/>
          <p:cNvSpPr/>
          <p:nvPr/>
        </p:nvSpPr>
        <p:spPr>
          <a:xfrm>
            <a:off x="6657840" y="2060640"/>
            <a:ext cx="1801800" cy="857160"/>
          </a:xfrm>
          <a:prstGeom prst="rect">
            <a:avLst/>
          </a:prstGeom>
          <a:solidFill>
            <a:srgbClr val="CCCC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ru-RU" sz="1800" b="1" strike="noStrike" spc="-1" dirty="0">
                <a:solidFill>
                  <a:srgbClr val="000000"/>
                </a:solidFill>
                <a:uFill>
                  <a:solidFill>
                    <a:srgbClr val="FFFFFF"/>
                  </a:solidFill>
                </a:uFill>
                <a:latin typeface="Arial"/>
              </a:rPr>
              <a:t>DNS </a:t>
            </a:r>
            <a:r>
              <a:rPr lang="ru-RU" sz="1800" b="1" strike="noStrike" spc="-1" dirty="0" err="1">
                <a:solidFill>
                  <a:srgbClr val="000000"/>
                </a:solidFill>
                <a:uFill>
                  <a:solidFill>
                    <a:srgbClr val="FFFFFF"/>
                  </a:solidFill>
                </a:uFill>
                <a:latin typeface="Arial"/>
              </a:rPr>
              <a:t>server</a:t>
            </a:r>
            <a:r>
              <a:rPr lang="ru-RU" sz="1800" b="1" strike="noStrike" spc="-1" dirty="0">
                <a:solidFill>
                  <a:srgbClr val="000000"/>
                </a:solidFill>
                <a:uFill>
                  <a:solidFill>
                    <a:srgbClr val="FFFFFF"/>
                  </a:solidFill>
                </a:uFill>
                <a:latin typeface="Arial"/>
              </a:rPr>
              <a:t>
</a:t>
            </a:r>
            <a:r>
              <a:rPr lang="ru-RU" sz="1800" b="1" strike="noStrike" spc="-1" dirty="0" err="1">
                <a:solidFill>
                  <a:srgbClr val="000000"/>
                </a:solidFill>
                <a:uFill>
                  <a:solidFill>
                    <a:srgbClr val="FFFFFF"/>
                  </a:solidFill>
                </a:uFill>
                <a:latin typeface="Arial"/>
              </a:rPr>
              <a:t>of</a:t>
            </a:r>
            <a:r>
              <a:rPr lang="ru-RU" sz="1800" b="1" strike="noStrike" spc="-1" dirty="0">
                <a:solidFill>
                  <a:srgbClr val="000000"/>
                </a:solidFill>
                <a:uFill>
                  <a:solidFill>
                    <a:srgbClr val="FFFFFF"/>
                  </a:solidFill>
                </a:uFill>
                <a:latin typeface="Arial"/>
              </a:rPr>
              <a:t> </a:t>
            </a:r>
            <a:r>
              <a:rPr lang="ru-RU" sz="1800" b="1" strike="noStrike" spc="-1" dirty="0" err="1">
                <a:solidFill>
                  <a:srgbClr val="000000"/>
                </a:solidFill>
                <a:uFill>
                  <a:solidFill>
                    <a:srgbClr val="FFFFFF"/>
                  </a:solidFill>
                </a:uFill>
                <a:latin typeface="Arial"/>
              </a:rPr>
              <a:t>the</a:t>
            </a:r>
            <a:r>
              <a:rPr lang="ru-RU" sz="1800" b="1" strike="noStrike" spc="-1" dirty="0">
                <a:solidFill>
                  <a:srgbClr val="000000"/>
                </a:solidFill>
                <a:uFill>
                  <a:solidFill>
                    <a:srgbClr val="FFFFFF"/>
                  </a:solidFill>
                </a:uFill>
                <a:latin typeface="Arial"/>
              </a:rPr>
              <a:t> </a:t>
            </a:r>
            <a:r>
              <a:rPr lang="ru-RU" sz="1800" b="1" strike="noStrike" spc="-1" dirty="0" err="1">
                <a:solidFill>
                  <a:srgbClr val="000000"/>
                </a:solidFill>
                <a:uFill>
                  <a:solidFill>
                    <a:srgbClr val="FFFFFF"/>
                  </a:solidFill>
                </a:uFill>
                <a:latin typeface="Arial"/>
              </a:rPr>
              <a:t>ru</a:t>
            </a:r>
            <a:r>
              <a:rPr lang="ru-RU" sz="1800" b="1" strike="noStrike" spc="-1" dirty="0">
                <a:solidFill>
                  <a:srgbClr val="000000"/>
                </a:solidFill>
                <a:uFill>
                  <a:solidFill>
                    <a:srgbClr val="FFFFFF"/>
                  </a:solidFill>
                </a:uFill>
                <a:latin typeface="Arial"/>
              </a:rPr>
              <a:t> </a:t>
            </a:r>
            <a:r>
              <a:rPr lang="ru-RU" sz="1800" b="1" strike="noStrike" spc="-1" dirty="0" err="1">
                <a:solidFill>
                  <a:srgbClr val="000000"/>
                </a:solidFill>
                <a:uFill>
                  <a:solidFill>
                    <a:srgbClr val="FFFFFF"/>
                  </a:solidFill>
                </a:uFill>
                <a:latin typeface="Arial"/>
              </a:rPr>
              <a:t>domain</a:t>
            </a:r>
            <a:endParaRPr lang="en-US" sz="1800" b="0" strike="noStrike" spc="-1" dirty="0">
              <a:solidFill>
                <a:srgbClr val="000000"/>
              </a:solidFill>
              <a:uFill>
                <a:solidFill>
                  <a:srgbClr val="FFFFFF"/>
                </a:solidFill>
              </a:uFill>
              <a:latin typeface="Arial"/>
            </a:endParaRPr>
          </a:p>
        </p:txBody>
      </p:sp>
      <p:sp>
        <p:nvSpPr>
          <p:cNvPr id="284" name="CustomShape 7"/>
          <p:cNvSpPr/>
          <p:nvPr/>
        </p:nvSpPr>
        <p:spPr>
          <a:xfrm>
            <a:off x="6659640" y="3429000"/>
            <a:ext cx="1801800" cy="1008000"/>
          </a:xfrm>
          <a:prstGeom prst="rect">
            <a:avLst/>
          </a:prstGeom>
          <a:solidFill>
            <a:srgbClr val="CCCC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r>
              <a:rPr lang="en-US" sz="1800" b="1" strike="noStrike" spc="-1" dirty="0" err="1">
                <a:solidFill>
                  <a:srgbClr val="000000"/>
                </a:solidFill>
                <a:uFill>
                  <a:solidFill>
                    <a:srgbClr val="FFFFFF"/>
                  </a:solidFill>
                </a:uFill>
                <a:latin typeface="Arial"/>
              </a:rPr>
              <a:t>Sfedu</a:t>
            </a:r>
            <a:r>
              <a:rPr lang="en-US" sz="1800" b="1" strike="noStrike" spc="-1" dirty="0">
                <a:solidFill>
                  <a:srgbClr val="000000"/>
                </a:solidFill>
                <a:uFill>
                  <a:solidFill>
                    <a:srgbClr val="FFFFFF"/>
                  </a:solidFill>
                </a:uFill>
                <a:latin typeface="Arial"/>
              </a:rPr>
              <a:t> </a:t>
            </a:r>
            <a:r>
              <a:rPr lang="ru-RU" sz="1800" b="1" strike="noStrike" spc="-1" dirty="0">
                <a:solidFill>
                  <a:srgbClr val="000000"/>
                </a:solidFill>
                <a:uFill>
                  <a:solidFill>
                    <a:srgbClr val="FFFFFF"/>
                  </a:solidFill>
                </a:uFill>
                <a:latin typeface="Arial"/>
              </a:rPr>
              <a:t>DNS </a:t>
            </a:r>
            <a:endParaRPr lang="en-US" sz="1800" b="1" strike="noStrike" spc="-1" dirty="0">
              <a:solidFill>
                <a:srgbClr val="000000"/>
              </a:solidFill>
              <a:uFill>
                <a:solidFill>
                  <a:srgbClr val="FFFFFF"/>
                </a:solidFill>
              </a:uFill>
              <a:latin typeface="Arial"/>
            </a:endParaRPr>
          </a:p>
          <a:p>
            <a:pPr algn="ctr"/>
            <a:r>
              <a:rPr lang="ru-RU" sz="1800" b="1" strike="noStrike" spc="-1" dirty="0" err="1">
                <a:solidFill>
                  <a:srgbClr val="000000"/>
                </a:solidFill>
                <a:uFill>
                  <a:solidFill>
                    <a:srgbClr val="FFFFFF"/>
                  </a:solidFill>
                </a:uFill>
                <a:latin typeface="Arial"/>
              </a:rPr>
              <a:t>server</a:t>
            </a:r>
            <a:endParaRPr lang="en-US" sz="1800" b="0" strike="noStrike" spc="-1" dirty="0">
              <a:solidFill>
                <a:srgbClr val="000000"/>
              </a:solidFill>
              <a:uFill>
                <a:solidFill>
                  <a:srgbClr val="FFFFFF"/>
                </a:solidFill>
              </a:uFill>
              <a:latin typeface="Arial"/>
            </a:endParaRPr>
          </a:p>
        </p:txBody>
      </p:sp>
      <p:sp>
        <p:nvSpPr>
          <p:cNvPr id="285" name="Line 8"/>
          <p:cNvSpPr/>
          <p:nvPr/>
        </p:nvSpPr>
        <p:spPr>
          <a:xfrm flipV="1">
            <a:off x="2411280" y="4219560"/>
            <a:ext cx="1800" cy="86688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86" name="Line 9"/>
          <p:cNvSpPr/>
          <p:nvPr/>
        </p:nvSpPr>
        <p:spPr>
          <a:xfrm flipV="1">
            <a:off x="2124000" y="2274480"/>
            <a:ext cx="1224000" cy="72396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87" name="Line 10"/>
          <p:cNvSpPr/>
          <p:nvPr/>
        </p:nvSpPr>
        <p:spPr>
          <a:xfrm flipV="1">
            <a:off x="2843280" y="2490480"/>
            <a:ext cx="3816360" cy="101124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88" name="Line 11"/>
          <p:cNvSpPr/>
          <p:nvPr/>
        </p:nvSpPr>
        <p:spPr>
          <a:xfrm>
            <a:off x="2916360" y="3789360"/>
            <a:ext cx="3743280" cy="144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90" name="Line 13"/>
          <p:cNvSpPr/>
          <p:nvPr/>
        </p:nvSpPr>
        <p:spPr>
          <a:xfrm flipH="1">
            <a:off x="2841480" y="2276640"/>
            <a:ext cx="3819600" cy="100800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91" name="Line 14"/>
          <p:cNvSpPr/>
          <p:nvPr/>
        </p:nvSpPr>
        <p:spPr>
          <a:xfrm flipH="1">
            <a:off x="1474920" y="1844640"/>
            <a:ext cx="1874880" cy="115272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92" name="Line 15"/>
          <p:cNvSpPr/>
          <p:nvPr/>
        </p:nvSpPr>
        <p:spPr>
          <a:xfrm>
            <a:off x="1476360" y="4221000"/>
            <a:ext cx="1440" cy="86364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95" name="Line 18"/>
          <p:cNvSpPr/>
          <p:nvPr/>
        </p:nvSpPr>
        <p:spPr>
          <a:xfrm flipH="1">
            <a:off x="2841480" y="4148280"/>
            <a:ext cx="3819600" cy="1440"/>
          </a:xfrm>
          <a:prstGeom prst="line">
            <a:avLst/>
          </a:prstGeom>
          <a:ln w="57240">
            <a:solidFill>
              <a:srgbClr val="4A8F2B"/>
            </a:solidFill>
            <a:miter/>
            <a:tailEnd type="triangle" w="med" len="med"/>
          </a:ln>
        </p:spPr>
        <p:style>
          <a:lnRef idx="0">
            <a:scrgbClr r="0" g="0" b="0"/>
          </a:lnRef>
          <a:fillRef idx="0">
            <a:scrgbClr r="0" g="0" b="0"/>
          </a:fillRef>
          <a:effectRef idx="0">
            <a:scrgbClr r="0" g="0" b="0"/>
          </a:effectRef>
          <a:fontRef idx="minor"/>
        </p:style>
      </p:sp>
      <p:sp>
        <p:nvSpPr>
          <p:cNvPr id="296" name="CustomShape 19"/>
          <p:cNvSpPr/>
          <p:nvPr/>
        </p:nvSpPr>
        <p:spPr>
          <a:xfrm>
            <a:off x="468360" y="6302520"/>
            <a:ext cx="39592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800" b="1" strike="noStrike" spc="-1">
                <a:solidFill>
                  <a:srgbClr val="000000"/>
                </a:solidFill>
                <a:uFill>
                  <a:solidFill>
                    <a:srgbClr val="FFFFFF"/>
                  </a:solidFill>
                </a:uFill>
                <a:latin typeface="Arial"/>
              </a:rPr>
              <a:t>sunschool.m</a:t>
            </a:r>
            <a:r>
              <a:rPr lang="ru-RU" sz="1800" b="1" strike="noStrike" spc="-1">
                <a:solidFill>
                  <a:srgbClr val="000000"/>
                </a:solidFill>
                <a:uFill>
                  <a:solidFill>
                    <a:srgbClr val="FFFFFF"/>
                  </a:solidFill>
                </a:uFill>
                <a:latin typeface="Arial"/>
              </a:rPr>
              <a:t>mcs</a:t>
            </a:r>
            <a:r>
              <a:rPr lang="en-US" sz="1800" b="1" strike="noStrike" spc="-1">
                <a:solidFill>
                  <a:srgbClr val="000000"/>
                </a:solidFill>
                <a:uFill>
                  <a:solidFill>
                    <a:srgbClr val="FFFFFF"/>
                  </a:solidFill>
                </a:uFill>
                <a:latin typeface="Arial"/>
              </a:rPr>
              <a:t>.sfedu.ru</a:t>
            </a:r>
            <a:r>
              <a:rPr lang="ru-RU" sz="1800" b="1" strike="noStrike" spc="-1">
                <a:solidFill>
                  <a:srgbClr val="000000"/>
                </a:solidFill>
                <a:uFill>
                  <a:solidFill>
                    <a:srgbClr val="FFFFFF"/>
                  </a:solidFill>
                </a:uFill>
                <a:latin typeface="Arial"/>
              </a:rPr>
              <a:t> - </a:t>
            </a:r>
            <a:r>
              <a:rPr lang="en-US" sz="1800" b="1" strike="noStrike" spc="-1">
                <a:solidFill>
                  <a:srgbClr val="000000"/>
                </a:solidFill>
                <a:uFill>
                  <a:solidFill>
                    <a:srgbClr val="FFFFFF"/>
                  </a:solidFill>
                </a:uFill>
                <a:latin typeface="Arial"/>
              </a:rPr>
              <a:t>??</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withEffect">
                            <p:stCondLst>
                              <p:cond delay="0"/>
                            </p:stCondLst>
                            <p:childTnLst>
                              <p:par>
                                <p:cTn id="5" presetID="1" presetClass="entr" dur="indefinite"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par>
                    <p:cTn id="7" dur="indefinite" fill="hold" nodeType="clickEffect">
                      <p:stCondLst>
                        <p:cond delay="indefinite"/>
                      </p:stCondLst>
                      <p:childTnLst>
                        <p:par>
                          <p:cTn id="8" dur="indefinite" fill="hold" nodeType="withEffect">
                            <p:stCondLst>
                              <p:cond delay="0"/>
                            </p:stCondLst>
                            <p:childTnLst>
                              <p:par>
                                <p:cTn id="9" presetID="1" presetClass="entr" dur="indefinite" fill="hold" nodeType="clickEffect">
                                  <p:stCondLst>
                                    <p:cond delay="0"/>
                                  </p:stCondLst>
                                  <p:childTnLst>
                                    <p:set>
                                      <p:cBhvr>
                                        <p:cTn id="10" dur="1" fill="hold">
                                          <p:stCondLst>
                                            <p:cond delay="0"/>
                                          </p:stCondLst>
                                        </p:cTn>
                                        <p:tgtEl>
                                          <p:spTgt spid="285"/>
                                        </p:tgtEl>
                                        <p:attrNameLst>
                                          <p:attrName>style.visibility</p:attrName>
                                        </p:attrNameLst>
                                      </p:cBhvr>
                                      <p:to>
                                        <p:strVal val="visible"/>
                                      </p:to>
                                    </p:set>
                                  </p:childTnLst>
                                </p:cTn>
                              </p:par>
                              <p:par>
                                <p:cTn id="11" presetID="1" presetClass="entr" dur="indefinite" fill="hold" nodeType="withEffect">
                                  <p:stCondLst>
                                    <p:cond delay="0"/>
                                  </p:stCondLst>
                                  <p:childTnLst>
                                    <p:set>
                                      <p:cBhvr>
                                        <p:cTn id="12" dur="1" fill="hold">
                                          <p:stCondLst>
                                            <p:cond delay="0"/>
                                          </p:stCondLst>
                                        </p:cTn>
                                        <p:tgtEl>
                                          <p:spTgt spid="281"/>
                                        </p:tgtEl>
                                        <p:attrNameLst>
                                          <p:attrName>style.visibility</p:attrName>
                                        </p:attrNameLst>
                                      </p:cBhvr>
                                      <p:to>
                                        <p:strVal val="visible"/>
                                      </p:to>
                                    </p:set>
                                  </p:childTnLst>
                                </p:cTn>
                              </p:par>
                            </p:childTnLst>
                          </p:cTn>
                        </p:par>
                      </p:childTnLst>
                    </p:cTn>
                  </p:par>
                  <p:par>
                    <p:cTn id="13" dur="indefinite" fill="hold" nodeType="clickEffect">
                      <p:stCondLst>
                        <p:cond delay="indefinite"/>
                      </p:stCondLst>
                      <p:childTnLst>
                        <p:par>
                          <p:cTn id="14" dur="indefinite" fill="hold" nodeType="withEffect">
                            <p:stCondLst>
                              <p:cond delay="0"/>
                            </p:stCondLst>
                            <p:childTnLst>
                              <p:par>
                                <p:cTn id="15" presetID="1" presetClass="entr" dur="indefinite"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dur="indefinite"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childTnLst>
                          </p:cTn>
                        </p:par>
                      </p:childTnLst>
                    </p:cTn>
                  </p:par>
                  <p:par>
                    <p:cTn id="19" dur="indefinite" fill="hold" nodeType="clickEffect">
                      <p:stCondLst>
                        <p:cond delay="indefinite"/>
                      </p:stCondLst>
                      <p:childTnLst>
                        <p:par>
                          <p:cTn id="20" dur="indefinite" fill="hold" nodeType="withEffect">
                            <p:stCondLst>
                              <p:cond delay="0"/>
                            </p:stCondLst>
                            <p:childTnLst>
                              <p:par>
                                <p:cTn id="21" presetID="1" presetClass="entr" dur="indefinite" fill="hold" nodeType="clickEffect">
                                  <p:stCondLst>
                                    <p:cond delay="0"/>
                                  </p:stCondLst>
                                  <p:childTnLst>
                                    <p:set>
                                      <p:cBhvr>
                                        <p:cTn id="22" dur="1" fill="hold">
                                          <p:stCondLst>
                                            <p:cond delay="0"/>
                                          </p:stCondLst>
                                        </p:cTn>
                                        <p:tgtEl>
                                          <p:spTgt spid="291"/>
                                        </p:tgtEl>
                                        <p:attrNameLst>
                                          <p:attrName>style.visibility</p:attrName>
                                        </p:attrNameLst>
                                      </p:cBhvr>
                                      <p:to>
                                        <p:strVal val="visible"/>
                                      </p:to>
                                    </p:set>
                                  </p:childTnLst>
                                </p:cTn>
                              </p:par>
                            </p:childTnLst>
                          </p:cTn>
                        </p:par>
                      </p:childTnLst>
                    </p:cTn>
                  </p:par>
                  <p:par>
                    <p:cTn id="23" dur="indefinite" fill="hold" nodeType="clickEffect">
                      <p:stCondLst>
                        <p:cond delay="indefinite"/>
                      </p:stCondLst>
                      <p:childTnLst>
                        <p:par>
                          <p:cTn id="24" dur="indefinite" fill="hold" nodeType="withEffect">
                            <p:stCondLst>
                              <p:cond delay="0"/>
                            </p:stCondLst>
                            <p:childTnLst>
                              <p:par>
                                <p:cTn id="25" presetID="1" presetClass="entr" dur="indefinite" fill="hold" nodeType="clickEffect">
                                  <p:stCondLst>
                                    <p:cond delay="0"/>
                                  </p:stCondLst>
                                  <p:childTnLst>
                                    <p:set>
                                      <p:cBhvr>
                                        <p:cTn id="26" dur="1" fill="hold">
                                          <p:stCondLst>
                                            <p:cond delay="0"/>
                                          </p:stCondLst>
                                        </p:cTn>
                                        <p:tgtEl>
                                          <p:spTgt spid="287"/>
                                        </p:tgtEl>
                                        <p:attrNameLst>
                                          <p:attrName>style.visibility</p:attrName>
                                        </p:attrNameLst>
                                      </p:cBhvr>
                                      <p:to>
                                        <p:strVal val="visible"/>
                                      </p:to>
                                    </p:set>
                                  </p:childTnLst>
                                </p:cTn>
                              </p:par>
                              <p:par>
                                <p:cTn id="27" presetID="1" presetClass="entr" dur="indefinite" fill="hold" nodeType="withEffect">
                                  <p:stCondLst>
                                    <p:cond delay="0"/>
                                  </p:stCondLst>
                                  <p:childTnLst>
                                    <p:set>
                                      <p:cBhvr>
                                        <p:cTn id="28" dur="1" fill="hold">
                                          <p:stCondLst>
                                            <p:cond delay="0"/>
                                          </p:stCondLst>
                                        </p:cTn>
                                        <p:tgtEl>
                                          <p:spTgt spid="283"/>
                                        </p:tgtEl>
                                        <p:attrNameLst>
                                          <p:attrName>style.visibility</p:attrName>
                                        </p:attrNameLst>
                                      </p:cBhvr>
                                      <p:to>
                                        <p:strVal val="visible"/>
                                      </p:to>
                                    </p:set>
                                  </p:childTnLst>
                                </p:cTn>
                              </p:par>
                            </p:childTnLst>
                          </p:cTn>
                        </p:par>
                      </p:childTnLst>
                    </p:cTn>
                  </p:par>
                  <p:par>
                    <p:cTn id="29" dur="indefinite" fill="hold" nodeType="clickEffect">
                      <p:stCondLst>
                        <p:cond delay="indefinite"/>
                      </p:stCondLst>
                      <p:childTnLst>
                        <p:par>
                          <p:cTn id="30" dur="indefinite" fill="hold" nodeType="withEffect">
                            <p:stCondLst>
                              <p:cond delay="0"/>
                            </p:stCondLst>
                            <p:childTnLst>
                              <p:par>
                                <p:cTn id="31" presetID="1" presetClass="entr" dur="indefinite" fill="hold" nodeType="clickEffect">
                                  <p:stCondLst>
                                    <p:cond delay="0"/>
                                  </p:stCondLst>
                                  <p:childTnLst>
                                    <p:set>
                                      <p:cBhvr>
                                        <p:cTn id="32" dur="1" fill="hold">
                                          <p:stCondLst>
                                            <p:cond delay="0"/>
                                          </p:stCondLst>
                                        </p:cTn>
                                        <p:tgtEl>
                                          <p:spTgt spid="290"/>
                                        </p:tgtEl>
                                        <p:attrNameLst>
                                          <p:attrName>style.visibility</p:attrName>
                                        </p:attrNameLst>
                                      </p:cBhvr>
                                      <p:to>
                                        <p:strVal val="visible"/>
                                      </p:to>
                                    </p:set>
                                  </p:childTnLst>
                                </p:cTn>
                              </p:par>
                            </p:childTnLst>
                          </p:cTn>
                        </p:par>
                      </p:childTnLst>
                    </p:cTn>
                  </p:par>
                  <p:par>
                    <p:cTn id="33" dur="indefinite" fill="hold" nodeType="clickEffect">
                      <p:stCondLst>
                        <p:cond delay="indefinite"/>
                      </p:stCondLst>
                      <p:childTnLst>
                        <p:par>
                          <p:cTn id="34" dur="indefinite" fill="hold" nodeType="withEffect">
                            <p:stCondLst>
                              <p:cond delay="0"/>
                            </p:stCondLst>
                            <p:childTnLst>
                              <p:par>
                                <p:cTn id="35" presetID="1" presetClass="entr" dur="indefinite" fill="hold" nodeType="clickEffect">
                                  <p:stCondLst>
                                    <p:cond delay="0"/>
                                  </p:stCondLst>
                                  <p:childTnLst>
                                    <p:set>
                                      <p:cBhvr>
                                        <p:cTn id="36" dur="1" fill="hold">
                                          <p:stCondLst>
                                            <p:cond delay="0"/>
                                          </p:stCondLst>
                                        </p:cTn>
                                        <p:tgtEl>
                                          <p:spTgt spid="288"/>
                                        </p:tgtEl>
                                        <p:attrNameLst>
                                          <p:attrName>style.visibility</p:attrName>
                                        </p:attrNameLst>
                                      </p:cBhvr>
                                      <p:to>
                                        <p:strVal val="visible"/>
                                      </p:to>
                                    </p:set>
                                  </p:childTnLst>
                                </p:cTn>
                              </p:par>
                              <p:par>
                                <p:cTn id="37" presetID="1" presetClass="entr" dur="indefinite" fill="hold" nodeType="withEffect">
                                  <p:stCondLst>
                                    <p:cond delay="0"/>
                                  </p:stCondLst>
                                  <p:childTnLst>
                                    <p:set>
                                      <p:cBhvr>
                                        <p:cTn id="38" dur="1" fill="hold">
                                          <p:stCondLst>
                                            <p:cond delay="0"/>
                                          </p:stCondLst>
                                        </p:cTn>
                                        <p:tgtEl>
                                          <p:spTgt spid="284"/>
                                        </p:tgtEl>
                                        <p:attrNameLst>
                                          <p:attrName>style.visibility</p:attrName>
                                        </p:attrNameLst>
                                      </p:cBhvr>
                                      <p:to>
                                        <p:strVal val="visible"/>
                                      </p:to>
                                    </p:set>
                                  </p:childTnLst>
                                </p:cTn>
                              </p:par>
                            </p:childTnLst>
                          </p:cTn>
                        </p:par>
                      </p:childTnLst>
                    </p:cTn>
                  </p:par>
                  <p:par>
                    <p:cTn id="39" dur="indefinite" fill="hold" nodeType="clickEffect">
                      <p:stCondLst>
                        <p:cond delay="indefinite"/>
                      </p:stCondLst>
                      <p:childTnLst>
                        <p:par>
                          <p:cTn id="40" dur="indefinite" fill="hold" nodeType="withEffect">
                            <p:stCondLst>
                              <p:cond delay="0"/>
                            </p:stCondLst>
                            <p:childTnLst>
                              <p:par>
                                <p:cTn id="41" presetID="1" presetClass="entr" dur="indefinite" fill="hold" nodeType="clickEffect">
                                  <p:stCondLst>
                                    <p:cond delay="0"/>
                                  </p:stCondLst>
                                  <p:childTnLst>
                                    <p:set>
                                      <p:cBhvr>
                                        <p:cTn id="42" dur="1" fill="hold">
                                          <p:stCondLst>
                                            <p:cond delay="0"/>
                                          </p:stCondLst>
                                        </p:cTn>
                                        <p:tgtEl>
                                          <p:spTgt spid="295"/>
                                        </p:tgtEl>
                                        <p:attrNameLst>
                                          <p:attrName>style.visibility</p:attrName>
                                        </p:attrNameLst>
                                      </p:cBhvr>
                                      <p:to>
                                        <p:strVal val="visible"/>
                                      </p:to>
                                    </p:set>
                                  </p:childTnLst>
                                </p:cTn>
                              </p:par>
                            </p:childTnLst>
                          </p:cTn>
                        </p:par>
                      </p:childTnLst>
                    </p:cTn>
                  </p:par>
                  <p:par>
                    <p:cTn id="43" dur="indefinite" fill="hold" nodeType="clickEffect">
                      <p:stCondLst>
                        <p:cond delay="indefinite"/>
                      </p:stCondLst>
                      <p:childTnLst>
                        <p:par>
                          <p:cTn id="44" dur="indefinite" fill="hold" nodeType="withEffect">
                            <p:stCondLst>
                              <p:cond delay="0"/>
                            </p:stCondLst>
                            <p:childTnLst>
                              <p:par>
                                <p:cTn id="45" presetID="1" presetClass="entr" dur="indefinite" fill="hold" nodeType="clickEffect">
                                  <p:stCondLst>
                                    <p:cond delay="0"/>
                                  </p:stCondLst>
                                  <p:childTnLst>
                                    <p:set>
                                      <p:cBhvr>
                                        <p:cTn id="4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74FFF717-B13A-403E-9995-80E8D777004E}" type="slidenum">
              <a:rPr lang="ru-RU" sz="1000" b="0" strike="noStrike" spc="-1">
                <a:solidFill>
                  <a:srgbClr val="000000"/>
                </a:solidFill>
                <a:uFill>
                  <a:solidFill>
                    <a:srgbClr val="FFFFFF"/>
                  </a:solidFill>
                </a:uFill>
                <a:latin typeface="Arial"/>
              </a:rPr>
              <a:t>13</a:t>
            </a:fld>
            <a:endParaRPr lang="en-US" sz="1800" b="0" strike="noStrike" spc="-1">
              <a:solidFill>
                <a:srgbClr val="000000"/>
              </a:solidFill>
              <a:uFill>
                <a:solidFill>
                  <a:srgbClr val="FFFFFF"/>
                </a:solidFill>
              </a:uFill>
              <a:latin typeface="Arial"/>
            </a:endParaRPr>
          </a:p>
        </p:txBody>
      </p:sp>
      <p:sp>
        <p:nvSpPr>
          <p:cNvPr id="298"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500" b="1" strike="noStrike" spc="-1" dirty="0" err="1">
                <a:solidFill>
                  <a:srgbClr val="330066"/>
                </a:solidFill>
                <a:uFill>
                  <a:solidFill>
                    <a:srgbClr val="FFFFFF"/>
                  </a:solidFill>
                </a:uFill>
                <a:latin typeface="Arial"/>
              </a:rPr>
              <a:t>Types</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of</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records</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in</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the</a:t>
            </a:r>
            <a:r>
              <a:rPr lang="ru-RU" sz="3500" b="1" strike="noStrike" spc="-1" dirty="0">
                <a:solidFill>
                  <a:srgbClr val="330066"/>
                </a:solidFill>
                <a:uFill>
                  <a:solidFill>
                    <a:srgbClr val="FFFFFF"/>
                  </a:solidFill>
                </a:uFill>
                <a:latin typeface="Arial"/>
              </a:rPr>
              <a:t> </a:t>
            </a:r>
            <a:endParaRPr lang="en-US" sz="3500" b="1" strike="noStrike" spc="-1" dirty="0">
              <a:solidFill>
                <a:srgbClr val="330066"/>
              </a:solidFill>
              <a:uFill>
                <a:solidFill>
                  <a:srgbClr val="FFFFFF"/>
                </a:solidFill>
              </a:uFill>
              <a:latin typeface="Arial"/>
            </a:endParaRPr>
          </a:p>
          <a:p>
            <a:r>
              <a:rPr lang="en-US" sz="3500" b="1" spc="-1" dirty="0">
                <a:solidFill>
                  <a:srgbClr val="330066"/>
                </a:solidFill>
                <a:uFill>
                  <a:solidFill>
                    <a:srgbClr val="FFFFFF"/>
                  </a:solidFill>
                </a:uFill>
                <a:latin typeface="Arial"/>
              </a:rPr>
              <a:t>DNS </a:t>
            </a:r>
            <a:r>
              <a:rPr lang="ru-RU" sz="3500" b="1" strike="noStrike" spc="-1" dirty="0" err="1">
                <a:solidFill>
                  <a:srgbClr val="330066"/>
                </a:solidFill>
                <a:uFill>
                  <a:solidFill>
                    <a:srgbClr val="FFFFFF"/>
                  </a:solidFill>
                </a:uFill>
                <a:latin typeface="Arial"/>
              </a:rPr>
              <a:t>database</a:t>
            </a:r>
            <a:endParaRPr lang="en-US" sz="1800" b="0" strike="noStrike" spc="-1" dirty="0">
              <a:solidFill>
                <a:srgbClr val="000000"/>
              </a:solidFill>
              <a:uFill>
                <a:solidFill>
                  <a:srgbClr val="FFFFFF"/>
                </a:solidFill>
              </a:uFill>
              <a:latin typeface="Arial"/>
            </a:endParaRPr>
          </a:p>
        </p:txBody>
      </p:sp>
      <p:graphicFrame>
        <p:nvGraphicFramePr>
          <p:cNvPr id="299" name="Table 3"/>
          <p:cNvGraphicFramePr/>
          <p:nvPr/>
        </p:nvGraphicFramePr>
        <p:xfrm>
          <a:off x="1960560" y="1989000"/>
          <a:ext cx="5781240" cy="3931920"/>
        </p:xfrm>
        <a:graphic>
          <a:graphicData uri="http://schemas.openxmlformats.org/drawingml/2006/table">
            <a:tbl>
              <a:tblPr/>
              <a:tblGrid>
                <a:gridCol w="1644840">
                  <a:extLst>
                    <a:ext uri="{9D8B030D-6E8A-4147-A177-3AD203B41FA5}">
                      <a16:colId xmlns:a16="http://schemas.microsoft.com/office/drawing/2014/main" val="20000"/>
                    </a:ext>
                  </a:extLst>
                </a:gridCol>
                <a:gridCol w="4136400">
                  <a:extLst>
                    <a:ext uri="{9D8B030D-6E8A-4147-A177-3AD203B41FA5}">
                      <a16:colId xmlns:a16="http://schemas.microsoft.com/office/drawing/2014/main" val="20001"/>
                    </a:ext>
                  </a:extLst>
                </a:gridCol>
              </a:tblGrid>
              <a:tr h="487800">
                <a:tc>
                  <a:txBody>
                    <a:bodyPr/>
                    <a:lstStyle/>
                    <a:p>
                      <a:pPr>
                        <a:lnSpc>
                          <a:spcPct val="93000"/>
                        </a:lnSpc>
                      </a:pPr>
                      <a:r>
                        <a:rPr lang="en-US" sz="2600" b="0" strike="noStrike" spc="-1">
                          <a:solidFill>
                            <a:srgbClr val="000000"/>
                          </a:solidFill>
                          <a:uFill>
                            <a:solidFill>
                              <a:srgbClr val="FFFFFF"/>
                            </a:solidFill>
                          </a:uFill>
                          <a:latin typeface="Arial"/>
                        </a:rPr>
                        <a:t>SOA</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6480">
                      <a:solidFill>
                        <a:srgbClr val="000000"/>
                      </a:solidFill>
                    </a:lnT>
                    <a:lnB w="2880">
                      <a:solidFill>
                        <a:srgbClr val="000000"/>
                      </a:solidFill>
                    </a:lnB>
                    <a:solidFill>
                      <a:srgbClr val="CCECFF"/>
                    </a:solidFill>
                  </a:tcPr>
                </a:tc>
                <a:tc>
                  <a:txBody>
                    <a:bodyPr/>
                    <a:lstStyle/>
                    <a:p>
                      <a:pPr>
                        <a:lnSpc>
                          <a:spcPct val="93000"/>
                        </a:lnSpc>
                      </a:pPr>
                      <a:r>
                        <a:rPr lang="ru-RU" sz="2600" b="0" strike="noStrike" spc="-1">
                          <a:solidFill>
                            <a:srgbClr val="000000"/>
                          </a:solidFill>
                          <a:uFill>
                            <a:solidFill>
                              <a:srgbClr val="FFFFFF"/>
                            </a:solidFill>
                          </a:uFill>
                          <a:latin typeface="Arial"/>
                        </a:rPr>
                        <a:t>zone description</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6480">
                      <a:solidFill>
                        <a:srgbClr val="000000"/>
                      </a:solidFill>
                    </a:lnT>
                    <a:lnB w="2880">
                      <a:solidFill>
                        <a:srgbClr val="000000"/>
                      </a:solidFill>
                    </a:lnB>
                    <a:solidFill>
                      <a:srgbClr val="CCECFF"/>
                    </a:solidFill>
                  </a:tcPr>
                </a:tc>
                <a:extLst>
                  <a:ext uri="{0D108BD9-81ED-4DB2-BD59-A6C34878D82A}">
                    <a16:rowId xmlns:a16="http://schemas.microsoft.com/office/drawing/2014/main" val="10000"/>
                  </a:ext>
                </a:extLst>
              </a:tr>
              <a:tr h="517320">
                <a:tc>
                  <a:txBody>
                    <a:bodyPr/>
                    <a:lstStyle/>
                    <a:p>
                      <a:pPr>
                        <a:lnSpc>
                          <a:spcPct val="93000"/>
                        </a:lnSpc>
                      </a:pPr>
                      <a:r>
                        <a:rPr lang="en-US" sz="2600" b="0" strike="noStrike" spc="-1">
                          <a:solidFill>
                            <a:srgbClr val="000000"/>
                          </a:solidFill>
                          <a:uFill>
                            <a:solidFill>
                              <a:srgbClr val="FFFFFF"/>
                            </a:solidFill>
                          </a:uFill>
                          <a:latin typeface="Arial"/>
                        </a:rPr>
                        <a:t>A</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FFCCFF"/>
                    </a:solidFill>
                  </a:tcPr>
                </a:tc>
                <a:tc>
                  <a:txBody>
                    <a:bodyPr/>
                    <a:lstStyle/>
                    <a:p>
                      <a:pPr>
                        <a:lnSpc>
                          <a:spcPct val="93000"/>
                        </a:lnSpc>
                      </a:pPr>
                      <a:r>
                        <a:rPr lang="en-US" sz="2600" b="0" strike="noStrike" spc="-1">
                          <a:solidFill>
                            <a:srgbClr val="000000"/>
                          </a:solidFill>
                          <a:uFill>
                            <a:solidFill>
                              <a:srgbClr val="FFFFFF"/>
                            </a:solidFill>
                          </a:uFill>
                          <a:latin typeface="Arial"/>
                        </a:rPr>
                        <a:t>IPv4 </a:t>
                      </a:r>
                      <a:r>
                        <a:rPr lang="ru-RU" sz="2600" b="0" strike="noStrike" spc="-1">
                          <a:solidFill>
                            <a:srgbClr val="000000"/>
                          </a:solidFill>
                          <a:uFill>
                            <a:solidFill>
                              <a:srgbClr val="FFFFFF"/>
                            </a:solidFill>
                          </a:uFill>
                          <a:latin typeface="Arial"/>
                        </a:rPr>
                        <a:t>address</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FFCCFF"/>
                    </a:solidFill>
                  </a:tcPr>
                </a:tc>
                <a:extLst>
                  <a:ext uri="{0D108BD9-81ED-4DB2-BD59-A6C34878D82A}">
                    <a16:rowId xmlns:a16="http://schemas.microsoft.com/office/drawing/2014/main" val="10001"/>
                  </a:ext>
                </a:extLst>
              </a:tr>
              <a:tr h="487800">
                <a:tc>
                  <a:txBody>
                    <a:bodyPr/>
                    <a:lstStyle/>
                    <a:p>
                      <a:pPr>
                        <a:lnSpc>
                          <a:spcPct val="93000"/>
                        </a:lnSpc>
                      </a:pPr>
                      <a:r>
                        <a:rPr lang="en-US" sz="2600" b="0" strike="noStrike" spc="-1">
                          <a:solidFill>
                            <a:srgbClr val="000000"/>
                          </a:solidFill>
                          <a:uFill>
                            <a:solidFill>
                              <a:srgbClr val="FFFFFF"/>
                            </a:solidFill>
                          </a:uFill>
                          <a:latin typeface="Arial"/>
                        </a:rPr>
                        <a:t>AAAA</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CCECFF"/>
                    </a:solidFill>
                  </a:tcPr>
                </a:tc>
                <a:tc>
                  <a:txBody>
                    <a:bodyPr/>
                    <a:lstStyle/>
                    <a:p>
                      <a:pPr>
                        <a:lnSpc>
                          <a:spcPct val="93000"/>
                        </a:lnSpc>
                      </a:pPr>
                      <a:r>
                        <a:rPr lang="en-US" sz="2600" b="0" strike="noStrike" spc="-1">
                          <a:solidFill>
                            <a:srgbClr val="000000"/>
                          </a:solidFill>
                          <a:uFill>
                            <a:solidFill>
                              <a:srgbClr val="FFFFFF"/>
                            </a:solidFill>
                          </a:uFill>
                          <a:latin typeface="Arial"/>
                        </a:rPr>
                        <a:t>IPv6 </a:t>
                      </a:r>
                      <a:r>
                        <a:rPr lang="ru-RU" sz="2600" b="0" strike="noStrike" spc="-1">
                          <a:solidFill>
                            <a:srgbClr val="000000"/>
                          </a:solidFill>
                          <a:uFill>
                            <a:solidFill>
                              <a:srgbClr val="FFFFFF"/>
                            </a:solidFill>
                          </a:uFill>
                          <a:latin typeface="Arial"/>
                        </a:rPr>
                        <a:t>address</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CCECFF"/>
                    </a:solidFill>
                  </a:tcPr>
                </a:tc>
                <a:extLst>
                  <a:ext uri="{0D108BD9-81ED-4DB2-BD59-A6C34878D82A}">
                    <a16:rowId xmlns:a16="http://schemas.microsoft.com/office/drawing/2014/main" val="10002"/>
                  </a:ext>
                </a:extLst>
              </a:tr>
              <a:tr h="487800">
                <a:tc>
                  <a:txBody>
                    <a:bodyPr/>
                    <a:lstStyle/>
                    <a:p>
                      <a:pPr>
                        <a:lnSpc>
                          <a:spcPct val="93000"/>
                        </a:lnSpc>
                      </a:pPr>
                      <a:r>
                        <a:rPr lang="en-US" sz="2600" b="0" strike="noStrike" spc="-1">
                          <a:solidFill>
                            <a:srgbClr val="000000"/>
                          </a:solidFill>
                          <a:uFill>
                            <a:solidFill>
                              <a:srgbClr val="FFFFFF"/>
                            </a:solidFill>
                          </a:uFill>
                          <a:latin typeface="Arial"/>
                        </a:rPr>
                        <a:t>NS</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FFCCFF"/>
                    </a:solidFill>
                  </a:tcPr>
                </a:tc>
                <a:tc>
                  <a:txBody>
                    <a:bodyPr/>
                    <a:lstStyle/>
                    <a:p>
                      <a:pPr>
                        <a:lnSpc>
                          <a:spcPct val="93000"/>
                        </a:lnSpc>
                      </a:pPr>
                      <a:r>
                        <a:rPr lang="ru-RU" sz="2600" b="0" strike="noStrike" spc="-1">
                          <a:solidFill>
                            <a:srgbClr val="000000"/>
                          </a:solidFill>
                          <a:uFill>
                            <a:solidFill>
                              <a:srgbClr val="FFFFFF"/>
                            </a:solidFill>
                          </a:uFill>
                          <a:latin typeface="Arial"/>
                        </a:rPr>
                        <a:t>name server</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FFCCFF"/>
                    </a:solidFill>
                  </a:tcPr>
                </a:tc>
                <a:extLst>
                  <a:ext uri="{0D108BD9-81ED-4DB2-BD59-A6C34878D82A}">
                    <a16:rowId xmlns:a16="http://schemas.microsoft.com/office/drawing/2014/main" val="10003"/>
                  </a:ext>
                </a:extLst>
              </a:tr>
              <a:tr h="487800">
                <a:tc>
                  <a:txBody>
                    <a:bodyPr/>
                    <a:lstStyle/>
                    <a:p>
                      <a:pPr>
                        <a:lnSpc>
                          <a:spcPct val="93000"/>
                        </a:lnSpc>
                      </a:pPr>
                      <a:r>
                        <a:rPr lang="en-US" sz="2600" b="0" strike="noStrike" spc="-1">
                          <a:solidFill>
                            <a:srgbClr val="000000"/>
                          </a:solidFill>
                          <a:uFill>
                            <a:solidFill>
                              <a:srgbClr val="FFFFFF"/>
                            </a:solidFill>
                          </a:uFill>
                          <a:latin typeface="Arial"/>
                        </a:rPr>
                        <a:t>CNAME</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CCECFF"/>
                    </a:solidFill>
                  </a:tcPr>
                </a:tc>
                <a:tc>
                  <a:txBody>
                    <a:bodyPr/>
                    <a:lstStyle/>
                    <a:p>
                      <a:pPr>
                        <a:lnSpc>
                          <a:spcPct val="93000"/>
                        </a:lnSpc>
                      </a:pPr>
                      <a:r>
                        <a:rPr lang="ru-RU" sz="2600" b="0" strike="noStrike" spc="-1">
                          <a:solidFill>
                            <a:srgbClr val="000000"/>
                          </a:solidFill>
                          <a:uFill>
                            <a:solidFill>
                              <a:srgbClr val="FFFFFF"/>
                            </a:solidFill>
                          </a:uFill>
                          <a:latin typeface="Arial"/>
                        </a:rPr>
                        <a:t>canonical name</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CCECFF"/>
                    </a:solidFill>
                  </a:tcPr>
                </a:tc>
                <a:extLst>
                  <a:ext uri="{0D108BD9-81ED-4DB2-BD59-A6C34878D82A}">
                    <a16:rowId xmlns:a16="http://schemas.microsoft.com/office/drawing/2014/main" val="10004"/>
                  </a:ext>
                </a:extLst>
              </a:tr>
              <a:tr h="487800">
                <a:tc>
                  <a:txBody>
                    <a:bodyPr/>
                    <a:lstStyle/>
                    <a:p>
                      <a:pPr>
                        <a:lnSpc>
                          <a:spcPct val="93000"/>
                        </a:lnSpc>
                      </a:pPr>
                      <a:r>
                        <a:rPr lang="en-US" sz="2600" b="0" strike="noStrike" spc="-1">
                          <a:solidFill>
                            <a:srgbClr val="000000"/>
                          </a:solidFill>
                          <a:uFill>
                            <a:solidFill>
                              <a:srgbClr val="FFFFFF"/>
                            </a:solidFill>
                          </a:uFill>
                          <a:latin typeface="Arial"/>
                        </a:rPr>
                        <a:t>HINFO</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FFCCFF"/>
                    </a:solidFill>
                  </a:tcPr>
                </a:tc>
                <a:tc>
                  <a:txBody>
                    <a:bodyPr/>
                    <a:lstStyle/>
                    <a:p>
                      <a:pPr>
                        <a:lnSpc>
                          <a:spcPct val="93000"/>
                        </a:lnSpc>
                      </a:pPr>
                      <a:r>
                        <a:rPr lang="ru-RU" sz="2600" b="0" strike="noStrike" spc="-1">
                          <a:solidFill>
                            <a:srgbClr val="000000"/>
                          </a:solidFill>
                          <a:uFill>
                            <a:solidFill>
                              <a:srgbClr val="FFFFFF"/>
                            </a:solidFill>
                          </a:uFill>
                          <a:latin typeface="Arial"/>
                        </a:rPr>
                        <a:t>host information</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FFCCFF"/>
                    </a:solidFill>
                  </a:tcPr>
                </a:tc>
                <a:extLst>
                  <a:ext uri="{0D108BD9-81ED-4DB2-BD59-A6C34878D82A}">
                    <a16:rowId xmlns:a16="http://schemas.microsoft.com/office/drawing/2014/main" val="10005"/>
                  </a:ext>
                </a:extLst>
              </a:tr>
              <a:tr h="487800">
                <a:tc>
                  <a:txBody>
                    <a:bodyPr/>
                    <a:lstStyle/>
                    <a:p>
                      <a:pPr>
                        <a:lnSpc>
                          <a:spcPct val="93000"/>
                        </a:lnSpc>
                      </a:pPr>
                      <a:r>
                        <a:rPr lang="en-US" sz="2600" b="0" strike="noStrike" spc="-1">
                          <a:solidFill>
                            <a:srgbClr val="000000"/>
                          </a:solidFill>
                          <a:uFill>
                            <a:solidFill>
                              <a:srgbClr val="FFFFFF"/>
                            </a:solidFill>
                          </a:uFill>
                          <a:latin typeface="Arial"/>
                        </a:rPr>
                        <a:t>MX</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2880">
                      <a:solidFill>
                        <a:srgbClr val="000000"/>
                      </a:solidFill>
                    </a:lnB>
                    <a:solidFill>
                      <a:srgbClr val="CCECFF"/>
                    </a:solidFill>
                  </a:tcPr>
                </a:tc>
                <a:tc>
                  <a:txBody>
                    <a:bodyPr/>
                    <a:lstStyle/>
                    <a:p>
                      <a:pPr>
                        <a:lnSpc>
                          <a:spcPct val="93000"/>
                        </a:lnSpc>
                      </a:pPr>
                      <a:r>
                        <a:rPr lang="ru-RU" sz="2600" b="0" strike="noStrike" spc="-1">
                          <a:solidFill>
                            <a:srgbClr val="000000"/>
                          </a:solidFill>
                          <a:uFill>
                            <a:solidFill>
                              <a:srgbClr val="FFFFFF"/>
                            </a:solidFill>
                          </a:uFill>
                          <a:latin typeface="Arial"/>
                        </a:rPr>
                        <a:t>mail server</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2880">
                      <a:solidFill>
                        <a:srgbClr val="000000"/>
                      </a:solidFill>
                    </a:lnB>
                    <a:solidFill>
                      <a:srgbClr val="CCECFF"/>
                    </a:solidFill>
                  </a:tcPr>
                </a:tc>
                <a:extLst>
                  <a:ext uri="{0D108BD9-81ED-4DB2-BD59-A6C34878D82A}">
                    <a16:rowId xmlns:a16="http://schemas.microsoft.com/office/drawing/2014/main" val="10006"/>
                  </a:ext>
                </a:extLst>
              </a:tr>
              <a:tr h="487800">
                <a:tc>
                  <a:txBody>
                    <a:bodyPr/>
                    <a:lstStyle/>
                    <a:p>
                      <a:pPr>
                        <a:lnSpc>
                          <a:spcPct val="93000"/>
                        </a:lnSpc>
                      </a:pPr>
                      <a:r>
                        <a:rPr lang="en-US" sz="2600" b="0" strike="noStrike" spc="-1">
                          <a:solidFill>
                            <a:srgbClr val="000000"/>
                          </a:solidFill>
                          <a:uFill>
                            <a:solidFill>
                              <a:srgbClr val="FFFFFF"/>
                            </a:solidFill>
                          </a:uFill>
                          <a:latin typeface="Arial"/>
                        </a:rPr>
                        <a:t>PTR</a:t>
                      </a:r>
                      <a:endParaRPr lang="en-US" sz="1800" b="0" strike="noStrike" spc="-1">
                        <a:solidFill>
                          <a:srgbClr val="000000"/>
                        </a:solidFill>
                        <a:uFill>
                          <a:solidFill>
                            <a:srgbClr val="FFFFFF"/>
                          </a:solidFill>
                        </a:uFill>
                        <a:latin typeface="Arial"/>
                      </a:endParaRPr>
                    </a:p>
                  </a:txBody>
                  <a:tcPr marL="90000" marR="90000">
                    <a:lnL w="6480">
                      <a:solidFill>
                        <a:srgbClr val="000000"/>
                      </a:solidFill>
                    </a:lnL>
                    <a:lnR w="2880">
                      <a:solidFill>
                        <a:srgbClr val="000000"/>
                      </a:solidFill>
                    </a:lnR>
                    <a:lnT w="2880">
                      <a:solidFill>
                        <a:srgbClr val="000000"/>
                      </a:solidFill>
                    </a:lnT>
                    <a:lnB w="6480">
                      <a:solidFill>
                        <a:srgbClr val="000000"/>
                      </a:solidFill>
                    </a:lnB>
                    <a:solidFill>
                      <a:srgbClr val="FFCCFF"/>
                    </a:solidFill>
                  </a:tcPr>
                </a:tc>
                <a:tc>
                  <a:txBody>
                    <a:bodyPr/>
                    <a:lstStyle/>
                    <a:p>
                      <a:pPr>
                        <a:lnSpc>
                          <a:spcPct val="93000"/>
                        </a:lnSpc>
                      </a:pPr>
                      <a:r>
                        <a:rPr lang="ru-RU" sz="2600" b="0" strike="noStrike" spc="-1">
                          <a:solidFill>
                            <a:srgbClr val="000000"/>
                          </a:solidFill>
                          <a:uFill>
                            <a:solidFill>
                              <a:srgbClr val="FFFFFF"/>
                            </a:solidFill>
                          </a:uFill>
                          <a:latin typeface="Arial"/>
                        </a:rPr>
                        <a:t>for reverse queries</a:t>
                      </a:r>
                      <a:endParaRPr lang="en-US" sz="1800" b="0" strike="noStrike" spc="-1">
                        <a:solidFill>
                          <a:srgbClr val="000000"/>
                        </a:solidFill>
                        <a:uFill>
                          <a:solidFill>
                            <a:srgbClr val="FFFFFF"/>
                          </a:solidFill>
                        </a:uFill>
                        <a:latin typeface="Arial"/>
                      </a:endParaRPr>
                    </a:p>
                  </a:txBody>
                  <a:tcPr marL="90000" marR="90000">
                    <a:lnL w="2880">
                      <a:solidFill>
                        <a:srgbClr val="000000"/>
                      </a:solidFill>
                    </a:lnL>
                    <a:lnR w="6480">
                      <a:solidFill>
                        <a:srgbClr val="000000"/>
                      </a:solidFill>
                    </a:lnR>
                    <a:lnT w="2880">
                      <a:solidFill>
                        <a:srgbClr val="000000"/>
                      </a:solidFill>
                    </a:lnT>
                    <a:lnB w="6480">
                      <a:solidFill>
                        <a:srgbClr val="000000"/>
                      </a:solidFill>
                    </a:lnB>
                    <a:solidFill>
                      <a:srgbClr val="FFCCFF"/>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4BC135D1-801C-4F19-9BE6-1220A833F80D}" type="slidenum">
              <a:rPr lang="en-US" sz="1000" b="0" strike="noStrike" spc="-1" smtClean="0">
                <a:solidFill>
                  <a:srgbClr val="000000"/>
                </a:solidFill>
                <a:uFill>
                  <a:solidFill>
                    <a:srgbClr val="FFFFFF"/>
                  </a:solidFill>
                </a:uFill>
                <a:latin typeface="Arial"/>
              </a:rPr>
              <a:t>14</a:t>
            </a:fld>
            <a:endParaRPr lang="en-US" sz="1800" b="0" strike="noStrike" spc="-1">
              <a:solidFill>
                <a:srgbClr val="000000"/>
              </a:solidFill>
              <a:uFill>
                <a:solidFill>
                  <a:srgbClr val="FFFFFF"/>
                </a:solidFill>
              </a:uFill>
              <a:latin typeface="Arial"/>
            </a:endParaRPr>
          </a:p>
        </p:txBody>
      </p:sp>
      <p:sp>
        <p:nvSpPr>
          <p:cNvPr id="301"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Zone and Name servers</a:t>
            </a:r>
            <a:endParaRPr lang="en-US" sz="1800" b="0" strike="noStrike" spc="-1">
              <a:solidFill>
                <a:srgbClr val="000000"/>
              </a:solidFill>
              <a:uFill>
                <a:solidFill>
                  <a:srgbClr val="FFFFFF"/>
                </a:solidFill>
              </a:uFill>
              <a:latin typeface="Arial"/>
            </a:endParaRPr>
          </a:p>
        </p:txBody>
      </p:sp>
      <p:sp>
        <p:nvSpPr>
          <p:cNvPr id="302"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200" b="1" strike="noStrike" spc="-1">
                <a:solidFill>
                  <a:srgbClr val="000000"/>
                </a:solidFill>
                <a:uFill>
                  <a:solidFill>
                    <a:srgbClr val="FFFFFF"/>
                  </a:solidFill>
                </a:uFill>
                <a:latin typeface="Arial"/>
              </a:rPr>
              <a:t>Zone</a:t>
            </a:r>
            <a:r>
              <a:rPr lang="en-US" sz="3200" b="0" strike="noStrike" spc="-1">
                <a:solidFill>
                  <a:srgbClr val="000000"/>
                </a:solidFill>
                <a:uFill>
                  <a:solidFill>
                    <a:srgbClr val="FFFFFF"/>
                  </a:solidFill>
                </a:uFill>
                <a:latin typeface="Arial"/>
              </a:rPr>
              <a:t> — logical node in the DNS-tree</a:t>
            </a:r>
            <a:endParaRPr lang="en-US" sz="24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a:solidFill>
                  <a:srgbClr val="000000"/>
                </a:solidFill>
                <a:uFill>
                  <a:solidFill>
                    <a:srgbClr val="FFFFFF"/>
                  </a:solidFill>
                </a:uFill>
                <a:latin typeface="Arial"/>
              </a:rPr>
              <a:t>The zone description file contains a collection of records about resources and domains of the next (lower) level located in the current domain.</a:t>
            </a:r>
            <a:endParaRPr lang="en-US" sz="24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a:solidFill>
                  <a:srgbClr val="000000"/>
                </a:solidFill>
                <a:uFill>
                  <a:solidFill>
                    <a:srgbClr val="FFFFFF"/>
                  </a:solidFill>
                </a:uFill>
                <a:latin typeface="Arial"/>
              </a:rPr>
              <a:t>Each zone must have at least one name server</a:t>
            </a:r>
            <a:endParaRPr lang="en-US" sz="24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a:solidFill>
                  <a:srgbClr val="000000"/>
                </a:solidFill>
                <a:uFill>
                  <a:solidFill>
                    <a:srgbClr val="FFFFFF"/>
                  </a:solidFill>
                </a:uFill>
                <a:latin typeface="Arial"/>
              </a:rPr>
              <a:t>Each name server knows the address of at least one parent name server</a:t>
            </a:r>
            <a:endParaRPr lang="en-US" sz="2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6970E0BD-B035-49E6-B564-85AAC6AA997F}" type="slidenum">
              <a:rPr lang="en-US" sz="1000" b="0" strike="noStrike" spc="-1" smtClean="0">
                <a:solidFill>
                  <a:srgbClr val="000000"/>
                </a:solidFill>
                <a:uFill>
                  <a:solidFill>
                    <a:srgbClr val="FFFFFF"/>
                  </a:solidFill>
                </a:uFill>
                <a:latin typeface="Arial"/>
              </a:rPr>
              <a:t>15</a:t>
            </a:fld>
            <a:endParaRPr lang="en-US" sz="1800" b="0" strike="noStrike" spc="-1">
              <a:solidFill>
                <a:srgbClr val="000000"/>
              </a:solidFill>
              <a:uFill>
                <a:solidFill>
                  <a:srgbClr val="FFFFFF"/>
                </a:solidFill>
              </a:uFill>
              <a:latin typeface="Arial"/>
            </a:endParaRPr>
          </a:p>
        </p:txBody>
      </p:sp>
      <p:sp>
        <p:nvSpPr>
          <p:cNvPr id="304"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DNS-message Structure</a:t>
            </a:r>
            <a:endParaRPr lang="en-US" sz="1800" b="0" strike="noStrike" spc="-1">
              <a:solidFill>
                <a:srgbClr val="000000"/>
              </a:solidFill>
              <a:uFill>
                <a:solidFill>
                  <a:srgbClr val="FFFFFF"/>
                </a:solidFill>
              </a:uFill>
              <a:latin typeface="Arial"/>
            </a:endParaRPr>
          </a:p>
        </p:txBody>
      </p:sp>
      <p:sp>
        <p:nvSpPr>
          <p:cNvPr id="305" name="CustomShape 3"/>
          <p:cNvSpPr/>
          <p:nvPr/>
        </p:nvSpPr>
        <p:spPr>
          <a:xfrm>
            <a:off x="457200" y="1719360"/>
            <a:ext cx="8229600" cy="4793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Requests and responses have the same format:</a:t>
            </a:r>
            <a:endParaRPr lang="en-US" sz="2000" b="0" strike="noStrike" spc="-1" dirty="0">
              <a:solidFill>
                <a:srgbClr val="000000"/>
              </a:solidFill>
              <a:uFill>
                <a:solidFill>
                  <a:srgbClr val="FFFFFF"/>
                </a:solidFill>
              </a:uFill>
              <a:latin typeface="Arial"/>
            </a:endParaRPr>
          </a:p>
          <a:p>
            <a:pPr marL="690480" lvl="1" indent="-347760">
              <a:lnSpc>
                <a:spcPct val="90000"/>
              </a:lnSpc>
              <a:buClr>
                <a:srgbClr val="669999"/>
              </a:buClr>
              <a:buSzPct val="70000"/>
              <a:buFont typeface="Wingdings" charset="2"/>
              <a:buChar char=""/>
            </a:pPr>
            <a:r>
              <a:rPr lang="en-US" sz="2800" b="0" strike="noStrike" spc="-1" dirty="0">
                <a:solidFill>
                  <a:srgbClr val="000000"/>
                </a:solidFill>
                <a:uFill>
                  <a:solidFill>
                    <a:srgbClr val="FFFFFF"/>
                  </a:solidFill>
                </a:uFill>
                <a:latin typeface="Arial"/>
                <a:ea typeface="Noto Sans CJK SC"/>
              </a:rPr>
              <a:t>Header that includes the ID, message size, number of questions/answers, etc. (12 bytes)</a:t>
            </a:r>
            <a:endParaRPr lang="en-US" sz="2000" b="0" strike="noStrike" spc="-1" dirty="0">
              <a:solidFill>
                <a:srgbClr val="000000"/>
              </a:solidFill>
              <a:uFill>
                <a:solidFill>
                  <a:srgbClr val="FFFFFF"/>
                </a:solidFill>
              </a:uFill>
              <a:latin typeface="Arial"/>
            </a:endParaRPr>
          </a:p>
          <a:p>
            <a:pPr marL="690480" lvl="1" indent="-347760">
              <a:lnSpc>
                <a:spcPct val="90000"/>
              </a:lnSpc>
              <a:buClr>
                <a:srgbClr val="669999"/>
              </a:buClr>
              <a:buSzPct val="70000"/>
              <a:buFont typeface="Wingdings" charset="2"/>
              <a:buChar char=""/>
            </a:pPr>
            <a:r>
              <a:rPr lang="en-US" sz="2800" b="0" strike="noStrike" spc="-1" dirty="0">
                <a:solidFill>
                  <a:srgbClr val="000000"/>
                </a:solidFill>
                <a:uFill>
                  <a:solidFill>
                    <a:srgbClr val="FFFFFF"/>
                  </a:solidFill>
                </a:uFill>
                <a:latin typeface="Arial"/>
                <a:ea typeface="Noto Sans CJK SC"/>
              </a:rPr>
              <a:t>Question Section (title, type)</a:t>
            </a:r>
            <a:endParaRPr lang="en-US" sz="2000" b="0" strike="noStrike" spc="-1" dirty="0">
              <a:solidFill>
                <a:srgbClr val="000000"/>
              </a:solidFill>
              <a:uFill>
                <a:solidFill>
                  <a:srgbClr val="FFFFFF"/>
                </a:solidFill>
              </a:uFill>
              <a:latin typeface="Arial"/>
            </a:endParaRPr>
          </a:p>
          <a:p>
            <a:pPr marL="690480" lvl="1" indent="-347760">
              <a:lnSpc>
                <a:spcPct val="90000"/>
              </a:lnSpc>
              <a:buClr>
                <a:srgbClr val="669999"/>
              </a:buClr>
              <a:buSzPct val="70000"/>
              <a:buFont typeface="Wingdings" charset="2"/>
              <a:buChar char=""/>
            </a:pPr>
            <a:r>
              <a:rPr lang="en-US" sz="2800" b="0" strike="noStrike" spc="-1" dirty="0">
                <a:solidFill>
                  <a:srgbClr val="000000"/>
                </a:solidFill>
                <a:uFill>
                  <a:solidFill>
                    <a:srgbClr val="FFFFFF"/>
                  </a:solidFill>
                </a:uFill>
                <a:latin typeface="Arial"/>
                <a:ea typeface="Noto Sans CJK SC"/>
              </a:rPr>
              <a:t>Response section (set of records from the database DNS)</a:t>
            </a:r>
            <a:endParaRPr lang="en-US" sz="2000" b="0" strike="noStrike" spc="-1" dirty="0">
              <a:solidFill>
                <a:srgbClr val="000000"/>
              </a:solidFill>
              <a:uFill>
                <a:solidFill>
                  <a:srgbClr val="FFFFFF"/>
                </a:solidFill>
              </a:uFill>
              <a:latin typeface="Arial"/>
            </a:endParaRPr>
          </a:p>
          <a:p>
            <a:pPr marL="690480" lvl="1" indent="-347760">
              <a:lnSpc>
                <a:spcPct val="90000"/>
              </a:lnSpc>
              <a:buClr>
                <a:srgbClr val="669999"/>
              </a:buClr>
              <a:buSzPct val="70000"/>
              <a:buFont typeface="Wingdings" charset="2"/>
              <a:buChar char=""/>
            </a:pPr>
            <a:r>
              <a:rPr lang="en-US" sz="2800" b="0" strike="noStrike" spc="-1" dirty="0">
                <a:solidFill>
                  <a:srgbClr val="000000"/>
                </a:solidFill>
                <a:uFill>
                  <a:solidFill>
                    <a:srgbClr val="FFFFFF"/>
                  </a:solidFill>
                </a:uFill>
                <a:latin typeface="Arial"/>
                <a:ea typeface="Noto Sans CJK SC"/>
              </a:rPr>
              <a:t>Authority section that contains links to authorized servers ("I don't know, but I know who to ask")</a:t>
            </a:r>
            <a:endParaRPr lang="en-US" sz="2000" b="0" strike="noStrike" spc="-1" dirty="0">
              <a:solidFill>
                <a:srgbClr val="000000"/>
              </a:solidFill>
              <a:uFill>
                <a:solidFill>
                  <a:srgbClr val="FFFFFF"/>
                </a:solidFill>
              </a:uFill>
              <a:latin typeface="Arial"/>
            </a:endParaRPr>
          </a:p>
          <a:p>
            <a:pPr marL="690480" lvl="1" indent="-347760">
              <a:lnSpc>
                <a:spcPct val="90000"/>
              </a:lnSpc>
              <a:buClr>
                <a:srgbClr val="669999"/>
              </a:buClr>
              <a:buSzPct val="70000"/>
              <a:buFont typeface="Wingdings" charset="2"/>
              <a:buChar char=""/>
            </a:pPr>
            <a:r>
              <a:rPr lang="en-US" sz="2800" b="0" strike="noStrike" spc="-1" dirty="0">
                <a:solidFill>
                  <a:srgbClr val="000000"/>
                </a:solidFill>
                <a:uFill>
                  <a:solidFill>
                    <a:srgbClr val="FFFFFF"/>
                  </a:solidFill>
                </a:uFill>
                <a:latin typeface="Arial"/>
                <a:ea typeface="Noto Sans CJK SC"/>
              </a:rPr>
              <a:t>Additional information</a:t>
            </a:r>
            <a:endParaRPr lang="en-US" sz="2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900" b="1" strike="noStrike" spc="-1">
                <a:solidFill>
                  <a:srgbClr val="330066"/>
                </a:solidFill>
                <a:uFill>
                  <a:solidFill>
                    <a:srgbClr val="FFFFFF"/>
                  </a:solidFill>
                </a:uFill>
                <a:latin typeface="Arial"/>
              </a:rPr>
              <a:t>Structure </a:t>
            </a:r>
            <a:r>
              <a:rPr lang="en-US" sz="3900" b="1" strike="noStrike" spc="-1">
                <a:solidFill>
                  <a:srgbClr val="330066"/>
                </a:solidFill>
                <a:uFill>
                  <a:solidFill>
                    <a:srgbClr val="FFFFFF"/>
                  </a:solidFill>
                </a:uFill>
                <a:latin typeface="Arial"/>
              </a:rPr>
              <a:t>DNS-</a:t>
            </a:r>
            <a:r>
              <a:rPr lang="ru-RU" sz="3900" b="1" strike="noStrike" spc="-1">
                <a:solidFill>
                  <a:srgbClr val="330066"/>
                </a:solidFill>
                <a:uFill>
                  <a:solidFill>
                    <a:srgbClr val="FFFFFF"/>
                  </a:solidFill>
                </a:uFill>
                <a:latin typeface="Arial"/>
              </a:rPr>
              <a:t>messages</a:t>
            </a:r>
            <a:endParaRPr lang="en-US" sz="1800" b="0" strike="noStrike" spc="-1">
              <a:solidFill>
                <a:srgbClr val="000000"/>
              </a:solidFill>
              <a:uFill>
                <a:solidFill>
                  <a:srgbClr val="FFFFFF"/>
                </a:solidFill>
              </a:uFill>
              <a:latin typeface="Arial"/>
            </a:endParaRPr>
          </a:p>
        </p:txBody>
      </p:sp>
      <p:sp>
        <p:nvSpPr>
          <p:cNvPr id="307"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64FFD22B-17DC-4F5D-9B4D-9AAD51144C09}" type="slidenum">
              <a:rPr lang="ru-RU" sz="1000" b="0" strike="noStrike" spc="-1">
                <a:solidFill>
                  <a:srgbClr val="000000"/>
                </a:solidFill>
                <a:uFill>
                  <a:solidFill>
                    <a:srgbClr val="FFFFFF"/>
                  </a:solidFill>
                </a:uFill>
                <a:latin typeface="Arial"/>
              </a:rPr>
              <a:t>16</a:t>
            </a:fld>
            <a:endParaRPr lang="en-US" sz="1800" b="0" strike="noStrike" spc="-1">
              <a:solidFill>
                <a:srgbClr val="000000"/>
              </a:solidFill>
              <a:uFill>
                <a:solidFill>
                  <a:srgbClr val="FFFFFF"/>
                </a:solidFill>
              </a:uFill>
              <a:latin typeface="Arial"/>
            </a:endParaRPr>
          </a:p>
        </p:txBody>
      </p:sp>
      <p:pic>
        <p:nvPicPr>
          <p:cNvPr id="308" name="Рисунок 307"/>
          <p:cNvPicPr/>
          <p:nvPr/>
        </p:nvPicPr>
        <p:blipFill>
          <a:blip r:embed="rId3"/>
          <a:stretch/>
        </p:blipFill>
        <p:spPr>
          <a:xfrm>
            <a:off x="2071800" y="1500120"/>
            <a:ext cx="5643360" cy="580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900" b="1" strike="noStrike" spc="-1">
                <a:solidFill>
                  <a:srgbClr val="330066"/>
                </a:solidFill>
                <a:uFill>
                  <a:solidFill>
                    <a:srgbClr val="FFFFFF"/>
                  </a:solidFill>
                </a:uFill>
                <a:latin typeface="Arial"/>
              </a:rPr>
              <a:t>Example </a:t>
            </a:r>
            <a:r>
              <a:rPr lang="en-US" sz="3900" b="1" strike="noStrike" spc="-1">
                <a:solidFill>
                  <a:srgbClr val="330066"/>
                </a:solidFill>
                <a:uFill>
                  <a:solidFill>
                    <a:srgbClr val="FFFFFF"/>
                  </a:solidFill>
                </a:uFill>
                <a:latin typeface="Arial"/>
              </a:rPr>
              <a:t>DNS-</a:t>
            </a:r>
            <a:r>
              <a:rPr lang="ru-RU" sz="3900" b="1" strike="noStrike" spc="-1">
                <a:solidFill>
                  <a:srgbClr val="330066"/>
                </a:solidFill>
                <a:uFill>
                  <a:solidFill>
                    <a:srgbClr val="FFFFFF"/>
                  </a:solidFill>
                </a:uFill>
                <a:latin typeface="Arial"/>
              </a:rPr>
              <a:t>request form</a:t>
            </a:r>
            <a:endParaRPr lang="en-US" sz="1800" b="0" strike="noStrike" spc="-1">
              <a:solidFill>
                <a:srgbClr val="000000"/>
              </a:solidFill>
              <a:uFill>
                <a:solidFill>
                  <a:srgbClr val="FFFFFF"/>
                </a:solidFill>
              </a:uFill>
              <a:latin typeface="Arial"/>
            </a:endParaRPr>
          </a:p>
        </p:txBody>
      </p:sp>
      <p:sp>
        <p:nvSpPr>
          <p:cNvPr id="310"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6A5C60A6-A5F2-4896-B8BC-84F8630D00FA}" type="slidenum">
              <a:rPr lang="ru-RU" sz="1000" b="0" strike="noStrike" spc="-1">
                <a:solidFill>
                  <a:srgbClr val="000000"/>
                </a:solidFill>
                <a:uFill>
                  <a:solidFill>
                    <a:srgbClr val="FFFFFF"/>
                  </a:solidFill>
                </a:uFill>
                <a:latin typeface="Arial"/>
              </a:rPr>
              <a:t>17</a:t>
            </a:fld>
            <a:endParaRPr lang="en-US" sz="1800" b="0" strike="noStrike" spc="-1">
              <a:solidFill>
                <a:srgbClr val="000000"/>
              </a:solidFill>
              <a:uFill>
                <a:solidFill>
                  <a:srgbClr val="FFFFFF"/>
                </a:solidFill>
              </a:uFill>
              <a:latin typeface="Arial"/>
            </a:endParaRPr>
          </a:p>
        </p:txBody>
      </p:sp>
      <p:pic>
        <p:nvPicPr>
          <p:cNvPr id="311" name="Рисунок 310"/>
          <p:cNvPicPr/>
          <p:nvPr/>
        </p:nvPicPr>
        <p:blipFill>
          <a:blip r:embed="rId3"/>
          <a:stretch/>
        </p:blipFill>
        <p:spPr>
          <a:xfrm>
            <a:off x="571680" y="1571760"/>
            <a:ext cx="7885080" cy="4643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900" b="1" strike="noStrike" spc="-1">
                <a:solidFill>
                  <a:srgbClr val="330066"/>
                </a:solidFill>
                <a:uFill>
                  <a:solidFill>
                    <a:srgbClr val="FFFFFF"/>
                  </a:solidFill>
                </a:uFill>
                <a:latin typeface="Arial"/>
              </a:rPr>
              <a:t>Example </a:t>
            </a:r>
            <a:r>
              <a:rPr lang="en-US" sz="3900" b="1" strike="noStrike" spc="-1">
                <a:solidFill>
                  <a:srgbClr val="330066"/>
                </a:solidFill>
                <a:uFill>
                  <a:solidFill>
                    <a:srgbClr val="FFFFFF"/>
                  </a:solidFill>
                </a:uFill>
                <a:latin typeface="Arial"/>
              </a:rPr>
              <a:t>DNS-</a:t>
            </a:r>
            <a:r>
              <a:rPr lang="ru-RU" sz="3900" b="1" strike="noStrike" spc="-1">
                <a:solidFill>
                  <a:srgbClr val="330066"/>
                </a:solidFill>
                <a:uFill>
                  <a:solidFill>
                    <a:srgbClr val="FFFFFF"/>
                  </a:solidFill>
                </a:uFill>
                <a:latin typeface="Arial"/>
              </a:rPr>
              <a:t>response time</a:t>
            </a:r>
            <a:endParaRPr lang="en-US" sz="1800" b="0" strike="noStrike" spc="-1">
              <a:solidFill>
                <a:srgbClr val="000000"/>
              </a:solidFill>
              <a:uFill>
                <a:solidFill>
                  <a:srgbClr val="FFFFFF"/>
                </a:solidFill>
              </a:uFill>
              <a:latin typeface="Arial"/>
            </a:endParaRPr>
          </a:p>
        </p:txBody>
      </p:sp>
      <p:sp>
        <p:nvSpPr>
          <p:cNvPr id="313" name="CustomShape 2"/>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94087167-48B5-403C-802C-2D80E503EC2C}" type="slidenum">
              <a:rPr lang="ru-RU" sz="1000" b="0" strike="noStrike" spc="-1">
                <a:solidFill>
                  <a:srgbClr val="000000"/>
                </a:solidFill>
                <a:uFill>
                  <a:solidFill>
                    <a:srgbClr val="FFFFFF"/>
                  </a:solidFill>
                </a:uFill>
                <a:latin typeface="Arial"/>
              </a:rPr>
              <a:t>18</a:t>
            </a:fld>
            <a:endParaRPr lang="en-US" sz="1800" b="0" strike="noStrike" spc="-1">
              <a:solidFill>
                <a:srgbClr val="000000"/>
              </a:solidFill>
              <a:uFill>
                <a:solidFill>
                  <a:srgbClr val="FFFFFF"/>
                </a:solidFill>
              </a:uFill>
              <a:latin typeface="Arial"/>
            </a:endParaRPr>
          </a:p>
        </p:txBody>
      </p:sp>
      <p:pic>
        <p:nvPicPr>
          <p:cNvPr id="314" name="Рисунок 313"/>
          <p:cNvPicPr/>
          <p:nvPr/>
        </p:nvPicPr>
        <p:blipFill>
          <a:blip r:embed="rId3"/>
          <a:stretch/>
        </p:blipFill>
        <p:spPr>
          <a:xfrm>
            <a:off x="1357200" y="1441440"/>
            <a:ext cx="6429600" cy="5345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Commands</a:t>
            </a:r>
            <a:endParaRPr lang="en-US" sz="1800" b="0" strike="noStrike" spc="-1">
              <a:solidFill>
                <a:srgbClr val="000000"/>
              </a:solidFill>
              <a:uFill>
                <a:solidFill>
                  <a:srgbClr val="FFFFFF"/>
                </a:solidFill>
              </a:uFill>
              <a:latin typeface="Arial"/>
            </a:endParaRPr>
          </a:p>
        </p:txBody>
      </p:sp>
      <p:sp>
        <p:nvSpPr>
          <p:cNvPr id="316" name="CustomShape 2"/>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Ask for IP address (Linux and Windows):</a:t>
            </a:r>
            <a:br>
              <a:rPr lang="en-US" sz="3000" spc="-1" dirty="0">
                <a:solidFill>
                  <a:srgbClr val="000000"/>
                </a:solidFill>
                <a:uFill>
                  <a:solidFill>
                    <a:srgbClr val="FFFFFF"/>
                  </a:solidFill>
                </a:uFill>
                <a:latin typeface="Arial"/>
              </a:rPr>
            </a:br>
            <a:r>
              <a:rPr lang="en-US" sz="3000" b="0" strike="noStrike" spc="-1" dirty="0" err="1">
                <a:solidFill>
                  <a:srgbClr val="000000"/>
                </a:solidFill>
                <a:uFill>
                  <a:solidFill>
                    <a:srgbClr val="FFFFFF"/>
                  </a:solidFill>
                </a:uFill>
                <a:latin typeface="Arial"/>
              </a:rPr>
              <a:t>nslookup</a:t>
            </a:r>
            <a:r>
              <a:rPr lang="en-US" sz="3000" b="0" strike="noStrike" spc="-1" dirty="0">
                <a:solidFill>
                  <a:srgbClr val="000000"/>
                </a:solidFill>
                <a:uFill>
                  <a:solidFill>
                    <a:srgbClr val="FFFFFF"/>
                  </a:solidFill>
                </a:uFill>
                <a:latin typeface="Arial"/>
              </a:rPr>
              <a:t>   server.ru</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Request specifying the type of record in the DNS database and the DNS server that we are asking:</a:t>
            </a:r>
            <a:endParaRPr lang="en-US" sz="1800" b="0" strike="noStrike" spc="-1" dirty="0">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600" b="0" strike="noStrike" spc="-1" dirty="0" err="1">
                <a:solidFill>
                  <a:srgbClr val="000000"/>
                </a:solidFill>
                <a:uFill>
                  <a:solidFill>
                    <a:srgbClr val="FFFFFF"/>
                  </a:solidFill>
                </a:uFill>
                <a:latin typeface="Arial"/>
                <a:ea typeface="Noto Sans CJK SC"/>
              </a:rPr>
              <a:t>nslookup</a:t>
            </a:r>
            <a:r>
              <a:rPr lang="en-US" sz="2600" b="0" strike="noStrike" spc="-1" dirty="0">
                <a:solidFill>
                  <a:srgbClr val="000000"/>
                </a:solidFill>
                <a:uFill>
                  <a:solidFill>
                    <a:srgbClr val="FFFFFF"/>
                  </a:solidFill>
                </a:uFill>
                <a:latin typeface="Arial"/>
                <a:ea typeface="Noto Sans CJK SC"/>
              </a:rPr>
              <a:t>   -type=MX  -d2  mail.ru.  8.8.8.8</a:t>
            </a:r>
            <a:endParaRPr lang="en-US" sz="1800" b="0" strike="noStrike" spc="-1" dirty="0">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600" b="0" strike="noStrike" spc="-1" dirty="0">
                <a:solidFill>
                  <a:srgbClr val="000000"/>
                </a:solidFill>
                <a:uFill>
                  <a:solidFill>
                    <a:srgbClr val="FFFFFF"/>
                  </a:solidFill>
                </a:uFill>
                <a:latin typeface="Arial"/>
                <a:ea typeface="Noto Sans CJK SC"/>
              </a:rPr>
              <a:t>dig    @8.8.8.8    mail.ru   MX</a:t>
            </a:r>
            <a:endParaRPr lang="en-US" sz="1800" b="0" strike="noStrike" spc="-1" dirty="0">
              <a:solidFill>
                <a:srgbClr val="000000"/>
              </a:solidFill>
              <a:uFill>
                <a:solidFill>
                  <a:srgbClr val="FFFFFF"/>
                </a:solidFill>
              </a:uFill>
              <a:latin typeface="Arial"/>
            </a:endParaRPr>
          </a:p>
        </p:txBody>
      </p:sp>
      <p:sp>
        <p:nvSpPr>
          <p:cNvPr id="317"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AF389BEC-092F-4231-8696-6147737D2BF4}" type="slidenum">
              <a:rPr lang="en-US" sz="1000" b="0" strike="noStrike" spc="-1" smtClean="0">
                <a:solidFill>
                  <a:srgbClr val="000000"/>
                </a:solidFill>
                <a:uFill>
                  <a:solidFill>
                    <a:srgbClr val="FFFFFF"/>
                  </a:solidFill>
                </a:uFill>
                <a:latin typeface="Arial"/>
              </a:rPr>
              <a:t>19</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18958EFF-6458-4F1E-84CC-637D026630FD}" type="slidenum">
              <a:rPr lang="en-US" sz="1000" b="0" strike="noStrike" spc="-1" smtClean="0">
                <a:solidFill>
                  <a:srgbClr val="000000"/>
                </a:solidFill>
                <a:uFill>
                  <a:solidFill>
                    <a:srgbClr val="FFFFFF"/>
                  </a:solidFill>
                </a:uFill>
                <a:latin typeface="Arial"/>
              </a:rPr>
              <a:t>2</a:t>
            </a:fld>
            <a:endParaRPr lang="en-US" sz="1800" b="0" strike="noStrike" spc="-1">
              <a:solidFill>
                <a:srgbClr val="000000"/>
              </a:solidFill>
              <a:uFill>
                <a:solidFill>
                  <a:srgbClr val="FFFFFF"/>
                </a:solidFill>
              </a:uFill>
              <a:latin typeface="Arial"/>
            </a:endParaRPr>
          </a:p>
        </p:txBody>
      </p:sp>
      <p:sp>
        <p:nvSpPr>
          <p:cNvPr id="171"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500" b="1" strike="noStrike" spc="-1">
                <a:solidFill>
                  <a:srgbClr val="330066"/>
                </a:solidFill>
                <a:uFill>
                  <a:solidFill>
                    <a:srgbClr val="FFFFFF"/>
                  </a:solidFill>
                </a:uFill>
                <a:latin typeface="Arial"/>
              </a:rPr>
              <a:t>How </a:t>
            </a:r>
            <a:r>
              <a:rPr lang="en-US" sz="3500" b="1" spc="-1">
                <a:solidFill>
                  <a:srgbClr val="330066"/>
                </a:solidFill>
                <a:uFill>
                  <a:solidFill>
                    <a:srgbClr val="FFFFFF"/>
                  </a:solidFill>
                </a:uFill>
                <a:latin typeface="Arial"/>
              </a:rPr>
              <a:t>A</a:t>
            </a:r>
            <a:r>
              <a:rPr lang="en-US" sz="3500" b="1" strike="noStrike" spc="-1">
                <a:solidFill>
                  <a:srgbClr val="330066"/>
                </a:solidFill>
                <a:uFill>
                  <a:solidFill>
                    <a:srgbClr val="FFFFFF"/>
                  </a:solidFill>
                </a:uFill>
                <a:latin typeface="Arial"/>
              </a:rPr>
              <a:t>pplication-Layer Services </a:t>
            </a:r>
            <a:r>
              <a:rPr lang="en-US" sz="3500" b="1" spc="-1">
                <a:solidFill>
                  <a:srgbClr val="330066"/>
                </a:solidFill>
                <a:uFill>
                  <a:solidFill>
                    <a:srgbClr val="FFFFFF"/>
                  </a:solidFill>
                </a:uFill>
                <a:latin typeface="Arial"/>
              </a:rPr>
              <a:t>W</a:t>
            </a:r>
            <a:r>
              <a:rPr lang="en-US" sz="3500" b="1" strike="noStrike" spc="-1">
                <a:solidFill>
                  <a:srgbClr val="330066"/>
                </a:solidFill>
                <a:uFill>
                  <a:solidFill>
                    <a:srgbClr val="FFFFFF"/>
                  </a:solidFill>
                </a:uFill>
                <a:latin typeface="Arial"/>
              </a:rPr>
              <a:t>ork</a:t>
            </a:r>
            <a:endParaRPr lang="en-US" sz="1800" b="0" strike="noStrike" spc="-1">
              <a:solidFill>
                <a:srgbClr val="000000"/>
              </a:solidFill>
              <a:uFill>
                <a:solidFill>
                  <a:srgbClr val="FFFFFF"/>
                </a:solidFill>
              </a:uFill>
              <a:latin typeface="Arial"/>
            </a:endParaRPr>
          </a:p>
        </p:txBody>
      </p:sp>
      <p:sp>
        <p:nvSpPr>
          <p:cNvPr id="172" name="CustomShape 3"/>
          <p:cNvSpPr/>
          <p:nvPr/>
        </p:nvSpPr>
        <p:spPr>
          <a:xfrm>
            <a:off x="457200" y="1719360"/>
            <a:ext cx="8229600" cy="4878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2600" spc="-1" dirty="0">
                <a:solidFill>
                  <a:srgbClr val="000000"/>
                </a:solidFill>
                <a:uFill>
                  <a:solidFill>
                    <a:srgbClr val="FFFFFF"/>
                  </a:solidFill>
                </a:uFill>
                <a:latin typeface="Arial"/>
              </a:rPr>
              <a:t>N</a:t>
            </a:r>
            <a:r>
              <a:rPr lang="en-US" sz="2600" b="0" strike="noStrike" spc="-1" dirty="0">
                <a:solidFill>
                  <a:srgbClr val="000000"/>
                </a:solidFill>
                <a:uFill>
                  <a:solidFill>
                    <a:srgbClr val="FFFFFF"/>
                  </a:solidFill>
                </a:uFill>
                <a:latin typeface="Arial"/>
              </a:rPr>
              <a:t>etworking of processes</a:t>
            </a:r>
            <a:endParaRPr lang="en-US" sz="1800" b="0" strike="noStrike" spc="-1" dirty="0">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200" b="0" strike="noStrike" spc="-1" dirty="0">
                <a:solidFill>
                  <a:srgbClr val="000000"/>
                </a:solidFill>
                <a:uFill>
                  <a:solidFill>
                    <a:srgbClr val="FFFFFF"/>
                  </a:solidFill>
                </a:uFill>
                <a:latin typeface="Arial"/>
                <a:ea typeface="Noto Sans CJK SC"/>
              </a:rPr>
              <a:t>the network address of a process is a pair
IP address </a:t>
            </a:r>
            <a:r>
              <a:rPr lang="en-US" sz="2200" b="1" strike="noStrike" spc="-1" dirty="0">
                <a:solidFill>
                  <a:srgbClr val="000000"/>
                </a:solidFill>
                <a:uFill>
                  <a:solidFill>
                    <a:srgbClr val="FFFFFF"/>
                  </a:solidFill>
                </a:uFill>
                <a:latin typeface="Arial"/>
                <a:ea typeface="Noto Sans CJK SC"/>
              </a:rPr>
              <a:t>: </a:t>
            </a:r>
            <a:r>
              <a:rPr lang="en-US" sz="2200" b="0" strike="noStrike" spc="-1" dirty="0">
                <a:solidFill>
                  <a:srgbClr val="000000"/>
                </a:solidFill>
                <a:uFill>
                  <a:solidFill>
                    <a:srgbClr val="FFFFFF"/>
                  </a:solidFill>
                </a:uFill>
                <a:latin typeface="Arial"/>
                <a:ea typeface="Noto Sans CJK SC"/>
              </a:rPr>
              <a:t>port number, for example, 127.0.0.1 </a:t>
            </a:r>
            <a:r>
              <a:rPr lang="en-US" sz="2200" b="1" strike="noStrike" spc="-1" dirty="0">
                <a:solidFill>
                  <a:srgbClr val="000000"/>
                </a:solidFill>
                <a:uFill>
                  <a:solidFill>
                    <a:srgbClr val="FFFFFF"/>
                  </a:solidFill>
                </a:uFill>
                <a:latin typeface="Arial"/>
                <a:ea typeface="Noto Sans CJK SC"/>
              </a:rPr>
              <a:t>:</a:t>
            </a:r>
            <a:r>
              <a:rPr lang="en-US" sz="2200" b="0" strike="noStrike" spc="-1" dirty="0">
                <a:solidFill>
                  <a:srgbClr val="000000"/>
                </a:solidFill>
                <a:uFill>
                  <a:solidFill>
                    <a:srgbClr val="FFFFFF"/>
                  </a:solidFill>
                </a:uFill>
                <a:latin typeface="Arial"/>
                <a:ea typeface="Noto Sans CJK SC"/>
              </a:rPr>
              <a:t> 80</a:t>
            </a:r>
            <a:endParaRPr lang="en-US" sz="2200" b="0" strike="noStrike" spc="-1" dirty="0">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200" b="0" strike="noStrike" spc="-1" dirty="0">
                <a:solidFill>
                  <a:srgbClr val="000000"/>
                </a:solidFill>
                <a:uFill>
                  <a:solidFill>
                    <a:srgbClr val="FFFFFF"/>
                  </a:solidFill>
                </a:uFill>
                <a:latin typeface="Arial"/>
                <a:ea typeface="Noto Sans CJK SC"/>
              </a:rPr>
              <a:t>the process accesses transport layer services:</a:t>
            </a:r>
            <a:endParaRPr lang="en-US" sz="1800" b="0" strike="noStrike" spc="-1" dirty="0">
              <a:solidFill>
                <a:srgbClr val="000000"/>
              </a:solidFill>
              <a:uFill>
                <a:solidFill>
                  <a:srgbClr val="FFFFFF"/>
                </a:solidFill>
              </a:uFill>
              <a:latin typeface="Arial"/>
            </a:endParaRPr>
          </a:p>
          <a:p>
            <a:pPr marL="985680" lvl="2" indent="-291960">
              <a:lnSpc>
                <a:spcPct val="100000"/>
              </a:lnSpc>
              <a:buClr>
                <a:srgbClr val="CCCC00"/>
              </a:buClr>
              <a:buSzPct val="70000"/>
              <a:buFont typeface="Wingdings" charset="2"/>
              <a:buChar char=""/>
            </a:pPr>
            <a:r>
              <a:rPr lang="en-US" sz="2100" b="0" strike="noStrike" spc="-1" dirty="0">
                <a:solidFill>
                  <a:srgbClr val="000000"/>
                </a:solidFill>
                <a:uFill>
                  <a:solidFill>
                    <a:srgbClr val="FFFFFF"/>
                  </a:solidFill>
                </a:uFill>
                <a:latin typeface="Arial"/>
                <a:ea typeface="Noto Sans CJK SC"/>
              </a:rPr>
              <a:t>TCP – a reliable data transfer service that establishes a logical connection</a:t>
            </a:r>
            <a:endParaRPr lang="en-US" sz="1800" b="0" strike="noStrike" spc="-1" dirty="0">
              <a:solidFill>
                <a:srgbClr val="000000"/>
              </a:solidFill>
              <a:uFill>
                <a:solidFill>
                  <a:srgbClr val="FFFFFF"/>
                </a:solidFill>
              </a:uFill>
              <a:latin typeface="Arial"/>
            </a:endParaRPr>
          </a:p>
          <a:p>
            <a:pPr marL="985680" lvl="2" indent="-291960">
              <a:lnSpc>
                <a:spcPct val="100000"/>
              </a:lnSpc>
              <a:buClr>
                <a:srgbClr val="CCCC00"/>
              </a:buClr>
              <a:buSzPct val="70000"/>
              <a:buFont typeface="Wingdings" charset="2"/>
              <a:buChar char=""/>
            </a:pPr>
            <a:r>
              <a:rPr lang="en-US" sz="2100" b="0" strike="noStrike" spc="-1" dirty="0">
                <a:solidFill>
                  <a:srgbClr val="000000"/>
                </a:solidFill>
                <a:uFill>
                  <a:solidFill>
                    <a:srgbClr val="FFFFFF"/>
                  </a:solidFill>
                </a:uFill>
                <a:latin typeface="Arial"/>
                <a:ea typeface="Noto Sans CJK SC"/>
              </a:rPr>
              <a:t>UDP – an unreliable but fast transfer service</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2600" spc="-1" dirty="0">
                <a:solidFill>
                  <a:srgbClr val="000000"/>
                </a:solidFill>
                <a:uFill>
                  <a:solidFill>
                    <a:srgbClr val="FFFFFF"/>
                  </a:solidFill>
                </a:uFill>
                <a:latin typeface="Arial"/>
              </a:rPr>
              <a:t>C</a:t>
            </a:r>
            <a:r>
              <a:rPr lang="en-US" sz="2600" b="0" strike="noStrike" spc="-1" dirty="0">
                <a:solidFill>
                  <a:srgbClr val="000000"/>
                </a:solidFill>
                <a:uFill>
                  <a:solidFill>
                    <a:srgbClr val="FFFFFF"/>
                  </a:solidFill>
                </a:uFill>
                <a:latin typeface="Arial"/>
              </a:rPr>
              <a:t>lient side of the application (services)</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2600" spc="-1" dirty="0">
                <a:solidFill>
                  <a:srgbClr val="000000"/>
                </a:solidFill>
                <a:uFill>
                  <a:solidFill>
                    <a:srgbClr val="FFFFFF"/>
                  </a:solidFill>
                </a:uFill>
                <a:latin typeface="Arial"/>
              </a:rPr>
              <a:t>S</a:t>
            </a:r>
            <a:r>
              <a:rPr lang="en-US" sz="2600" b="0" strike="noStrike" spc="-1" dirty="0">
                <a:solidFill>
                  <a:srgbClr val="000000"/>
                </a:solidFill>
                <a:uFill>
                  <a:solidFill>
                    <a:srgbClr val="FFFFFF"/>
                  </a:solidFill>
                </a:uFill>
                <a:latin typeface="Arial"/>
              </a:rPr>
              <a:t>erver side of the application (service)</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2600" spc="-1" dirty="0">
                <a:solidFill>
                  <a:srgbClr val="000000"/>
                </a:solidFill>
                <a:uFill>
                  <a:solidFill>
                    <a:srgbClr val="FFFFFF"/>
                  </a:solidFill>
                </a:uFill>
                <a:latin typeface="Arial"/>
              </a:rPr>
              <a:t>P</a:t>
            </a:r>
            <a:r>
              <a:rPr lang="en-US" sz="2600" b="0" strike="noStrike" spc="-1" dirty="0">
                <a:solidFill>
                  <a:srgbClr val="000000"/>
                </a:solidFill>
                <a:uFill>
                  <a:solidFill>
                    <a:srgbClr val="FFFFFF"/>
                  </a:solidFill>
                </a:uFill>
                <a:latin typeface="Arial"/>
              </a:rPr>
              <a:t>rotocol</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30CCF94C-9E29-4421-A557-DDEDE3AD8812}" type="slidenum">
              <a:rPr lang="ru-RU" sz="1000" b="0" strike="noStrike" spc="-1">
                <a:solidFill>
                  <a:srgbClr val="000000"/>
                </a:solidFill>
                <a:uFill>
                  <a:solidFill>
                    <a:srgbClr val="FFFFFF"/>
                  </a:solidFill>
                </a:uFill>
                <a:latin typeface="Arial"/>
              </a:rPr>
              <a:t>20</a:t>
            </a:fld>
            <a:endParaRPr lang="en-US" sz="1800" b="0" strike="noStrike" spc="-1">
              <a:solidFill>
                <a:srgbClr val="000000"/>
              </a:solidFill>
              <a:uFill>
                <a:solidFill>
                  <a:srgbClr val="FFFFFF"/>
                </a:solidFill>
              </a:uFill>
              <a:latin typeface="Arial"/>
            </a:endParaRPr>
          </a:p>
        </p:txBody>
      </p:sp>
      <p:sp>
        <p:nvSpPr>
          <p:cNvPr id="319"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500" b="1" strike="noStrike" spc="-1" dirty="0" err="1">
                <a:solidFill>
                  <a:srgbClr val="330066"/>
                </a:solidFill>
                <a:uFill>
                  <a:solidFill>
                    <a:srgbClr val="FFFFFF"/>
                  </a:solidFill>
                </a:uFill>
                <a:latin typeface="Arial"/>
              </a:rPr>
              <a:t>Result</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returned</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by</a:t>
            </a:r>
            <a:r>
              <a:rPr lang="ru-RU" sz="3500" b="1" strike="noStrike" spc="-1" dirty="0">
                <a:solidFill>
                  <a:srgbClr val="330066"/>
                </a:solidFill>
                <a:uFill>
                  <a:solidFill>
                    <a:srgbClr val="FFFFFF"/>
                  </a:solidFill>
                </a:uFill>
                <a:latin typeface="Arial"/>
              </a:rPr>
              <a:t> </a:t>
            </a:r>
            <a:r>
              <a:rPr lang="ru-RU" sz="3500" b="1" strike="noStrike" spc="-1" dirty="0" err="1">
                <a:solidFill>
                  <a:srgbClr val="330066"/>
                </a:solidFill>
                <a:uFill>
                  <a:solidFill>
                    <a:srgbClr val="FFFFFF"/>
                  </a:solidFill>
                </a:uFill>
                <a:latin typeface="Arial"/>
              </a:rPr>
              <a:t>the</a:t>
            </a:r>
            <a:r>
              <a:rPr lang="ru-RU" sz="3500" b="1" strike="noStrike" spc="-1" dirty="0">
                <a:solidFill>
                  <a:srgbClr val="330066"/>
                </a:solidFill>
                <a:uFill>
                  <a:solidFill>
                    <a:srgbClr val="FFFFFF"/>
                  </a:solidFill>
                </a:uFill>
                <a:latin typeface="Arial"/>
              </a:rPr>
              <a:t> </a:t>
            </a:r>
            <a:endParaRPr lang="en-US" sz="3500" b="1" strike="noStrike" spc="-1" dirty="0">
              <a:solidFill>
                <a:srgbClr val="330066"/>
              </a:solidFill>
              <a:uFill>
                <a:solidFill>
                  <a:srgbClr val="FFFFFF"/>
                </a:solidFill>
              </a:uFill>
              <a:latin typeface="Arial"/>
            </a:endParaRPr>
          </a:p>
          <a:p>
            <a:r>
              <a:rPr lang="ru-RU" sz="3500" b="1" strike="noStrike" spc="-1" dirty="0" err="1">
                <a:solidFill>
                  <a:srgbClr val="330066"/>
                </a:solidFill>
                <a:uFill>
                  <a:solidFill>
                    <a:srgbClr val="FFFFFF"/>
                  </a:solidFill>
                </a:uFill>
                <a:latin typeface="Arial"/>
              </a:rPr>
              <a:t>command</a:t>
            </a:r>
            <a:r>
              <a:rPr lang="ru-RU" sz="3500" b="1" strike="noStrike" spc="-1" dirty="0">
                <a:solidFill>
                  <a:srgbClr val="330066"/>
                </a:solidFill>
                <a:uFill>
                  <a:solidFill>
                    <a:srgbClr val="FFFFFF"/>
                  </a:solidFill>
                </a:uFill>
                <a:latin typeface="Arial"/>
              </a:rPr>
              <a:t> </a:t>
            </a:r>
            <a:r>
              <a:rPr lang="en-US" sz="3500" b="1" strike="noStrike" spc="-1" dirty="0">
                <a:solidFill>
                  <a:srgbClr val="330066"/>
                </a:solidFill>
                <a:uFill>
                  <a:solidFill>
                    <a:srgbClr val="FFFFFF"/>
                  </a:solidFill>
                </a:uFill>
                <a:latin typeface="Arial"/>
              </a:rPr>
              <a:t>dig</a:t>
            </a:r>
            <a:endParaRPr lang="en-US" sz="1800" b="0" strike="noStrike" spc="-1" dirty="0">
              <a:solidFill>
                <a:srgbClr val="000000"/>
              </a:solidFill>
              <a:uFill>
                <a:solidFill>
                  <a:srgbClr val="FFFFFF"/>
                </a:solidFill>
              </a:uFill>
              <a:latin typeface="Arial"/>
            </a:endParaRPr>
          </a:p>
        </p:txBody>
      </p:sp>
      <p:sp>
        <p:nvSpPr>
          <p:cNvPr id="320" name="CustomShape 3"/>
          <p:cNvSpPr/>
          <p:nvPr/>
        </p:nvSpPr>
        <p:spPr>
          <a:xfrm>
            <a:off x="468360" y="1538280"/>
            <a:ext cx="8229600" cy="5130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 -&amp;gt;&amp;gt;HEADER&amp;lt;&amp;lt;- opcode: QUERY, status: NOERROR, id: 42772</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 flags: qr rd; QUERY: 1, ANSWER: 0, AUTHORITY: 7, ADDITIONAL: 7</a:t>
            </a:r>
            <a:endParaRPr lang="en-US" sz="1800" b="0" strike="noStrike" spc="-1">
              <a:solidFill>
                <a:srgbClr val="000000"/>
              </a:solidFill>
              <a:uFill>
                <a:solidFill>
                  <a:srgbClr val="FFFFFF"/>
                </a:solidFill>
              </a:uFill>
              <a:latin typeface="Arial"/>
            </a:endParaRPr>
          </a:p>
          <a:p>
            <a:pPr marL="341280" indent="-341280">
              <a:lnSpc>
                <a:spcPct val="80000"/>
              </a:lnSpc>
            </a:pPr>
            <a:r>
              <a:rPr lang="ru-RU" sz="1000" b="1"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 QUESTION SECTION:</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;sunschool.mmcs.sfedu.ru.               IN      A</a:t>
            </a:r>
            <a:endParaRPr lang="en-US" sz="1800" b="0" strike="noStrike" spc="-1">
              <a:solidFill>
                <a:srgbClr val="000000"/>
              </a:solidFill>
              <a:uFill>
                <a:solidFill>
                  <a:srgbClr val="FFFFFF"/>
                </a:solidFill>
              </a:uFill>
              <a:latin typeface="Arial"/>
            </a:endParaRPr>
          </a:p>
          <a:p>
            <a:pPr marL="341280" indent="-341280">
              <a:lnSpc>
                <a:spcPct val="80000"/>
              </a:lnSpc>
            </a:pPr>
            <a:r>
              <a:rPr lang="ru-RU" sz="1000" b="1"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 AUTHORITY SECTION:</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ru.                     172800  IN      NS      NS9.RIPN.NET.</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ru.                     172800  IN      NS      AUTH60.NS.UU.NET.</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ru.                     172800  IN      NS      NS.RIPN.NET.</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ru.                     172800  IN      NS      NS5.MSK-IX.NET.</a:t>
            </a:r>
            <a:endParaRPr lang="en-US" sz="1800" b="0" strike="noStrike" spc="-1">
              <a:solidFill>
                <a:srgbClr val="000000"/>
              </a:solidFill>
              <a:uFill>
                <a:solidFill>
                  <a:srgbClr val="FFFFFF"/>
                </a:solidFill>
              </a:uFill>
              <a:latin typeface="Arial"/>
            </a:endParaRPr>
          </a:p>
          <a:p>
            <a:pPr marL="341280" indent="-341280">
              <a:lnSpc>
                <a:spcPct val="80000"/>
              </a:lnSpc>
            </a:pPr>
            <a:r>
              <a:rPr lang="ru-RU" sz="1000" b="1"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 ADDITIONAL SECTION:</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NS.RIPN.NET.            172800  IN      A       194.85.105.17</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NS5.MSK-IX.NET.         172800  IN      A       193.232.128.6</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NS9.RIPN.NET.           172800  IN      A       194.85.252.62</a:t>
            </a:r>
            <a:endParaRPr lang="en-US" sz="1800" b="0" strike="noStrike" spc="-1">
              <a:solidFill>
                <a:srgbClr val="000000"/>
              </a:solidFill>
              <a:uFill>
                <a:solidFill>
                  <a:srgbClr val="FFFFFF"/>
                </a:solidFill>
              </a:uFill>
              <a:latin typeface="Arial"/>
            </a:endParaRPr>
          </a:p>
          <a:p>
            <a:pPr marL="341280" indent="-341280">
              <a:lnSpc>
                <a:spcPct val="80000"/>
              </a:lnSpc>
              <a:buClr>
                <a:srgbClr val="330066"/>
              </a:buClr>
              <a:buSzPct val="70000"/>
              <a:buFont typeface="Wingdings" charset="2"/>
              <a:buChar char=""/>
            </a:pPr>
            <a:r>
              <a:rPr lang="ru-RU" sz="2000" b="1" strike="noStrike" spc="-1">
                <a:solidFill>
                  <a:srgbClr val="000000"/>
                </a:solidFill>
                <a:uFill>
                  <a:solidFill>
                    <a:srgbClr val="FFFFFF"/>
                  </a:solidFill>
                </a:uFill>
                <a:latin typeface="Arial"/>
              </a:rPr>
              <a:t>AUTH60.NS.UU.NET.       172800  IN      A       198.6.1.181</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5C9CB32D-71C5-444D-899B-290142D6C9F9}" type="slidenum">
              <a:rPr lang="en-US" sz="1000" b="0" strike="noStrike" spc="-1" smtClean="0">
                <a:solidFill>
                  <a:srgbClr val="000000"/>
                </a:solidFill>
                <a:uFill>
                  <a:solidFill>
                    <a:srgbClr val="FFFFFF"/>
                  </a:solidFill>
                </a:uFill>
                <a:latin typeface="Arial"/>
              </a:rPr>
              <a:t>21</a:t>
            </a:fld>
            <a:endParaRPr lang="en-US" sz="1800" b="0" strike="noStrike" spc="-1">
              <a:solidFill>
                <a:srgbClr val="000000"/>
              </a:solidFill>
              <a:uFill>
                <a:solidFill>
                  <a:srgbClr val="FFFFFF"/>
                </a:solidFill>
              </a:uFill>
              <a:latin typeface="Arial"/>
            </a:endParaRPr>
          </a:p>
        </p:txBody>
      </p:sp>
      <p:sp>
        <p:nvSpPr>
          <p:cNvPr id="322"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DNS Server Software for Linux</a:t>
            </a:r>
            <a:endParaRPr lang="en-US" sz="1800" b="0" strike="noStrike" spc="-1">
              <a:solidFill>
                <a:srgbClr val="000000"/>
              </a:solidFill>
              <a:uFill>
                <a:solidFill>
                  <a:srgbClr val="FFFFFF"/>
                </a:solidFill>
              </a:uFill>
              <a:latin typeface="Arial"/>
            </a:endParaRPr>
          </a:p>
        </p:txBody>
      </p:sp>
      <p:sp>
        <p:nvSpPr>
          <p:cNvPr id="323"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2600" b="0" strike="noStrike" spc="-1">
                <a:solidFill>
                  <a:srgbClr val="000000"/>
                </a:solidFill>
                <a:uFill>
                  <a:solidFill>
                    <a:srgbClr val="FFFFFF"/>
                  </a:solidFill>
                </a:uFill>
                <a:latin typeface="Arial"/>
              </a:rPr>
              <a:t>BIND (Berkeley Internet Name Domain) - DNS system software package for UNIX systems</a:t>
            </a:r>
            <a:endParaRPr lang="en-US" sz="18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2600" b="0" strike="noStrike" spc="-1">
                <a:solidFill>
                  <a:srgbClr val="000000"/>
                </a:solidFill>
                <a:uFill>
                  <a:solidFill>
                    <a:srgbClr val="FFFFFF"/>
                  </a:solidFill>
                </a:uFill>
                <a:latin typeface="Arial"/>
              </a:rPr>
              <a:t>The DNS server functions in this package are implemented by the program named ("name daemon»)</a:t>
            </a:r>
            <a:endParaRPr lang="en-US" sz="18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2600" b="0" strike="noStrike" spc="-1">
                <a:solidFill>
                  <a:srgbClr val="000000"/>
                </a:solidFill>
                <a:uFill>
                  <a:solidFill>
                    <a:srgbClr val="FFFFFF"/>
                  </a:solidFill>
                </a:uFill>
                <a:latin typeface="Arial"/>
              </a:rPr>
              <a:t>Configuration files: </a:t>
            </a:r>
            <a:endParaRPr lang="en-US" sz="1800" b="0" strike="noStrike" spc="-1">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200" b="0" strike="noStrike" spc="-1">
                <a:solidFill>
                  <a:srgbClr val="000000"/>
                </a:solidFill>
                <a:uFill>
                  <a:solidFill>
                    <a:srgbClr val="FFFFFF"/>
                  </a:solidFill>
                </a:uFill>
                <a:latin typeface="Arial"/>
                <a:ea typeface="Noto Sans CJK SC"/>
              </a:rPr>
              <a:t> /etc/host.conf - defines the methods and name conversion order of the Linux OS</a:t>
            </a:r>
            <a:endParaRPr lang="en-US" sz="1800" b="0" strike="noStrike" spc="-1">
              <a:solidFill>
                <a:srgbClr val="000000"/>
              </a:solidFill>
              <a:uFill>
                <a:solidFill>
                  <a:srgbClr val="FFFFFF"/>
                </a:solidFill>
              </a:uFill>
              <a:latin typeface="Arial"/>
            </a:endParaRPr>
          </a:p>
          <a:p>
            <a:pPr marL="690480" lvl="1" indent="-347760">
              <a:lnSpc>
                <a:spcPct val="100000"/>
              </a:lnSpc>
              <a:buClr>
                <a:srgbClr val="669999"/>
              </a:buClr>
              <a:buSzPct val="70000"/>
              <a:buFont typeface="Wingdings" charset="2"/>
              <a:buChar char=""/>
            </a:pPr>
            <a:r>
              <a:rPr lang="en-US" sz="2200" b="0" strike="noStrike" spc="-1">
                <a:solidFill>
                  <a:srgbClr val="000000"/>
                </a:solidFill>
                <a:uFill>
                  <a:solidFill>
                    <a:srgbClr val="FFFFFF"/>
                  </a:solidFill>
                </a:uFill>
                <a:latin typeface="Arial"/>
                <a:ea typeface="Noto Sans CJK SC"/>
              </a:rPr>
              <a:t>/etc/bind/named</a:t>
            </a:r>
            <a:r>
              <a:rPr lang="en-US" sz="2200" spc="-1">
                <a:solidFill>
                  <a:srgbClr val="000000"/>
                </a:solidFill>
                <a:uFill>
                  <a:solidFill>
                    <a:srgbClr val="FFFFFF"/>
                  </a:solidFill>
                </a:uFill>
                <a:latin typeface="Arial"/>
                <a:ea typeface="Noto Sans CJK SC"/>
              </a:rPr>
              <a:t>.c</a:t>
            </a:r>
            <a:r>
              <a:rPr lang="en-US" sz="2200" b="0" strike="noStrike" spc="-1">
                <a:solidFill>
                  <a:srgbClr val="000000"/>
                </a:solidFill>
                <a:uFill>
                  <a:solidFill>
                    <a:srgbClr val="FFFFFF"/>
                  </a:solidFill>
                </a:uFill>
                <a:latin typeface="Arial"/>
                <a:ea typeface="Noto Sans CJK SC"/>
              </a:rPr>
              <a:t>onf – configuration of named and a list of files that contain zone descriptions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Homework</a:t>
            </a:r>
            <a:endParaRPr lang="en-US" sz="1800" b="0" strike="noStrike" spc="-1">
              <a:solidFill>
                <a:srgbClr val="000000"/>
              </a:solidFill>
              <a:uFill>
                <a:solidFill>
                  <a:srgbClr val="FFFFFF"/>
                </a:solidFill>
              </a:uFill>
              <a:latin typeface="Arial"/>
            </a:endParaRPr>
          </a:p>
        </p:txBody>
      </p:sp>
      <p:sp>
        <p:nvSpPr>
          <p:cNvPr id="325" name="CustomShape 2"/>
          <p:cNvSpPr/>
          <p:nvPr/>
        </p:nvSpPr>
        <p:spPr>
          <a:xfrm>
            <a:off x="214200" y="1500120"/>
            <a:ext cx="8715600" cy="5072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000" b="0" strike="noStrike" spc="-1">
                <a:solidFill>
                  <a:srgbClr val="000000"/>
                </a:solidFill>
                <a:uFill>
                  <a:solidFill>
                    <a:srgbClr val="FFFFFF"/>
                  </a:solidFill>
                </a:uFill>
                <a:latin typeface="Arial"/>
              </a:rPr>
              <a:t>How should the name server respond to a request for a private IP? For example</a:t>
            </a:r>
            <a:r>
              <a:rPr lang="en-US" sz="3000" spc="-1">
                <a:solidFill>
                  <a:srgbClr val="000000"/>
                </a:solidFill>
                <a:uFill>
                  <a:solidFill>
                    <a:srgbClr val="FFFFFF"/>
                  </a:solidFill>
                </a:uFill>
                <a:latin typeface="Arial"/>
              </a:rPr>
              <a:t>:</a:t>
            </a:r>
            <a:r>
              <a:rPr lang="en-US" sz="3000" b="0" strike="noStrike" spc="-1">
                <a:solidFill>
                  <a:srgbClr val="000000"/>
                </a:solidFill>
                <a:uFill>
                  <a:solidFill>
                    <a:srgbClr val="FFFFFF"/>
                  </a:solidFill>
                </a:uFill>
                <a:latin typeface="Arial"/>
              </a:rPr>
              <a:t> 192.168.0.1, or 10.0.0.23 ?</a:t>
            </a:r>
            <a:endParaRPr lang="en-US" sz="18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a:solidFill>
                  <a:srgbClr val="000000"/>
                </a:solidFill>
                <a:uFill>
                  <a:solidFill>
                    <a:srgbClr val="FFFFFF"/>
                  </a:solidFill>
                </a:uFill>
                <a:latin typeface="Arial"/>
              </a:rPr>
              <a:t>Learn more about why thre are not more than 13 root DNS servers.</a:t>
            </a:r>
            <a:endParaRPr lang="en-US" sz="1800" b="0" strike="noStrike" spc="-1">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a:solidFill>
                  <a:srgbClr val="000000"/>
                </a:solidFill>
                <a:uFill>
                  <a:solidFill>
                    <a:srgbClr val="FFFFFF"/>
                  </a:solidFill>
                </a:uFill>
                <a:latin typeface="Arial"/>
              </a:rPr>
              <a:t>Can you figure out how to convert an arbitrary associative array to a distributed database like DNS?</a:t>
            </a:r>
            <a:endParaRPr lang="en-US" sz="1800" b="0" strike="noStrike" spc="-1">
              <a:solidFill>
                <a:srgbClr val="000000"/>
              </a:solidFill>
              <a:uFill>
                <a:solidFill>
                  <a:srgbClr val="FFFFFF"/>
                </a:solidFill>
              </a:uFill>
              <a:latin typeface="Arial"/>
            </a:endParaRPr>
          </a:p>
        </p:txBody>
      </p:sp>
      <p:sp>
        <p:nvSpPr>
          <p:cNvPr id="326" name="CustomShape 3"/>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CCB09470-F141-4DCA-8C58-7B24B07A3791}" type="slidenum">
              <a:rPr lang="en-US" sz="1000" b="0" strike="noStrike" spc="-1" smtClean="0">
                <a:solidFill>
                  <a:srgbClr val="000000"/>
                </a:solidFill>
                <a:uFill>
                  <a:solidFill>
                    <a:srgbClr val="FFFFFF"/>
                  </a:solidFill>
                </a:uFill>
                <a:latin typeface="Arial"/>
              </a:rPr>
              <a:t>22</a:t>
            </a:fld>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E5DD0A16-FCBC-406C-89D6-3AF194D306C3}" type="slidenum">
              <a:rPr lang="en-US" sz="1000" b="0" strike="noStrike" spc="-1" smtClean="0">
                <a:solidFill>
                  <a:srgbClr val="000000"/>
                </a:solidFill>
                <a:uFill>
                  <a:solidFill>
                    <a:srgbClr val="FFFFFF"/>
                  </a:solidFill>
                </a:uFill>
                <a:latin typeface="Arial"/>
              </a:rPr>
              <a:t>3</a:t>
            </a:fld>
            <a:endParaRPr lang="en-US" sz="1800" b="0" strike="noStrike" spc="-1">
              <a:solidFill>
                <a:srgbClr val="000000"/>
              </a:solidFill>
              <a:uFill>
                <a:solidFill>
                  <a:srgbClr val="FFFFFF"/>
                </a:solidFill>
              </a:uFill>
              <a:latin typeface="Arial"/>
            </a:endParaRPr>
          </a:p>
        </p:txBody>
      </p:sp>
      <p:sp>
        <p:nvSpPr>
          <p:cNvPr id="174"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Reviewing a </a:t>
            </a:r>
            <a:r>
              <a:rPr lang="en-US" sz="3900" b="1" spc="-1">
                <a:solidFill>
                  <a:srgbClr val="330066"/>
                </a:solidFill>
                <a:uFill>
                  <a:solidFill>
                    <a:srgbClr val="FFFFFF"/>
                  </a:solidFill>
                </a:uFill>
                <a:latin typeface="Arial"/>
              </a:rPr>
              <a:t>S</a:t>
            </a:r>
            <a:r>
              <a:rPr lang="en-US" sz="3900" b="1" strike="noStrike" spc="-1">
                <a:solidFill>
                  <a:srgbClr val="330066"/>
                </a:solidFill>
                <a:uFill>
                  <a:solidFill>
                    <a:srgbClr val="FFFFFF"/>
                  </a:solidFill>
                </a:uFill>
                <a:latin typeface="Arial"/>
              </a:rPr>
              <a:t>ervice</a:t>
            </a:r>
            <a:endParaRPr lang="en-US" sz="1800" b="0" strike="noStrike" spc="-1">
              <a:solidFill>
                <a:srgbClr val="000000"/>
              </a:solidFill>
              <a:uFill>
                <a:solidFill>
                  <a:srgbClr val="FFFFFF"/>
                </a:solidFill>
              </a:uFill>
              <a:latin typeface="Arial"/>
            </a:endParaRPr>
          </a:p>
        </p:txBody>
      </p:sp>
      <p:sp>
        <p:nvSpPr>
          <p:cNvPr id="175"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2720" indent="-341280"/>
            <a:r>
              <a:rPr lang="en-US" sz="3600" b="0" strike="noStrike" spc="-1" dirty="0">
                <a:solidFill>
                  <a:srgbClr val="000000"/>
                </a:solidFill>
                <a:uFill>
                  <a:solidFill>
                    <a:srgbClr val="FFFFFF"/>
                  </a:solidFill>
                </a:uFill>
                <a:latin typeface="Arial"/>
              </a:rPr>
              <a:t>Describing the service, we discuss:</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how the client works</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how the server works, specify the standard number of its p</a:t>
            </a:r>
            <a:r>
              <a:rPr lang="en-US" sz="3000" spc="-1" dirty="0">
                <a:solidFill>
                  <a:srgbClr val="000000"/>
                </a:solidFill>
                <a:uFill>
                  <a:solidFill>
                    <a:srgbClr val="FFFFFF"/>
                  </a:solidFill>
                </a:uFill>
                <a:latin typeface="Arial"/>
              </a:rPr>
              <a:t>ort</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protocol – the format and sequence of messages exchanged between the client and server</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93B8D155-5FF3-457E-9C0D-C0AAB264EAA5}" type="slidenum">
              <a:rPr lang="ru-RU" sz="1000" b="0" strike="noStrike" spc="-1">
                <a:solidFill>
                  <a:srgbClr val="000000"/>
                </a:solidFill>
                <a:uFill>
                  <a:solidFill>
                    <a:srgbClr val="FFFFFF"/>
                  </a:solidFill>
                </a:uFill>
                <a:latin typeface="Arial"/>
              </a:rPr>
              <a:t>4</a:t>
            </a:fld>
            <a:endParaRPr lang="en-US" sz="1800" b="0" strike="noStrike" spc="-1">
              <a:solidFill>
                <a:srgbClr val="000000"/>
              </a:solidFill>
              <a:uFill>
                <a:solidFill>
                  <a:srgbClr val="FFFFFF"/>
                </a:solidFill>
              </a:uFill>
              <a:latin typeface="Arial"/>
            </a:endParaRPr>
          </a:p>
        </p:txBody>
      </p:sp>
      <p:sp>
        <p:nvSpPr>
          <p:cNvPr id="177"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500" b="1" strike="noStrike" spc="-1">
                <a:solidFill>
                  <a:srgbClr val="330066"/>
                </a:solidFill>
                <a:uFill>
                  <a:solidFill>
                    <a:srgbClr val="FFFFFF"/>
                  </a:solidFill>
                </a:uFill>
                <a:latin typeface="Arial"/>
              </a:rPr>
              <a:t>Examples of services and protocols</a:t>
            </a:r>
            <a:endParaRPr lang="en-US" sz="1800" b="0" strike="noStrike" spc="-1">
              <a:solidFill>
                <a:srgbClr val="000000"/>
              </a:solidFill>
              <a:uFill>
                <a:solidFill>
                  <a:srgbClr val="FFFFFF"/>
                </a:solidFill>
              </a:uFill>
              <a:latin typeface="Arial"/>
            </a:endParaRPr>
          </a:p>
        </p:txBody>
      </p:sp>
      <p:sp>
        <p:nvSpPr>
          <p:cNvPr id="178"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WWW (HTTP, 80</a:t>
            </a:r>
            <a:r>
              <a:rPr lang="ru-RU" sz="3200" b="0" strike="noStrike" spc="-1" dirty="0">
                <a:solidFill>
                  <a:srgbClr val="000000"/>
                </a:solidFill>
                <a:uFill>
                  <a:solidFill>
                    <a:srgbClr val="FFFFFF"/>
                  </a:solidFill>
                </a:uFill>
                <a:latin typeface="Arial"/>
              </a:rPr>
              <a:t>; HTTPS, 443</a:t>
            </a:r>
            <a:r>
              <a:rPr lang="en-US" sz="32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E-mail (SMTP, 25; POP3, 110; IMAP, 143)</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DNS (DNS, 53)</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FTP (FTP, 21,20)</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200" b="0" strike="noStrike" spc="-1" dirty="0">
                <a:solidFill>
                  <a:srgbClr val="000000"/>
                </a:solidFill>
                <a:uFill>
                  <a:solidFill>
                    <a:srgbClr val="FFFFFF"/>
                  </a:solidFill>
                </a:uFill>
                <a:latin typeface="Arial"/>
              </a:rPr>
              <a:t>Telnet (Telnet, 23); SSH (SSH, 22)</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ru-RU" sz="3200" b="0" strike="noStrike" spc="-1" dirty="0" err="1">
                <a:solidFill>
                  <a:srgbClr val="000000"/>
                </a:solidFill>
                <a:uFill>
                  <a:solidFill>
                    <a:srgbClr val="FFFFFF"/>
                  </a:solidFill>
                </a:uFill>
                <a:latin typeface="Arial"/>
              </a:rPr>
              <a:t>Clock</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synchronization</a:t>
            </a:r>
            <a:r>
              <a:rPr lang="ru-RU" sz="3200" b="0" strike="noStrike" spc="-1" dirty="0">
                <a:solidFill>
                  <a:srgbClr val="000000"/>
                </a:solidFill>
                <a:uFill>
                  <a:solidFill>
                    <a:srgbClr val="FFFFFF"/>
                  </a:solidFill>
                </a:uFill>
                <a:latin typeface="Arial"/>
              </a:rPr>
              <a:t> (</a:t>
            </a:r>
            <a:r>
              <a:rPr lang="en-US" sz="3200" b="0" strike="noStrike" spc="-1" dirty="0">
                <a:solidFill>
                  <a:srgbClr val="000000"/>
                </a:solidFill>
                <a:uFill>
                  <a:solidFill>
                    <a:srgbClr val="FFFFFF"/>
                  </a:solidFill>
                </a:uFill>
                <a:latin typeface="Arial"/>
              </a:rPr>
              <a:t>NTP, 123</a:t>
            </a:r>
            <a:r>
              <a:rPr lang="ru-RU" sz="32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ru-RU" sz="3200" b="0" strike="noStrike" spc="-1" dirty="0" err="1">
                <a:solidFill>
                  <a:srgbClr val="000000"/>
                </a:solidFill>
                <a:uFill>
                  <a:solidFill>
                    <a:srgbClr val="FFFFFF"/>
                  </a:solidFill>
                </a:uFill>
                <a:latin typeface="Arial"/>
              </a:rPr>
              <a:t>Transmitting</a:t>
            </a:r>
            <a:r>
              <a:rPr lang="ru-RU" sz="3200" b="0" strike="noStrike" spc="-1" dirty="0">
                <a:solidFill>
                  <a:srgbClr val="000000"/>
                </a:solidFill>
                <a:uFill>
                  <a:solidFill>
                    <a:srgbClr val="FFFFFF"/>
                  </a:solidFill>
                </a:uFill>
                <a:latin typeface="Arial"/>
              </a:rPr>
              <a:t> </a:t>
            </a:r>
            <a:r>
              <a:rPr lang="ru-RU" sz="3200" b="0" strike="noStrike" spc="-1" dirty="0" err="1">
                <a:solidFill>
                  <a:srgbClr val="000000"/>
                </a:solidFill>
                <a:uFill>
                  <a:solidFill>
                    <a:srgbClr val="FFFFFF"/>
                  </a:solidFill>
                </a:uFill>
                <a:latin typeface="Arial"/>
              </a:rPr>
              <a:t>media</a:t>
            </a:r>
            <a:r>
              <a:rPr lang="ru-RU" sz="3200" b="0" strike="noStrike" spc="-1" dirty="0">
                <a:solidFill>
                  <a:srgbClr val="000000"/>
                </a:solidFill>
                <a:uFill>
                  <a:solidFill>
                    <a:srgbClr val="FFFFFF"/>
                  </a:solidFill>
                </a:uFill>
                <a:latin typeface="Arial"/>
              </a:rPr>
              <a:t> (</a:t>
            </a:r>
            <a:r>
              <a:rPr lang="en-US" sz="3200" b="0" strike="noStrike" spc="-1" dirty="0">
                <a:solidFill>
                  <a:srgbClr val="000000"/>
                </a:solidFill>
                <a:uFill>
                  <a:solidFill>
                    <a:srgbClr val="FFFFFF"/>
                  </a:solidFill>
                </a:uFill>
                <a:latin typeface="Arial"/>
              </a:rPr>
              <a:t>RTSP, 554</a:t>
            </a:r>
            <a:r>
              <a:rPr lang="ru-RU" sz="32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ru-RU" sz="3200" b="0" strike="noStrike" spc="-1" dirty="0">
                <a:solidFill>
                  <a:srgbClr val="000000"/>
                </a:solidFill>
                <a:uFill>
                  <a:solidFill>
                    <a:srgbClr val="FFFFFF"/>
                  </a:solidFill>
                </a:uFill>
                <a:latin typeface="Arial"/>
              </a:rPr>
              <a:t>File </a:t>
            </a:r>
            <a:r>
              <a:rPr lang="ru-RU" sz="3200" b="0" strike="noStrike" spc="-1" dirty="0" err="1">
                <a:solidFill>
                  <a:srgbClr val="000000"/>
                </a:solidFill>
                <a:uFill>
                  <a:solidFill>
                    <a:srgbClr val="FFFFFF"/>
                  </a:solidFill>
                </a:uFill>
                <a:latin typeface="Arial"/>
              </a:rPr>
              <a:t>sharing</a:t>
            </a:r>
            <a:r>
              <a:rPr lang="ru-RU" sz="3200" b="0" strike="noStrike" spc="-1" dirty="0">
                <a:solidFill>
                  <a:srgbClr val="000000"/>
                </a:solidFill>
                <a:uFill>
                  <a:solidFill>
                    <a:srgbClr val="FFFFFF"/>
                  </a:solidFill>
                </a:uFill>
                <a:latin typeface="Arial"/>
              </a:rPr>
              <a:t> (</a:t>
            </a:r>
            <a:r>
              <a:rPr lang="en-US" sz="3200" b="0" strike="noStrike" spc="-1" dirty="0">
                <a:solidFill>
                  <a:srgbClr val="000000"/>
                </a:solidFill>
                <a:uFill>
                  <a:solidFill>
                    <a:srgbClr val="FFFFFF"/>
                  </a:solidFill>
                </a:uFill>
                <a:latin typeface="Arial"/>
              </a:rPr>
              <a:t>SMB, 445</a:t>
            </a:r>
            <a:r>
              <a:rPr lang="ru-RU" sz="3200" b="0"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7125BA9C-DF49-431D-BBEB-4E06834B8196}" type="slidenum">
              <a:rPr lang="en-US" sz="1000" b="0" strike="noStrike" spc="-1" smtClean="0">
                <a:solidFill>
                  <a:srgbClr val="000000"/>
                </a:solidFill>
                <a:uFill>
                  <a:solidFill>
                    <a:srgbClr val="FFFFFF"/>
                  </a:solidFill>
                </a:uFill>
                <a:latin typeface="Arial"/>
              </a:rPr>
              <a:t>5</a:t>
            </a:fld>
            <a:endParaRPr lang="en-US" sz="1800" b="0" strike="noStrike" spc="-1">
              <a:solidFill>
                <a:srgbClr val="000000"/>
              </a:solidFill>
              <a:uFill>
                <a:solidFill>
                  <a:srgbClr val="FFFFFF"/>
                </a:solidFill>
              </a:uFill>
              <a:latin typeface="Arial"/>
            </a:endParaRPr>
          </a:p>
        </p:txBody>
      </p:sp>
      <p:sp>
        <p:nvSpPr>
          <p:cNvPr id="180"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900" b="1" strike="noStrike" spc="-1">
                <a:solidFill>
                  <a:srgbClr val="330066"/>
                </a:solidFill>
                <a:uFill>
                  <a:solidFill>
                    <a:srgbClr val="FFFFFF"/>
                  </a:solidFill>
                </a:uFill>
                <a:latin typeface="Arial"/>
              </a:rPr>
              <a:t>Name Resolution Services</a:t>
            </a:r>
            <a:endParaRPr lang="en-US" sz="1800" b="0" strike="noStrike" spc="-1">
              <a:solidFill>
                <a:srgbClr val="000000"/>
              </a:solidFill>
              <a:uFill>
                <a:solidFill>
                  <a:srgbClr val="FFFFFF"/>
                </a:solidFill>
              </a:uFill>
              <a:latin typeface="Arial"/>
            </a:endParaRPr>
          </a:p>
        </p:txBody>
      </p:sp>
      <p:sp>
        <p:nvSpPr>
          <p:cNvPr id="181"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File hosts </a:t>
            </a:r>
            <a:r>
              <a:rPr lang="en-US" sz="3200" b="0" strike="noStrike" spc="-1" dirty="0">
                <a:solidFill>
                  <a:srgbClr val="000000"/>
                </a:solidFill>
                <a:uFill>
                  <a:solidFill>
                    <a:srgbClr val="FFFFFF"/>
                  </a:solidFill>
                </a:uFill>
                <a:latin typeface="Arial"/>
              </a:rPr>
              <a:t>- file for static mapping of computer names and their </a:t>
            </a:r>
            <a:r>
              <a:rPr lang="en-US" sz="3200" b="0" strike="noStrike" spc="-1" dirty="0" err="1">
                <a:solidFill>
                  <a:srgbClr val="000000"/>
                </a:solidFill>
                <a:uFill>
                  <a:solidFill>
                    <a:srgbClr val="FFFFFF"/>
                  </a:solidFill>
                </a:uFill>
                <a:latin typeface="Arial"/>
              </a:rPr>
              <a:t>ip</a:t>
            </a:r>
            <a:r>
              <a:rPr lang="en-US" sz="3200" b="0" strike="noStrike" spc="-1" dirty="0">
                <a:solidFill>
                  <a:srgbClr val="000000"/>
                </a:solidFill>
                <a:uFill>
                  <a:solidFill>
                    <a:srgbClr val="FFFFFF"/>
                  </a:solidFill>
                </a:uFill>
                <a:latin typeface="Arial"/>
              </a:rPr>
              <a:t>-addresses;</a:t>
            </a:r>
            <a:endParaRPr lang="en-US" sz="2400" b="0" strike="noStrike" spc="-1" dirty="0">
              <a:solidFill>
                <a:srgbClr val="000000"/>
              </a:solidFill>
              <a:uFill>
                <a:solidFill>
                  <a:srgbClr val="FFFFFF"/>
                </a:solidFill>
              </a:uFill>
              <a:latin typeface="Arial"/>
            </a:endParaRPr>
          </a:p>
          <a:p>
            <a:pPr marL="341280" indent="-341280">
              <a:lnSpc>
                <a:spcPct val="90000"/>
              </a:lnSpc>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Name Resolution Service NetBIOS</a:t>
            </a:r>
            <a:r>
              <a:rPr lang="en-US" sz="3200" b="0" strike="noStrike" spc="-1" dirty="0">
                <a:solidFill>
                  <a:srgbClr val="000000"/>
                </a:solidFill>
                <a:uFill>
                  <a:solidFill>
                    <a:srgbClr val="FFFFFF"/>
                  </a:solidFill>
                </a:uFill>
                <a:latin typeface="Arial"/>
              </a:rPr>
              <a:t> and its implementation in Windows – </a:t>
            </a:r>
            <a:r>
              <a:rPr lang="en-US" sz="3200" b="1" strike="noStrike" spc="-1" dirty="0">
                <a:solidFill>
                  <a:srgbClr val="000000"/>
                </a:solidFill>
                <a:uFill>
                  <a:solidFill>
                    <a:srgbClr val="FFFFFF"/>
                  </a:solidFill>
                </a:uFill>
                <a:latin typeface="Arial"/>
              </a:rPr>
              <a:t>WINS</a:t>
            </a:r>
            <a:r>
              <a:rPr lang="en-US" sz="3200" b="0" strike="noStrike" spc="-1" dirty="0">
                <a:solidFill>
                  <a:srgbClr val="000000"/>
                </a:solidFill>
                <a:uFill>
                  <a:solidFill>
                    <a:srgbClr val="FFFFFF"/>
                  </a:solidFill>
                </a:uFill>
                <a:latin typeface="Arial"/>
              </a:rPr>
              <a:t> (Windows Internet Naming Service) </a:t>
            </a:r>
            <a:endParaRPr lang="en-US" sz="2400" b="0" strike="noStrike" spc="-1" dirty="0">
              <a:solidFill>
                <a:srgbClr val="000000"/>
              </a:solidFill>
              <a:uFill>
                <a:solidFill>
                  <a:srgbClr val="FFFFFF"/>
                </a:solidFill>
              </a:uFill>
              <a:latin typeface="Arial"/>
            </a:endParaRPr>
          </a:p>
          <a:p>
            <a:pPr marL="741240" lvl="1" indent="-284040">
              <a:lnSpc>
                <a:spcPct val="90000"/>
              </a:lnSpc>
              <a:buClr>
                <a:srgbClr val="669999"/>
              </a:buClr>
              <a:buSzPct val="70000"/>
              <a:buFont typeface="Wingdings" charset="2"/>
              <a:buChar char=""/>
            </a:pPr>
            <a:r>
              <a:rPr lang="en-US" sz="3200" b="1" strike="noStrike" spc="-1" dirty="0">
                <a:solidFill>
                  <a:srgbClr val="000000"/>
                </a:solidFill>
                <a:uFill>
                  <a:solidFill>
                    <a:srgbClr val="FFFFFF"/>
                  </a:solidFill>
                </a:uFill>
                <a:latin typeface="Arial"/>
                <a:ea typeface="Noto Sans CJK SC"/>
              </a:rPr>
              <a:t>File </a:t>
            </a:r>
            <a:r>
              <a:rPr lang="en-US" sz="3200" b="1" strike="noStrike" spc="-1" dirty="0" err="1">
                <a:solidFill>
                  <a:srgbClr val="000000"/>
                </a:solidFill>
                <a:uFill>
                  <a:solidFill>
                    <a:srgbClr val="FFFFFF"/>
                  </a:solidFill>
                </a:uFill>
                <a:latin typeface="Arial"/>
                <a:ea typeface="Noto Sans CJK SC"/>
              </a:rPr>
              <a:t>lmhosts</a:t>
            </a:r>
            <a:r>
              <a:rPr lang="en-US" sz="3200" b="0" strike="noStrike" spc="-1" dirty="0">
                <a:solidFill>
                  <a:srgbClr val="000000"/>
                </a:solidFill>
                <a:uFill>
                  <a:solidFill>
                    <a:srgbClr val="FFFFFF"/>
                  </a:solidFill>
                </a:uFill>
                <a:latin typeface="Arial"/>
                <a:ea typeface="Noto Sans CJK SC"/>
              </a:rPr>
              <a:t> - static mapping file NetBIOS- names and </a:t>
            </a:r>
            <a:r>
              <a:rPr lang="en-US" sz="3200" b="0" strike="noStrike" spc="-1" dirty="0" err="1">
                <a:solidFill>
                  <a:srgbClr val="000000"/>
                </a:solidFill>
                <a:uFill>
                  <a:solidFill>
                    <a:srgbClr val="FFFFFF"/>
                  </a:solidFill>
                </a:uFill>
                <a:latin typeface="Arial"/>
                <a:ea typeface="Noto Sans CJK SC"/>
              </a:rPr>
              <a:t>ip</a:t>
            </a:r>
            <a:r>
              <a:rPr lang="en-US" sz="3200" b="0" strike="noStrike" spc="-1" dirty="0">
                <a:solidFill>
                  <a:srgbClr val="000000"/>
                </a:solidFill>
                <a:uFill>
                  <a:solidFill>
                    <a:srgbClr val="FFFFFF"/>
                  </a:solidFill>
                </a:uFill>
                <a:latin typeface="Arial"/>
                <a:ea typeface="Noto Sans CJK SC"/>
              </a:rPr>
              <a:t>-addresses.</a:t>
            </a:r>
            <a:endParaRPr lang="en-US" sz="2400" b="0" strike="noStrike" spc="-1" dirty="0">
              <a:solidFill>
                <a:srgbClr val="000000"/>
              </a:solidFill>
              <a:uFill>
                <a:solidFill>
                  <a:srgbClr val="FFFFFF"/>
                </a:solidFill>
              </a:uFill>
              <a:latin typeface="Arial"/>
            </a:endParaRPr>
          </a:p>
          <a:p>
            <a:pPr marL="341280" indent="-341280">
              <a:lnSpc>
                <a:spcPct val="90000"/>
              </a:lnSpc>
              <a:buClr>
                <a:srgbClr val="330066"/>
              </a:buClr>
              <a:buSzPct val="70000"/>
              <a:buFont typeface="Wingdings" charset="2"/>
              <a:buChar char=""/>
            </a:pPr>
            <a:r>
              <a:rPr lang="en-US" sz="3200" b="1" strike="noStrike" spc="-1" dirty="0">
                <a:solidFill>
                  <a:srgbClr val="000000"/>
                </a:solidFill>
                <a:uFill>
                  <a:solidFill>
                    <a:srgbClr val="FFFFFF"/>
                  </a:solidFill>
                </a:uFill>
                <a:latin typeface="Arial"/>
              </a:rPr>
              <a:t>DNS (Domain Name System) </a:t>
            </a:r>
            <a:r>
              <a:rPr lang="en-US" sz="3200" b="0" strike="noStrike" spc="-1" dirty="0">
                <a:solidFill>
                  <a:srgbClr val="000000"/>
                </a:solidFill>
                <a:uFill>
                  <a:solidFill>
                    <a:srgbClr val="FFFFFF"/>
                  </a:solidFill>
                </a:uFill>
                <a:latin typeface="Arial"/>
              </a:rPr>
              <a:t>- standard Internet name resolution service</a:t>
            </a:r>
            <a:endParaRPr lang="en-US"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 name="CustomShape 1"/>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4000" b="1" strike="noStrike" spc="-1">
                <a:solidFill>
                  <a:srgbClr val="330066"/>
                </a:solidFill>
                <a:uFill>
                  <a:solidFill>
                    <a:srgbClr val="FFFFFF"/>
                  </a:solidFill>
                </a:uFill>
                <a:latin typeface="Arial"/>
              </a:rPr>
              <a:t>Computer domain names</a:t>
            </a:r>
            <a:endParaRPr lang="en-US" sz="1800" b="0" strike="noStrike" spc="-1">
              <a:solidFill>
                <a:srgbClr val="000000"/>
              </a:solidFill>
              <a:uFill>
                <a:solidFill>
                  <a:srgbClr val="FFFFFF"/>
                </a:solidFill>
              </a:uFill>
              <a:latin typeface="Arial"/>
            </a:endParaRPr>
          </a:p>
        </p:txBody>
      </p:sp>
      <p:sp>
        <p:nvSpPr>
          <p:cNvPr id="183" name="CustomShape 2"/>
          <p:cNvSpPr/>
          <p:nvPr/>
        </p:nvSpPr>
        <p:spPr>
          <a:xfrm>
            <a:off x="291960" y="2214720"/>
            <a:ext cx="56376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184" name="CustomShape 3"/>
          <p:cNvSpPr/>
          <p:nvPr/>
        </p:nvSpPr>
        <p:spPr>
          <a:xfrm>
            <a:off x="271440" y="2286000"/>
            <a:ext cx="6332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0000"/>
                </a:solidFill>
                <a:uFill>
                  <a:solidFill>
                    <a:srgbClr val="FFFFFF"/>
                  </a:solidFill>
                </a:uFill>
                <a:latin typeface="Times New Roman"/>
              </a:rPr>
              <a:t>com</a:t>
            </a:r>
            <a:endParaRPr lang="en-US" sz="1800" b="0" strike="noStrike" spc="-1">
              <a:solidFill>
                <a:srgbClr val="000000"/>
              </a:solidFill>
              <a:uFill>
                <a:solidFill>
                  <a:srgbClr val="FFFFFF"/>
                </a:solidFill>
              </a:uFill>
              <a:latin typeface="Arial"/>
            </a:endParaRPr>
          </a:p>
        </p:txBody>
      </p:sp>
      <p:sp>
        <p:nvSpPr>
          <p:cNvPr id="185" name="CustomShape 4"/>
          <p:cNvSpPr/>
          <p:nvPr/>
        </p:nvSpPr>
        <p:spPr>
          <a:xfrm>
            <a:off x="1076400" y="221472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186" name="CustomShape 5"/>
          <p:cNvSpPr/>
          <p:nvPr/>
        </p:nvSpPr>
        <p:spPr>
          <a:xfrm>
            <a:off x="1087920" y="2286000"/>
            <a:ext cx="5770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FF0000"/>
                </a:solidFill>
                <a:uFill>
                  <a:solidFill>
                    <a:srgbClr val="FFFFFF"/>
                  </a:solidFill>
                </a:uFill>
                <a:latin typeface="Times New Roman"/>
              </a:rPr>
              <a:t>edu</a:t>
            </a:r>
            <a:endParaRPr lang="en-US" sz="1800" b="0" strike="noStrike" spc="-1">
              <a:solidFill>
                <a:srgbClr val="000000"/>
              </a:solidFill>
              <a:uFill>
                <a:solidFill>
                  <a:srgbClr val="FFFFFF"/>
                </a:solidFill>
              </a:uFill>
              <a:latin typeface="Arial"/>
            </a:endParaRPr>
          </a:p>
        </p:txBody>
      </p:sp>
      <p:sp>
        <p:nvSpPr>
          <p:cNvPr id="187" name="CustomShape 6"/>
          <p:cNvSpPr/>
          <p:nvPr/>
        </p:nvSpPr>
        <p:spPr>
          <a:xfrm>
            <a:off x="1967040" y="2457360"/>
            <a:ext cx="8712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188" name="CustomShape 7"/>
          <p:cNvSpPr/>
          <p:nvPr/>
        </p:nvSpPr>
        <p:spPr>
          <a:xfrm>
            <a:off x="2182680" y="2457360"/>
            <a:ext cx="8748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189" name="CustomShape 8"/>
          <p:cNvSpPr/>
          <p:nvPr/>
        </p:nvSpPr>
        <p:spPr>
          <a:xfrm>
            <a:off x="2400480" y="2457360"/>
            <a:ext cx="8712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190" name="CustomShape 9"/>
          <p:cNvSpPr/>
          <p:nvPr/>
        </p:nvSpPr>
        <p:spPr>
          <a:xfrm>
            <a:off x="2874960" y="221472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191" name="CustomShape 10"/>
          <p:cNvSpPr/>
          <p:nvPr/>
        </p:nvSpPr>
        <p:spPr>
          <a:xfrm>
            <a:off x="2914560" y="2286000"/>
            <a:ext cx="5493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0000"/>
                </a:solidFill>
                <a:uFill>
                  <a:solidFill>
                    <a:srgbClr val="FFFFFF"/>
                  </a:solidFill>
                </a:uFill>
                <a:latin typeface="Times New Roman"/>
              </a:rPr>
              <a:t>org</a:t>
            </a:r>
            <a:endParaRPr lang="en-US" sz="1800" b="0" strike="noStrike" spc="-1">
              <a:solidFill>
                <a:srgbClr val="000000"/>
              </a:solidFill>
              <a:uFill>
                <a:solidFill>
                  <a:srgbClr val="FFFFFF"/>
                </a:solidFill>
              </a:uFill>
              <a:latin typeface="Arial"/>
            </a:endParaRPr>
          </a:p>
        </p:txBody>
      </p:sp>
      <p:sp>
        <p:nvSpPr>
          <p:cNvPr id="192" name="CustomShape 11"/>
          <p:cNvSpPr/>
          <p:nvPr/>
        </p:nvSpPr>
        <p:spPr>
          <a:xfrm>
            <a:off x="193680" y="2139840"/>
            <a:ext cx="3405240" cy="758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sp>
      <p:sp>
        <p:nvSpPr>
          <p:cNvPr id="193" name="CustomShape 12"/>
          <p:cNvSpPr/>
          <p:nvPr/>
        </p:nvSpPr>
        <p:spPr>
          <a:xfrm>
            <a:off x="4032360" y="221472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194" name="CustomShape 13"/>
          <p:cNvSpPr/>
          <p:nvPr/>
        </p:nvSpPr>
        <p:spPr>
          <a:xfrm>
            <a:off x="4132440" y="2286000"/>
            <a:ext cx="421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0000"/>
                </a:solidFill>
                <a:uFill>
                  <a:solidFill>
                    <a:srgbClr val="FFFFFF"/>
                  </a:solidFill>
                </a:uFill>
                <a:latin typeface="Times New Roman"/>
              </a:rPr>
              <a:t>ac</a:t>
            </a:r>
            <a:endParaRPr lang="en-US" sz="1800" b="0" strike="noStrike" spc="-1">
              <a:solidFill>
                <a:srgbClr val="000000"/>
              </a:solidFill>
              <a:uFill>
                <a:solidFill>
                  <a:srgbClr val="FFFFFF"/>
                </a:solidFill>
              </a:uFill>
              <a:latin typeface="Arial"/>
            </a:endParaRPr>
          </a:p>
        </p:txBody>
      </p:sp>
      <p:sp>
        <p:nvSpPr>
          <p:cNvPr id="195" name="CustomShape 14"/>
          <p:cNvSpPr/>
          <p:nvPr/>
        </p:nvSpPr>
        <p:spPr>
          <a:xfrm>
            <a:off x="5870520" y="2214720"/>
            <a:ext cx="56376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196" name="CustomShape 15"/>
          <p:cNvSpPr/>
          <p:nvPr/>
        </p:nvSpPr>
        <p:spPr>
          <a:xfrm>
            <a:off x="5919840" y="2284560"/>
            <a:ext cx="4352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66FF"/>
                </a:solidFill>
                <a:uFill>
                  <a:solidFill>
                    <a:srgbClr val="FFFFFF"/>
                  </a:solidFill>
                </a:uFill>
                <a:latin typeface="Times New Roman"/>
              </a:rPr>
              <a:t>ru</a:t>
            </a:r>
            <a:endParaRPr lang="en-US" sz="1800" b="0" strike="noStrike" spc="-1">
              <a:solidFill>
                <a:srgbClr val="000000"/>
              </a:solidFill>
              <a:uFill>
                <a:solidFill>
                  <a:srgbClr val="FFFFFF"/>
                </a:solidFill>
              </a:uFill>
              <a:latin typeface="Arial"/>
            </a:endParaRPr>
          </a:p>
        </p:txBody>
      </p:sp>
      <p:sp>
        <p:nvSpPr>
          <p:cNvPr id="197" name="CustomShape 16"/>
          <p:cNvSpPr/>
          <p:nvPr/>
        </p:nvSpPr>
        <p:spPr>
          <a:xfrm>
            <a:off x="4946760" y="2486160"/>
            <a:ext cx="87120" cy="8712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198" name="CustomShape 17"/>
          <p:cNvSpPr/>
          <p:nvPr/>
        </p:nvSpPr>
        <p:spPr>
          <a:xfrm>
            <a:off x="5162400" y="2486160"/>
            <a:ext cx="87480" cy="8712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199" name="CustomShape 18"/>
          <p:cNvSpPr/>
          <p:nvPr/>
        </p:nvSpPr>
        <p:spPr>
          <a:xfrm>
            <a:off x="5380200" y="2486160"/>
            <a:ext cx="87120" cy="8712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200" name="CustomShape 19"/>
          <p:cNvSpPr/>
          <p:nvPr/>
        </p:nvSpPr>
        <p:spPr>
          <a:xfrm>
            <a:off x="6615000" y="2214720"/>
            <a:ext cx="56376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01" name="CustomShape 20"/>
          <p:cNvSpPr/>
          <p:nvPr/>
        </p:nvSpPr>
        <p:spPr>
          <a:xfrm>
            <a:off x="6685200" y="2271600"/>
            <a:ext cx="4993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ru-RU" sz="2000" b="1" spc="-1" dirty="0" err="1">
                <a:solidFill>
                  <a:srgbClr val="000000"/>
                </a:solidFill>
                <a:uFill>
                  <a:solidFill>
                    <a:srgbClr val="FFFFFF"/>
                  </a:solidFill>
                </a:uFill>
                <a:latin typeface="Times New Roman"/>
              </a:rPr>
              <a:t>рф</a:t>
            </a:r>
            <a:endParaRPr lang="en-US" sz="1800" b="0" strike="noStrike" spc="-1" dirty="0">
              <a:solidFill>
                <a:srgbClr val="000000"/>
              </a:solidFill>
              <a:uFill>
                <a:solidFill>
                  <a:srgbClr val="FFFFFF"/>
                </a:solidFill>
              </a:uFill>
              <a:latin typeface="Arial"/>
            </a:endParaRPr>
          </a:p>
        </p:txBody>
      </p:sp>
      <p:sp>
        <p:nvSpPr>
          <p:cNvPr id="202" name="CustomShape 21"/>
          <p:cNvSpPr/>
          <p:nvPr/>
        </p:nvSpPr>
        <p:spPr>
          <a:xfrm>
            <a:off x="3933720" y="2139840"/>
            <a:ext cx="3405240" cy="758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sp>
      <p:sp>
        <p:nvSpPr>
          <p:cNvPr id="203" name="CustomShape 22"/>
          <p:cNvSpPr/>
          <p:nvPr/>
        </p:nvSpPr>
        <p:spPr>
          <a:xfrm>
            <a:off x="7956720" y="221472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04" name="CustomShape 23"/>
          <p:cNvSpPr/>
          <p:nvPr/>
        </p:nvSpPr>
        <p:spPr>
          <a:xfrm>
            <a:off x="7910280" y="2273400"/>
            <a:ext cx="6912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330066"/>
                </a:solidFill>
                <a:uFill>
                  <a:solidFill>
                    <a:srgbClr val="FFFFFF"/>
                  </a:solidFill>
                </a:uFill>
                <a:latin typeface="Times New Roman"/>
              </a:rPr>
              <a:t>arpa</a:t>
            </a:r>
            <a:endParaRPr lang="en-US" sz="1800" b="0" strike="noStrike" spc="-1">
              <a:solidFill>
                <a:srgbClr val="000000"/>
              </a:solidFill>
              <a:uFill>
                <a:solidFill>
                  <a:srgbClr val="FFFFFF"/>
                </a:solidFill>
              </a:uFill>
              <a:latin typeface="Arial"/>
            </a:endParaRPr>
          </a:p>
        </p:txBody>
      </p:sp>
      <p:sp>
        <p:nvSpPr>
          <p:cNvPr id="205" name="CustomShape 24"/>
          <p:cNvSpPr/>
          <p:nvPr/>
        </p:nvSpPr>
        <p:spPr>
          <a:xfrm>
            <a:off x="4272120" y="1419120"/>
            <a:ext cx="563400" cy="4287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06" name="CustomShape 25"/>
          <p:cNvSpPr/>
          <p:nvPr/>
        </p:nvSpPr>
        <p:spPr>
          <a:xfrm>
            <a:off x="4160160" y="1052640"/>
            <a:ext cx="9853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ru-RU" sz="2000" b="1" strike="noStrike" spc="-1">
                <a:solidFill>
                  <a:srgbClr val="000000"/>
                </a:solidFill>
                <a:uFill>
                  <a:solidFill>
                    <a:srgbClr val="FFFFFF"/>
                  </a:solidFill>
                </a:uFill>
                <a:latin typeface="Times New Roman"/>
              </a:rPr>
              <a:t>root</a:t>
            </a:r>
            <a:endParaRPr lang="en-US" sz="1800" b="0" strike="noStrike" spc="-1">
              <a:solidFill>
                <a:srgbClr val="000000"/>
              </a:solidFill>
              <a:uFill>
                <a:solidFill>
                  <a:srgbClr val="FFFFFF"/>
                </a:solidFill>
              </a:uFill>
              <a:latin typeface="Arial"/>
            </a:endParaRPr>
          </a:p>
        </p:txBody>
      </p:sp>
      <p:sp>
        <p:nvSpPr>
          <p:cNvPr id="207" name="Line 26"/>
          <p:cNvSpPr/>
          <p:nvPr/>
        </p:nvSpPr>
        <p:spPr>
          <a:xfrm flipH="1">
            <a:off x="549360" y="1619280"/>
            <a:ext cx="3743280" cy="6094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08" name="Line 27"/>
          <p:cNvSpPr/>
          <p:nvPr/>
        </p:nvSpPr>
        <p:spPr>
          <a:xfrm flipH="1">
            <a:off x="1379160" y="1716120"/>
            <a:ext cx="2954520" cy="5126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09" name="Line 28"/>
          <p:cNvSpPr/>
          <p:nvPr/>
        </p:nvSpPr>
        <p:spPr>
          <a:xfrm flipH="1">
            <a:off x="3154320" y="1785960"/>
            <a:ext cx="1208160" cy="442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0" name="Line 29"/>
          <p:cNvSpPr/>
          <p:nvPr/>
        </p:nvSpPr>
        <p:spPr>
          <a:xfrm flipH="1">
            <a:off x="4317840" y="1839960"/>
            <a:ext cx="238320" cy="3747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1" name="Line 30"/>
          <p:cNvSpPr/>
          <p:nvPr/>
        </p:nvSpPr>
        <p:spPr>
          <a:xfrm>
            <a:off x="4818240" y="1604880"/>
            <a:ext cx="3323880" cy="6238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2" name="Line 31"/>
          <p:cNvSpPr/>
          <p:nvPr/>
        </p:nvSpPr>
        <p:spPr>
          <a:xfrm>
            <a:off x="4776840" y="1716120"/>
            <a:ext cx="2119320" cy="5126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3" name="Line 32"/>
          <p:cNvSpPr/>
          <p:nvPr/>
        </p:nvSpPr>
        <p:spPr>
          <a:xfrm>
            <a:off x="4721400" y="1800360"/>
            <a:ext cx="1344600" cy="442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4" name="CustomShape 33"/>
          <p:cNvSpPr/>
          <p:nvPr/>
        </p:nvSpPr>
        <p:spPr>
          <a:xfrm>
            <a:off x="1087560" y="316404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15" name="CustomShape 34"/>
          <p:cNvSpPr/>
          <p:nvPr/>
        </p:nvSpPr>
        <p:spPr>
          <a:xfrm>
            <a:off x="630360" y="4141800"/>
            <a:ext cx="56340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16" name="CustomShape 35"/>
          <p:cNvSpPr/>
          <p:nvPr/>
        </p:nvSpPr>
        <p:spPr>
          <a:xfrm>
            <a:off x="1641600" y="414036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17" name="CustomShape 36"/>
          <p:cNvSpPr/>
          <p:nvPr/>
        </p:nvSpPr>
        <p:spPr>
          <a:xfrm>
            <a:off x="4498920" y="3448080"/>
            <a:ext cx="789120" cy="61272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18" name="CustomShape 37"/>
          <p:cNvSpPr/>
          <p:nvPr/>
        </p:nvSpPr>
        <p:spPr>
          <a:xfrm>
            <a:off x="4429080" y="4456080"/>
            <a:ext cx="862200" cy="58104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19" name="CustomShape 38"/>
          <p:cNvSpPr/>
          <p:nvPr/>
        </p:nvSpPr>
        <p:spPr>
          <a:xfrm>
            <a:off x="4573440" y="5424480"/>
            <a:ext cx="56376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0" name="CustomShape 39"/>
          <p:cNvSpPr/>
          <p:nvPr/>
        </p:nvSpPr>
        <p:spPr>
          <a:xfrm>
            <a:off x="1684440" y="5103720"/>
            <a:ext cx="56340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1" name="CustomShape 40"/>
          <p:cNvSpPr/>
          <p:nvPr/>
        </p:nvSpPr>
        <p:spPr>
          <a:xfrm>
            <a:off x="630360" y="5103720"/>
            <a:ext cx="56340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2" name="CustomShape 41"/>
          <p:cNvSpPr/>
          <p:nvPr/>
        </p:nvSpPr>
        <p:spPr>
          <a:xfrm>
            <a:off x="7597800" y="2997360"/>
            <a:ext cx="1211400" cy="50292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3" name="CustomShape 42"/>
          <p:cNvSpPr/>
          <p:nvPr/>
        </p:nvSpPr>
        <p:spPr>
          <a:xfrm>
            <a:off x="7956720" y="3838680"/>
            <a:ext cx="563400" cy="5760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4" name="CustomShape 43"/>
          <p:cNvSpPr/>
          <p:nvPr/>
        </p:nvSpPr>
        <p:spPr>
          <a:xfrm>
            <a:off x="7956720" y="4775040"/>
            <a:ext cx="56340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25" name="CustomShape 44"/>
          <p:cNvSpPr/>
          <p:nvPr/>
        </p:nvSpPr>
        <p:spPr>
          <a:xfrm>
            <a:off x="1057320" y="3213000"/>
            <a:ext cx="619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FF0000"/>
                </a:solidFill>
                <a:uFill>
                  <a:solidFill>
                    <a:srgbClr val="FFFFFF"/>
                  </a:solidFill>
                </a:uFill>
                <a:latin typeface="Times New Roman"/>
              </a:rPr>
              <a:t>slon</a:t>
            </a:r>
            <a:endParaRPr lang="en-US" sz="1800" b="0" strike="noStrike" spc="-1">
              <a:solidFill>
                <a:srgbClr val="000000"/>
              </a:solidFill>
              <a:uFill>
                <a:solidFill>
                  <a:srgbClr val="FFFFFF"/>
                </a:solidFill>
              </a:uFill>
              <a:latin typeface="Arial"/>
            </a:endParaRPr>
          </a:p>
        </p:txBody>
      </p:sp>
      <p:sp>
        <p:nvSpPr>
          <p:cNvPr id="226" name="CustomShape 45"/>
          <p:cNvSpPr/>
          <p:nvPr/>
        </p:nvSpPr>
        <p:spPr>
          <a:xfrm>
            <a:off x="587160" y="4224240"/>
            <a:ext cx="662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0000"/>
                </a:solidFill>
                <a:uFill>
                  <a:solidFill>
                    <a:srgbClr val="FFFFFF"/>
                  </a:solidFill>
                </a:uFill>
                <a:latin typeface="Times New Roman"/>
              </a:rPr>
              <a:t>west</a:t>
            </a:r>
            <a:endParaRPr lang="en-US" sz="1800" b="0" strike="noStrike" spc="-1">
              <a:solidFill>
                <a:srgbClr val="000000"/>
              </a:solidFill>
              <a:uFill>
                <a:solidFill>
                  <a:srgbClr val="FFFFFF"/>
                </a:solidFill>
              </a:uFill>
              <a:latin typeface="Arial"/>
            </a:endParaRPr>
          </a:p>
        </p:txBody>
      </p:sp>
      <p:sp>
        <p:nvSpPr>
          <p:cNvPr id="227" name="CustomShape 46"/>
          <p:cNvSpPr/>
          <p:nvPr/>
        </p:nvSpPr>
        <p:spPr>
          <a:xfrm>
            <a:off x="1608480" y="4224240"/>
            <a:ext cx="6058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FF0000"/>
                </a:solidFill>
                <a:uFill>
                  <a:solidFill>
                    <a:srgbClr val="FFFFFF"/>
                  </a:solidFill>
                </a:uFill>
                <a:latin typeface="Times New Roman"/>
              </a:rPr>
              <a:t>east</a:t>
            </a:r>
            <a:endParaRPr lang="en-US" sz="1800" b="0" strike="noStrike" spc="-1">
              <a:solidFill>
                <a:srgbClr val="000000"/>
              </a:solidFill>
              <a:uFill>
                <a:solidFill>
                  <a:srgbClr val="FFFFFF"/>
                </a:solidFill>
              </a:uFill>
              <a:latin typeface="Arial"/>
            </a:endParaRPr>
          </a:p>
        </p:txBody>
      </p:sp>
      <p:sp>
        <p:nvSpPr>
          <p:cNvPr id="228" name="CustomShape 47"/>
          <p:cNvSpPr/>
          <p:nvPr/>
        </p:nvSpPr>
        <p:spPr>
          <a:xfrm>
            <a:off x="671400" y="5153040"/>
            <a:ext cx="5220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0000"/>
                </a:solidFill>
                <a:uFill>
                  <a:solidFill>
                    <a:srgbClr val="FFFFFF"/>
                  </a:solidFill>
                </a:uFill>
                <a:latin typeface="Times New Roman"/>
              </a:rPr>
              <a:t>foo</a:t>
            </a:r>
            <a:endParaRPr lang="en-US" sz="1800" b="0" strike="noStrike" spc="-1">
              <a:solidFill>
                <a:srgbClr val="000000"/>
              </a:solidFill>
              <a:uFill>
                <a:solidFill>
                  <a:srgbClr val="FFFFFF"/>
                </a:solidFill>
              </a:uFill>
              <a:latin typeface="Arial"/>
            </a:endParaRPr>
          </a:p>
        </p:txBody>
      </p:sp>
      <p:sp>
        <p:nvSpPr>
          <p:cNvPr id="229" name="CustomShape 48"/>
          <p:cNvSpPr/>
          <p:nvPr/>
        </p:nvSpPr>
        <p:spPr>
          <a:xfrm>
            <a:off x="1725480" y="5153040"/>
            <a:ext cx="520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FF0000"/>
                </a:solidFill>
                <a:uFill>
                  <a:solidFill>
                    <a:srgbClr val="FFFFFF"/>
                  </a:solidFill>
                </a:uFill>
                <a:latin typeface="Times New Roman"/>
              </a:rPr>
              <a:t>my</a:t>
            </a:r>
            <a:endParaRPr lang="en-US" sz="1800" b="0" strike="noStrike" spc="-1">
              <a:solidFill>
                <a:srgbClr val="000000"/>
              </a:solidFill>
              <a:uFill>
                <a:solidFill>
                  <a:srgbClr val="FFFFFF"/>
                </a:solidFill>
              </a:uFill>
              <a:latin typeface="Arial"/>
            </a:endParaRPr>
          </a:p>
        </p:txBody>
      </p:sp>
      <p:sp>
        <p:nvSpPr>
          <p:cNvPr id="230" name="Line 49"/>
          <p:cNvSpPr/>
          <p:nvPr/>
        </p:nvSpPr>
        <p:spPr>
          <a:xfrm>
            <a:off x="1380960" y="2790720"/>
            <a:ext cx="1800" cy="37332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1" name="Line 50"/>
          <p:cNvSpPr/>
          <p:nvPr/>
        </p:nvSpPr>
        <p:spPr>
          <a:xfrm flipH="1">
            <a:off x="888840" y="3740040"/>
            <a:ext cx="363600" cy="4017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2" name="Line 51"/>
          <p:cNvSpPr/>
          <p:nvPr/>
        </p:nvSpPr>
        <p:spPr>
          <a:xfrm>
            <a:off x="1465200" y="3726000"/>
            <a:ext cx="416160" cy="4284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3" name="Line 52"/>
          <p:cNvSpPr/>
          <p:nvPr/>
        </p:nvSpPr>
        <p:spPr>
          <a:xfrm>
            <a:off x="911160" y="4722840"/>
            <a:ext cx="1800" cy="3873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4" name="Line 53"/>
          <p:cNvSpPr/>
          <p:nvPr/>
        </p:nvSpPr>
        <p:spPr>
          <a:xfrm>
            <a:off x="1936800" y="4708440"/>
            <a:ext cx="1440" cy="4017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5" name="Line 54"/>
          <p:cNvSpPr/>
          <p:nvPr/>
        </p:nvSpPr>
        <p:spPr>
          <a:xfrm flipH="1">
            <a:off x="5141520" y="2811600"/>
            <a:ext cx="1011240" cy="6886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6" name="Line 55"/>
          <p:cNvSpPr/>
          <p:nvPr/>
        </p:nvSpPr>
        <p:spPr>
          <a:xfrm>
            <a:off x="4856040" y="4046400"/>
            <a:ext cx="1800" cy="4287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7" name="Line 56"/>
          <p:cNvSpPr/>
          <p:nvPr/>
        </p:nvSpPr>
        <p:spPr>
          <a:xfrm>
            <a:off x="4856040" y="5057640"/>
            <a:ext cx="1800" cy="3873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8" name="CustomShape 57"/>
          <p:cNvSpPr/>
          <p:nvPr/>
        </p:nvSpPr>
        <p:spPr>
          <a:xfrm>
            <a:off x="7956720" y="5638680"/>
            <a:ext cx="563400" cy="57636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39" name="Line 58"/>
          <p:cNvSpPr/>
          <p:nvPr/>
        </p:nvSpPr>
        <p:spPr>
          <a:xfrm flipH="1">
            <a:off x="8241840" y="2782800"/>
            <a:ext cx="27000" cy="2145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40" name="Line 59"/>
          <p:cNvSpPr/>
          <p:nvPr/>
        </p:nvSpPr>
        <p:spPr>
          <a:xfrm>
            <a:off x="8238960" y="3559320"/>
            <a:ext cx="5040" cy="2793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41" name="Line 60"/>
          <p:cNvSpPr/>
          <p:nvPr/>
        </p:nvSpPr>
        <p:spPr>
          <a:xfrm>
            <a:off x="8238960" y="4414680"/>
            <a:ext cx="1800" cy="40968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42" name="Line 61"/>
          <p:cNvSpPr/>
          <p:nvPr/>
        </p:nvSpPr>
        <p:spPr>
          <a:xfrm>
            <a:off x="8238960" y="5349960"/>
            <a:ext cx="5040" cy="21744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43" name="CustomShape 62"/>
          <p:cNvSpPr/>
          <p:nvPr/>
        </p:nvSpPr>
        <p:spPr>
          <a:xfrm>
            <a:off x="4527720" y="3505320"/>
            <a:ext cx="761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66FF"/>
                </a:solidFill>
                <a:uFill>
                  <a:solidFill>
                    <a:srgbClr val="FFFFFF"/>
                  </a:solidFill>
                </a:uFill>
                <a:latin typeface="Times New Roman"/>
              </a:rPr>
              <a:t>sfedu</a:t>
            </a:r>
            <a:endParaRPr lang="en-US" sz="1800" b="0" strike="noStrike" spc="-1">
              <a:solidFill>
                <a:srgbClr val="000000"/>
              </a:solidFill>
              <a:uFill>
                <a:solidFill>
                  <a:srgbClr val="FFFFFF"/>
                </a:solidFill>
              </a:uFill>
              <a:latin typeface="Arial"/>
            </a:endParaRPr>
          </a:p>
        </p:txBody>
      </p:sp>
      <p:sp>
        <p:nvSpPr>
          <p:cNvPr id="244" name="CustomShape 63"/>
          <p:cNvSpPr/>
          <p:nvPr/>
        </p:nvSpPr>
        <p:spPr>
          <a:xfrm>
            <a:off x="4484520" y="4516560"/>
            <a:ext cx="8161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66FF"/>
                </a:solidFill>
                <a:uFill>
                  <a:solidFill>
                    <a:srgbClr val="FFFFFF"/>
                  </a:solidFill>
                </a:uFill>
                <a:latin typeface="Times New Roman"/>
              </a:rPr>
              <a:t>mmcs</a:t>
            </a:r>
            <a:endParaRPr lang="en-US" sz="1800" b="0" strike="noStrike" spc="-1">
              <a:solidFill>
                <a:srgbClr val="000000"/>
              </a:solidFill>
              <a:uFill>
                <a:solidFill>
                  <a:srgbClr val="FFFFFF"/>
                </a:solidFill>
              </a:uFill>
              <a:latin typeface="Arial"/>
            </a:endParaRPr>
          </a:p>
        </p:txBody>
      </p:sp>
      <p:sp>
        <p:nvSpPr>
          <p:cNvPr id="245" name="CustomShape 64"/>
          <p:cNvSpPr/>
          <p:nvPr/>
        </p:nvSpPr>
        <p:spPr>
          <a:xfrm>
            <a:off x="4560840" y="5486400"/>
            <a:ext cx="6195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66FF"/>
                </a:solidFill>
                <a:uFill>
                  <a:solidFill>
                    <a:srgbClr val="FFFFFF"/>
                  </a:solidFill>
                </a:uFill>
                <a:latin typeface="Times New Roman"/>
              </a:rPr>
              <a:t>web</a:t>
            </a:r>
            <a:endParaRPr lang="en-US" sz="1800" b="0" strike="noStrike" spc="-1">
              <a:solidFill>
                <a:srgbClr val="000000"/>
              </a:solidFill>
              <a:uFill>
                <a:solidFill>
                  <a:srgbClr val="FFFFFF"/>
                </a:solidFill>
              </a:uFill>
              <a:latin typeface="Arial"/>
            </a:endParaRPr>
          </a:p>
        </p:txBody>
      </p:sp>
      <p:sp>
        <p:nvSpPr>
          <p:cNvPr id="246" name="CustomShape 65"/>
          <p:cNvSpPr/>
          <p:nvPr/>
        </p:nvSpPr>
        <p:spPr>
          <a:xfrm>
            <a:off x="7593120" y="3092400"/>
            <a:ext cx="12999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80000"/>
              </a:lnSpc>
            </a:pPr>
            <a:r>
              <a:rPr lang="en-US" sz="2000" b="1" strike="noStrike" spc="-1">
                <a:solidFill>
                  <a:srgbClr val="330066"/>
                </a:solidFill>
                <a:uFill>
                  <a:solidFill>
                    <a:srgbClr val="FFFFFF"/>
                  </a:solidFill>
                </a:uFill>
                <a:latin typeface="Times New Roman"/>
              </a:rPr>
              <a:t>in-addr</a:t>
            </a:r>
            <a:endParaRPr lang="en-US" sz="1800" b="0" strike="noStrike" spc="-1">
              <a:solidFill>
                <a:srgbClr val="000000"/>
              </a:solidFill>
              <a:uFill>
                <a:solidFill>
                  <a:srgbClr val="FFFFFF"/>
                </a:solidFill>
              </a:uFill>
              <a:latin typeface="Arial"/>
            </a:endParaRPr>
          </a:p>
        </p:txBody>
      </p:sp>
      <p:sp>
        <p:nvSpPr>
          <p:cNvPr id="247" name="CustomShape 66"/>
          <p:cNvSpPr/>
          <p:nvPr/>
        </p:nvSpPr>
        <p:spPr>
          <a:xfrm>
            <a:off x="8051760" y="3921120"/>
            <a:ext cx="4366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330066"/>
                </a:solidFill>
                <a:uFill>
                  <a:solidFill>
                    <a:srgbClr val="FFFFFF"/>
                  </a:solidFill>
                </a:uFill>
                <a:latin typeface="Times New Roman"/>
              </a:rPr>
              <a:t>12</a:t>
            </a:r>
            <a:endParaRPr lang="en-US" sz="1800" b="0" strike="noStrike" spc="-1">
              <a:solidFill>
                <a:srgbClr val="000000"/>
              </a:solidFill>
              <a:uFill>
                <a:solidFill>
                  <a:srgbClr val="FFFFFF"/>
                </a:solidFill>
              </a:uFill>
              <a:latin typeface="Arial"/>
            </a:endParaRPr>
          </a:p>
        </p:txBody>
      </p:sp>
      <p:sp>
        <p:nvSpPr>
          <p:cNvPr id="248" name="CustomShape 67"/>
          <p:cNvSpPr/>
          <p:nvPr/>
        </p:nvSpPr>
        <p:spPr>
          <a:xfrm>
            <a:off x="8048520" y="4851360"/>
            <a:ext cx="4366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330066"/>
                </a:solidFill>
                <a:uFill>
                  <a:solidFill>
                    <a:srgbClr val="FFFFFF"/>
                  </a:solidFill>
                </a:uFill>
                <a:latin typeface="Times New Roman"/>
              </a:rPr>
              <a:t>34</a:t>
            </a:r>
            <a:endParaRPr lang="en-US" sz="1800" b="0" strike="noStrike" spc="-1">
              <a:solidFill>
                <a:srgbClr val="000000"/>
              </a:solidFill>
              <a:uFill>
                <a:solidFill>
                  <a:srgbClr val="FFFFFF"/>
                </a:solidFill>
              </a:uFill>
              <a:latin typeface="Arial"/>
            </a:endParaRPr>
          </a:p>
        </p:txBody>
      </p:sp>
      <p:sp>
        <p:nvSpPr>
          <p:cNvPr id="249" name="CustomShape 68"/>
          <p:cNvSpPr/>
          <p:nvPr/>
        </p:nvSpPr>
        <p:spPr>
          <a:xfrm>
            <a:off x="8048520" y="5689440"/>
            <a:ext cx="4366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330066"/>
                </a:solidFill>
                <a:uFill>
                  <a:solidFill>
                    <a:srgbClr val="FFFFFF"/>
                  </a:solidFill>
                </a:uFill>
                <a:latin typeface="Times New Roman"/>
              </a:rPr>
              <a:t>56</a:t>
            </a:r>
            <a:endParaRPr lang="en-US" sz="1800" b="0" strike="noStrike" spc="-1">
              <a:solidFill>
                <a:srgbClr val="000000"/>
              </a:solidFill>
              <a:uFill>
                <a:solidFill>
                  <a:srgbClr val="FFFFFF"/>
                </a:solidFill>
              </a:uFill>
              <a:latin typeface="Arial"/>
            </a:endParaRPr>
          </a:p>
        </p:txBody>
      </p:sp>
      <p:sp>
        <p:nvSpPr>
          <p:cNvPr id="250" name="CustomShape 69"/>
          <p:cNvSpPr/>
          <p:nvPr/>
        </p:nvSpPr>
        <p:spPr>
          <a:xfrm>
            <a:off x="1799640" y="2873520"/>
            <a:ext cx="208404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ru-RU" sz="2000" b="1" strike="noStrike" spc="-1">
                <a:solidFill>
                  <a:srgbClr val="000000"/>
                </a:solidFill>
                <a:uFill>
                  <a:solidFill>
                    <a:srgbClr val="FFFFFF"/>
                  </a:solidFill>
                </a:uFill>
                <a:latin typeface="Times New Roman"/>
              </a:rPr>
              <a:t>generic domains</a:t>
            </a:r>
            <a:endParaRPr lang="en-US" sz="1800" b="0" strike="noStrike" spc="-1">
              <a:solidFill>
                <a:srgbClr val="000000"/>
              </a:solidFill>
              <a:uFill>
                <a:solidFill>
                  <a:srgbClr val="FFFFFF"/>
                </a:solidFill>
              </a:uFill>
              <a:latin typeface="Arial"/>
            </a:endParaRPr>
          </a:p>
        </p:txBody>
      </p:sp>
      <p:sp>
        <p:nvSpPr>
          <p:cNvPr id="251" name="CustomShape 70"/>
          <p:cNvSpPr/>
          <p:nvPr/>
        </p:nvSpPr>
        <p:spPr>
          <a:xfrm>
            <a:off x="3991320" y="2873520"/>
            <a:ext cx="17823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ru-RU" sz="2000" b="1" strike="noStrike" spc="-1">
                <a:solidFill>
                  <a:srgbClr val="000000"/>
                </a:solidFill>
                <a:uFill>
                  <a:solidFill>
                    <a:srgbClr val="FFFFFF"/>
                  </a:solidFill>
                </a:uFill>
                <a:latin typeface="Times New Roman"/>
              </a:rPr>
              <a:t>country domains</a:t>
            </a:r>
            <a:endParaRPr lang="en-US" sz="1800" b="0" strike="noStrike" spc="-1">
              <a:solidFill>
                <a:srgbClr val="000000"/>
              </a:solidFill>
              <a:uFill>
                <a:solidFill>
                  <a:srgbClr val="FFFFFF"/>
                </a:solidFill>
              </a:uFill>
              <a:latin typeface="Arial"/>
            </a:endParaRPr>
          </a:p>
        </p:txBody>
      </p:sp>
      <p:sp>
        <p:nvSpPr>
          <p:cNvPr id="252" name="CustomShape 71"/>
          <p:cNvSpPr/>
          <p:nvPr/>
        </p:nvSpPr>
        <p:spPr>
          <a:xfrm>
            <a:off x="1106280" y="5649840"/>
            <a:ext cx="19576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FF0000"/>
                </a:solidFill>
                <a:uFill>
                  <a:solidFill>
                    <a:srgbClr val="FFFFFF"/>
                  </a:solidFill>
                </a:uFill>
                <a:latin typeface="Times New Roman"/>
              </a:rPr>
              <a:t>my.east.slon.edu</a:t>
            </a:r>
            <a:endParaRPr lang="en-US" sz="1800" b="0" strike="noStrike" spc="-1">
              <a:solidFill>
                <a:srgbClr val="000000"/>
              </a:solidFill>
              <a:uFill>
                <a:solidFill>
                  <a:srgbClr val="FFFFFF"/>
                </a:solidFill>
              </a:uFill>
              <a:latin typeface="Arial"/>
            </a:endParaRPr>
          </a:p>
        </p:txBody>
      </p:sp>
      <p:sp>
        <p:nvSpPr>
          <p:cNvPr id="253" name="CustomShape 72"/>
          <p:cNvSpPr/>
          <p:nvPr/>
        </p:nvSpPr>
        <p:spPr>
          <a:xfrm>
            <a:off x="3713400" y="6032520"/>
            <a:ext cx="22824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2000" b="1" strike="noStrike" spc="-1">
                <a:solidFill>
                  <a:srgbClr val="0066FF"/>
                </a:solidFill>
                <a:uFill>
                  <a:solidFill>
                    <a:srgbClr val="FFFFFF"/>
                  </a:solidFill>
                </a:uFill>
                <a:latin typeface="Times New Roman"/>
              </a:rPr>
              <a:t>web.mmcs.sfedu.ru</a:t>
            </a:r>
            <a:endParaRPr lang="en-US" sz="1800" b="0" strike="noStrike" spc="-1">
              <a:solidFill>
                <a:srgbClr val="000000"/>
              </a:solidFill>
              <a:uFill>
                <a:solidFill>
                  <a:srgbClr val="FFFFFF"/>
                </a:solidFill>
              </a:uFill>
              <a:latin typeface="Arial"/>
            </a:endParaRPr>
          </a:p>
        </p:txBody>
      </p:sp>
      <p:sp>
        <p:nvSpPr>
          <p:cNvPr id="254" name="CustomShape 73"/>
          <p:cNvSpPr/>
          <p:nvPr/>
        </p:nvSpPr>
        <p:spPr>
          <a:xfrm>
            <a:off x="6590880" y="6176880"/>
            <a:ext cx="251244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r">
              <a:lnSpc>
                <a:spcPct val="100000"/>
              </a:lnSpc>
            </a:pPr>
            <a:r>
              <a:rPr lang="en-US" sz="2000" b="1" strike="noStrike" spc="-1">
                <a:solidFill>
                  <a:srgbClr val="330066"/>
                </a:solidFill>
                <a:uFill>
                  <a:solidFill>
                    <a:srgbClr val="FFFFFF"/>
                  </a:solidFill>
                </a:uFill>
                <a:latin typeface="Times New Roman"/>
              </a:rPr>
              <a:t>12.34.56.0/24</a:t>
            </a:r>
            <a:r>
              <a:rPr lang="ru-RU" sz="2000" b="1" strike="noStrike" spc="-1">
                <a:solidFill>
                  <a:srgbClr val="330066"/>
                </a:solidFill>
                <a:uFill>
                  <a:solidFill>
                    <a:srgbClr val="FFFFFF"/>
                  </a:solidFill>
                </a:uFill>
                <a:latin typeface="Times New Roman"/>
              </a:rPr>
              <a:t> = </a:t>
            </a:r>
            <a:endParaRPr lang="en-US" sz="1800" b="0" strike="noStrike" spc="-1">
              <a:solidFill>
                <a:srgbClr val="000000"/>
              </a:solidFill>
              <a:uFill>
                <a:solidFill>
                  <a:srgbClr val="FFFFFF"/>
                </a:solidFill>
              </a:uFill>
              <a:latin typeface="Arial"/>
            </a:endParaRPr>
          </a:p>
          <a:p>
            <a:pPr algn="r">
              <a:lnSpc>
                <a:spcPct val="100000"/>
              </a:lnSpc>
            </a:pPr>
            <a:r>
              <a:rPr lang="ru-RU" sz="2000" b="1" strike="noStrike" spc="-1">
                <a:solidFill>
                  <a:srgbClr val="330066"/>
                </a:solidFill>
                <a:uFill>
                  <a:solidFill>
                    <a:srgbClr val="FFFFFF"/>
                  </a:solidFill>
                </a:uFill>
                <a:latin typeface="Times New Roman"/>
              </a:rPr>
              <a:t>56.34.12.in-addr.arpa</a:t>
            </a:r>
            <a:endParaRPr lang="en-US" sz="1800" b="0" strike="noStrike" spc="-1">
              <a:solidFill>
                <a:srgbClr val="000000"/>
              </a:solidFill>
              <a:uFill>
                <a:solidFill>
                  <a:srgbClr val="FFFFFF"/>
                </a:solidFill>
              </a:uFill>
              <a:latin typeface="Arial"/>
            </a:endParaRPr>
          </a:p>
        </p:txBody>
      </p:sp>
      <p:sp>
        <p:nvSpPr>
          <p:cNvPr id="255" name="CustomShape 74"/>
          <p:cNvSpPr/>
          <p:nvPr/>
        </p:nvSpPr>
        <p:spPr>
          <a:xfrm>
            <a:off x="4484520" y="1557360"/>
            <a:ext cx="144720" cy="144360"/>
          </a:xfrm>
          <a:prstGeom prst="ellipse">
            <a:avLst/>
          </a:prstGeom>
          <a:solidFill>
            <a:srgbClr val="000000"/>
          </a:solidFill>
          <a:ln w="12600">
            <a:solidFill>
              <a:srgbClr val="000000"/>
            </a:solidFill>
            <a:miter/>
          </a:ln>
        </p:spPr>
        <p:style>
          <a:lnRef idx="0">
            <a:scrgbClr r="0" g="0" b="0"/>
          </a:lnRef>
          <a:fillRef idx="0">
            <a:scrgbClr r="0" g="0" b="0"/>
          </a:fillRef>
          <a:effectRef idx="0">
            <a:scrgbClr r="0" g="0" b="0"/>
          </a:effectRef>
          <a:fontRef idx="minor"/>
        </p:style>
      </p:sp>
      <p:sp>
        <p:nvSpPr>
          <p:cNvPr id="256" name="Line 75"/>
          <p:cNvSpPr/>
          <p:nvPr/>
        </p:nvSpPr>
        <p:spPr>
          <a:xfrm flipH="1">
            <a:off x="6856200" y="2643120"/>
            <a:ext cx="1145880" cy="64296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57" name="CustomShape 76"/>
          <p:cNvSpPr/>
          <p:nvPr/>
        </p:nvSpPr>
        <p:spPr>
          <a:xfrm>
            <a:off x="6215040" y="3286080"/>
            <a:ext cx="1211400" cy="50328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258" name="CustomShape 77"/>
          <p:cNvSpPr/>
          <p:nvPr/>
        </p:nvSpPr>
        <p:spPr>
          <a:xfrm>
            <a:off x="6200640" y="3378240"/>
            <a:ext cx="13003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80000"/>
              </a:lnSpc>
            </a:pPr>
            <a:r>
              <a:rPr lang="en-US" sz="2000" b="1" strike="noStrike" spc="-1">
                <a:solidFill>
                  <a:srgbClr val="330066"/>
                </a:solidFill>
                <a:uFill>
                  <a:solidFill>
                    <a:srgbClr val="FFFFFF"/>
                  </a:solidFill>
                </a:uFill>
                <a:latin typeface="Times New Roman"/>
              </a:rPr>
              <a:t>i</a:t>
            </a:r>
            <a:r>
              <a:rPr lang="ru-RU" sz="2000" b="1" strike="noStrike" spc="-1">
                <a:solidFill>
                  <a:srgbClr val="330066"/>
                </a:solidFill>
                <a:uFill>
                  <a:solidFill>
                    <a:srgbClr val="FFFFFF"/>
                  </a:solidFill>
                </a:uFill>
                <a:latin typeface="Times New Roman"/>
              </a:rPr>
              <a:t>p6</a:t>
            </a:r>
            <a:endParaRPr lang="en-US" sz="1800" b="0" strike="noStrike" spc="-1">
              <a:solidFill>
                <a:srgbClr val="000000"/>
              </a:solidFill>
              <a:uFill>
                <a:solidFill>
                  <a:srgbClr val="FFFFFF"/>
                </a:solidFill>
              </a:uFill>
              <a:latin typeface="Arial"/>
            </a:endParaRPr>
          </a:p>
        </p:txBody>
      </p:sp>
      <p:sp>
        <p:nvSpPr>
          <p:cNvPr id="259" name="CustomShape 78"/>
          <p:cNvSpPr/>
          <p:nvPr/>
        </p:nvSpPr>
        <p:spPr>
          <a:xfrm>
            <a:off x="6572160" y="4483080"/>
            <a:ext cx="8748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260" name="CustomShape 79"/>
          <p:cNvSpPr/>
          <p:nvPr/>
        </p:nvSpPr>
        <p:spPr>
          <a:xfrm>
            <a:off x="6788160" y="4483080"/>
            <a:ext cx="8748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261" name="CustomShape 80"/>
          <p:cNvSpPr/>
          <p:nvPr/>
        </p:nvSpPr>
        <p:spPr>
          <a:xfrm>
            <a:off x="7005600" y="4483080"/>
            <a:ext cx="87480" cy="8748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262" name="Line 81"/>
          <p:cNvSpPr/>
          <p:nvPr/>
        </p:nvSpPr>
        <p:spPr>
          <a:xfrm>
            <a:off x="6856560" y="3786120"/>
            <a:ext cx="1440" cy="409680"/>
          </a:xfrm>
          <a:prstGeom prst="line">
            <a:avLst/>
          </a:prstGeom>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607E3D7D-D2C4-41EF-891B-B63C9DFC2C24}" type="slidenum">
              <a:rPr lang="en-US" sz="1000" b="0" strike="noStrike" spc="-1" smtClean="0">
                <a:solidFill>
                  <a:srgbClr val="000000"/>
                </a:solidFill>
                <a:uFill>
                  <a:solidFill>
                    <a:srgbClr val="FFFFFF"/>
                  </a:solidFill>
                </a:uFill>
                <a:latin typeface="Arial"/>
              </a:rPr>
              <a:t>7</a:t>
            </a:fld>
            <a:endParaRPr lang="en-US" sz="1800" b="0" strike="noStrike" spc="-1">
              <a:solidFill>
                <a:srgbClr val="000000"/>
              </a:solidFill>
              <a:uFill>
                <a:solidFill>
                  <a:srgbClr val="FFFFFF"/>
                </a:solidFill>
              </a:uFill>
              <a:latin typeface="Arial"/>
            </a:endParaRPr>
          </a:p>
        </p:txBody>
      </p:sp>
      <p:sp>
        <p:nvSpPr>
          <p:cNvPr id="264"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4000" b="1" strike="noStrike" spc="-1">
                <a:solidFill>
                  <a:srgbClr val="330066"/>
                </a:solidFill>
                <a:uFill>
                  <a:solidFill>
                    <a:srgbClr val="FFFFFF"/>
                  </a:solidFill>
                </a:uFill>
                <a:latin typeface="Arial"/>
              </a:rPr>
              <a:t>Domain Name Service</a:t>
            </a:r>
            <a:endParaRPr lang="en-US" sz="1800" b="0" strike="noStrike" spc="-1">
              <a:solidFill>
                <a:srgbClr val="000000"/>
              </a:solidFill>
              <a:uFill>
                <a:solidFill>
                  <a:srgbClr val="FFFFFF"/>
                </a:solidFill>
              </a:uFill>
              <a:latin typeface="Arial"/>
            </a:endParaRPr>
          </a:p>
        </p:txBody>
      </p:sp>
      <p:sp>
        <p:nvSpPr>
          <p:cNvPr id="265" name="CustomShape 3"/>
          <p:cNvSpPr/>
          <p:nvPr/>
        </p:nvSpPr>
        <p:spPr>
          <a:xfrm>
            <a:off x="457200" y="1719360"/>
            <a:ext cx="8229600" cy="4411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lnSpc>
                <a:spcPct val="9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DNS clients – </a:t>
            </a:r>
            <a:r>
              <a:rPr lang="en-US" sz="3000" b="0" strike="noStrike" spc="-1" dirty="0">
                <a:solidFill>
                  <a:srgbClr val="000000"/>
                </a:solidFill>
                <a:uFill>
                  <a:solidFill>
                    <a:srgbClr val="FFFFFF"/>
                  </a:solidFill>
                </a:uFill>
                <a:latin typeface="Arial"/>
              </a:rPr>
              <a:t>specialized libraries (or programs) to work with DNS (in Windows – service "DNS-client")</a:t>
            </a:r>
            <a:endParaRPr lang="en-US" sz="1800" b="0" strike="noStrike" spc="-1" dirty="0">
              <a:solidFill>
                <a:srgbClr val="000000"/>
              </a:solidFill>
              <a:uFill>
                <a:solidFill>
                  <a:srgbClr val="FFFFFF"/>
                </a:solidFill>
              </a:uFill>
              <a:latin typeface="Arial"/>
            </a:endParaRPr>
          </a:p>
          <a:p>
            <a:pPr marL="341280" indent="-341280">
              <a:lnSpc>
                <a:spcPct val="9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Server side DNS - multiple nameservers spread out around the world and performing search </a:t>
            </a:r>
            <a:r>
              <a:rPr lang="en-US" sz="2800" b="1" i="1" spc="-1" dirty="0">
                <a:solidFill>
                  <a:srgbClr val="000000"/>
                </a:solidFill>
                <a:uFill>
                  <a:solidFill>
                    <a:srgbClr val="FFFFFF"/>
                  </a:solidFill>
                </a:uFill>
                <a:latin typeface="Arial"/>
              </a:rPr>
              <a:t>in a</a:t>
            </a:r>
            <a:r>
              <a:rPr lang="en-US" sz="2800" b="1" i="1" strike="noStrike" spc="-1" dirty="0">
                <a:solidFill>
                  <a:srgbClr val="000000"/>
                </a:solidFill>
                <a:uFill>
                  <a:solidFill>
                    <a:srgbClr val="FFFFFF"/>
                  </a:solidFill>
                </a:uFill>
                <a:latin typeface="Arial"/>
              </a:rPr>
              <a:t> distributed database</a:t>
            </a:r>
            <a:r>
              <a:rPr lang="en-US" sz="2800" b="0" strike="noStrike" spc="-1" dirty="0">
                <a:solidFill>
                  <a:srgbClr val="000000"/>
                </a:solidFill>
                <a:uFill>
                  <a:solidFill>
                    <a:srgbClr val="FFFFFF"/>
                  </a:solidFill>
                </a:uFill>
                <a:latin typeface="Arial"/>
              </a:rPr>
              <a:t> of </a:t>
            </a:r>
            <a:r>
              <a:rPr lang="en-US" sz="3000" b="0" strike="noStrike" spc="-1" dirty="0">
                <a:solidFill>
                  <a:srgbClr val="000000"/>
                </a:solidFill>
                <a:uFill>
                  <a:solidFill>
                    <a:srgbClr val="FFFFFF"/>
                  </a:solidFill>
                </a:uFill>
                <a:latin typeface="Arial"/>
              </a:rPr>
              <a:t>domain names</a:t>
            </a:r>
            <a:r>
              <a:rPr lang="en-US" sz="2800" b="0" strike="noStrike" spc="-1" dirty="0">
                <a:solidFill>
                  <a:srgbClr val="000000"/>
                </a:solidFill>
                <a:uFill>
                  <a:solidFill>
                    <a:srgbClr val="FFFFFF"/>
                  </a:solidFill>
                </a:uFill>
                <a:latin typeface="Arial"/>
              </a:rPr>
              <a:t>.</a:t>
            </a:r>
            <a:endParaRPr lang="en-US" sz="1800" b="0" strike="noStrike" spc="-1" dirty="0">
              <a:solidFill>
                <a:srgbClr val="000000"/>
              </a:solidFill>
              <a:uFill>
                <a:solidFill>
                  <a:srgbClr val="FFFFFF"/>
                </a:solidFill>
              </a:uFill>
              <a:latin typeface="Arial"/>
            </a:endParaRPr>
          </a:p>
          <a:p>
            <a:pPr marL="341280" indent="-341280">
              <a:lnSpc>
                <a:spcPct val="9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The server port is 53. </a:t>
            </a:r>
            <a:endParaRPr lang="en-US" sz="1800" b="0" strike="noStrike" spc="-1" dirty="0">
              <a:solidFill>
                <a:srgbClr val="000000"/>
              </a:solidFill>
              <a:uFill>
                <a:solidFill>
                  <a:srgbClr val="FFFFFF"/>
                </a:solidFill>
              </a:uFill>
              <a:latin typeface="Arial"/>
            </a:endParaRPr>
          </a:p>
          <a:p>
            <a:pPr marL="341280" indent="-341280">
              <a:lnSpc>
                <a:spcPct val="90000"/>
              </a:lnSpc>
              <a:buClr>
                <a:srgbClr val="330066"/>
              </a:buClr>
              <a:buSzPct val="70000"/>
              <a:buFont typeface="Wingdings" charset="2"/>
              <a:buChar char=""/>
            </a:pPr>
            <a:r>
              <a:rPr lang="en-US" sz="2800" b="0" strike="noStrike" spc="-1" dirty="0">
                <a:solidFill>
                  <a:srgbClr val="000000"/>
                </a:solidFill>
                <a:uFill>
                  <a:solidFill>
                    <a:srgbClr val="FFFFFF"/>
                  </a:solidFill>
                </a:uFill>
                <a:latin typeface="Arial"/>
              </a:rPr>
              <a:t>Server Software: BIND (daemon named), NSD, Windows DNS Server</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0AC5E10C-7733-40C0-96F4-0ED628E221FF}" type="slidenum">
              <a:rPr lang="en-US" sz="1000" b="0" strike="noStrike" spc="-1" smtClean="0">
                <a:solidFill>
                  <a:srgbClr val="000000"/>
                </a:solidFill>
                <a:uFill>
                  <a:solidFill>
                    <a:srgbClr val="FFFFFF"/>
                  </a:solidFill>
                </a:uFill>
                <a:latin typeface="Arial"/>
              </a:rPr>
              <a:t>8</a:t>
            </a:fld>
            <a:endParaRPr lang="en-US" sz="1800" b="0" strike="noStrike" spc="-1">
              <a:solidFill>
                <a:srgbClr val="000000"/>
              </a:solidFill>
              <a:uFill>
                <a:solidFill>
                  <a:srgbClr val="FFFFFF"/>
                </a:solidFill>
              </a:uFill>
              <a:latin typeface="Arial"/>
            </a:endParaRPr>
          </a:p>
        </p:txBody>
      </p:sp>
      <p:sp>
        <p:nvSpPr>
          <p:cNvPr id="267"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en-US" sz="3500" b="1" strike="noStrike" spc="-1">
                <a:solidFill>
                  <a:srgbClr val="330066"/>
                </a:solidFill>
                <a:uFill>
                  <a:solidFill>
                    <a:srgbClr val="FFFFFF"/>
                  </a:solidFill>
                </a:uFill>
                <a:latin typeface="Arial"/>
              </a:rPr>
              <a:t>Roles of DNS-servers</a:t>
            </a:r>
            <a:endParaRPr lang="en-US" sz="1800" b="0" strike="noStrike" spc="-1">
              <a:solidFill>
                <a:srgbClr val="000000"/>
              </a:solidFill>
              <a:uFill>
                <a:solidFill>
                  <a:srgbClr val="FFFFFF"/>
                </a:solidFill>
              </a:uFill>
              <a:latin typeface="Arial"/>
            </a:endParaRPr>
          </a:p>
        </p:txBody>
      </p:sp>
      <p:sp>
        <p:nvSpPr>
          <p:cNvPr id="268" name="CustomShape 3"/>
          <p:cNvSpPr/>
          <p:nvPr/>
        </p:nvSpPr>
        <p:spPr>
          <a:xfrm>
            <a:off x="457200" y="1511280"/>
            <a:ext cx="8229600" cy="504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marL="341280" indent="-341280">
              <a:buClr>
                <a:srgbClr val="330066"/>
              </a:buClr>
              <a:buSzPct val="70000"/>
              <a:buFont typeface="Wingdings" charset="2"/>
              <a:buChar char=""/>
            </a:pPr>
            <a:r>
              <a:rPr lang="en-US" sz="3400" b="1" strike="noStrike" spc="-1" dirty="0">
                <a:solidFill>
                  <a:srgbClr val="000000"/>
                </a:solidFill>
                <a:uFill>
                  <a:solidFill>
                    <a:srgbClr val="FFFFFF"/>
                  </a:solidFill>
                </a:uFill>
                <a:latin typeface="Arial"/>
              </a:rPr>
              <a:t>Root </a:t>
            </a:r>
            <a:r>
              <a:rPr lang="en-US" sz="3000" b="1" strike="noStrike" spc="-1" dirty="0">
                <a:solidFill>
                  <a:srgbClr val="000000"/>
                </a:solidFill>
                <a:uFill>
                  <a:solidFill>
                    <a:srgbClr val="FFFFFF"/>
                  </a:solidFill>
                </a:uFill>
                <a:latin typeface="Arial"/>
              </a:rPr>
              <a:t>DNS servers</a:t>
            </a:r>
            <a:r>
              <a:rPr lang="en-US" sz="3400" b="0" strike="noStrike" spc="-1" dirty="0">
                <a:solidFill>
                  <a:srgbClr val="000000"/>
                </a:solidFill>
                <a:uFill>
                  <a:solidFill>
                    <a:srgbClr val="FFFFFF"/>
                  </a:solidFill>
                </a:uFill>
                <a:latin typeface="Arial"/>
              </a:rPr>
              <a:t> store information about top-level domains: com, </a:t>
            </a:r>
            <a:r>
              <a:rPr lang="en-US" sz="3400" b="0" strike="noStrike" spc="-1" dirty="0" err="1">
                <a:solidFill>
                  <a:srgbClr val="000000"/>
                </a:solidFill>
                <a:uFill>
                  <a:solidFill>
                    <a:srgbClr val="FFFFFF"/>
                  </a:solidFill>
                </a:uFill>
                <a:latin typeface="Arial"/>
              </a:rPr>
              <a:t>ru</a:t>
            </a:r>
            <a:r>
              <a:rPr lang="en-US" sz="3400" b="0" strike="noStrike" spc="-1" dirty="0">
                <a:solidFill>
                  <a:srgbClr val="000000"/>
                </a:solidFill>
                <a:uFill>
                  <a:solidFill>
                    <a:srgbClr val="FFFFFF"/>
                  </a:solidFill>
                </a:uFill>
                <a:latin typeface="Arial"/>
              </a:rPr>
              <a:t>, …
</a:t>
            </a:r>
            <a:r>
              <a:rPr lang="en-US" sz="3000" b="0" strike="noStrike" spc="-1" dirty="0">
                <a:solidFill>
                  <a:srgbClr val="000000"/>
                </a:solidFill>
                <a:uFill>
                  <a:solidFill>
                    <a:srgbClr val="FFFFFF"/>
                  </a:solidFill>
                </a:uFill>
                <a:latin typeface="Arial"/>
              </a:rPr>
              <a:t>They are indicated by </a:t>
            </a:r>
            <a:r>
              <a:rPr lang="en-US" sz="3000" b="0" strike="noStrike" spc="-1" dirty="0" err="1">
                <a:solidFill>
                  <a:srgbClr val="000000"/>
                </a:solidFill>
                <a:uFill>
                  <a:solidFill>
                    <a:srgbClr val="FFFFFF"/>
                  </a:solidFill>
                </a:uFill>
                <a:latin typeface="Arial"/>
              </a:rPr>
              <a:t>latin</a:t>
            </a:r>
            <a:r>
              <a:rPr lang="en-US" sz="3000" b="0" strike="noStrike" spc="-1" dirty="0">
                <a:solidFill>
                  <a:srgbClr val="000000"/>
                </a:solidFill>
                <a:uFill>
                  <a:solidFill>
                    <a:srgbClr val="FFFFFF"/>
                  </a:solidFill>
                </a:uFill>
                <a:latin typeface="Arial"/>
              </a:rPr>
              <a:t> letters from "a" to "m": a.root-servers.net. 
There are only 13 of them (and group of mirrors).</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1" strike="noStrike" spc="-1" dirty="0">
                <a:solidFill>
                  <a:srgbClr val="000000"/>
                </a:solidFill>
                <a:uFill>
                  <a:solidFill>
                    <a:srgbClr val="FFFFFF"/>
                  </a:solidFill>
                </a:uFill>
                <a:latin typeface="Arial"/>
              </a:rPr>
              <a:t>Authoritative DNS-server</a:t>
            </a:r>
            <a:r>
              <a:rPr lang="en-US" sz="3000" b="0" strike="noStrike" spc="-1" dirty="0">
                <a:solidFill>
                  <a:srgbClr val="000000"/>
                </a:solidFill>
                <a:uFill>
                  <a:solidFill>
                    <a:srgbClr val="FFFFFF"/>
                  </a:solidFill>
                </a:uFill>
                <a:latin typeface="Arial"/>
              </a:rPr>
              <a:t> — the server responsible for a particular domain</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1" strike="noStrike" spc="-1" dirty="0">
                <a:solidFill>
                  <a:srgbClr val="000000"/>
                </a:solidFill>
                <a:uFill>
                  <a:solidFill>
                    <a:srgbClr val="FFFFFF"/>
                  </a:solidFill>
                </a:uFill>
                <a:latin typeface="Arial"/>
              </a:rPr>
              <a:t>Primary/secondary</a:t>
            </a:r>
            <a:r>
              <a:rPr lang="en-US" sz="3000" b="0" strike="noStrike" spc="-1" dirty="0">
                <a:solidFill>
                  <a:srgbClr val="000000"/>
                </a:solidFill>
                <a:uFill>
                  <a:solidFill>
                    <a:srgbClr val="FFFFFF"/>
                  </a:solidFill>
                </a:uFill>
                <a:latin typeface="Arial"/>
              </a:rPr>
              <a:t> DNS server</a:t>
            </a:r>
            <a:endParaRPr lang="en-US" sz="1800" b="0" strike="noStrike" spc="-1" dirty="0">
              <a:solidFill>
                <a:srgbClr val="000000"/>
              </a:solidFill>
              <a:uFill>
                <a:solidFill>
                  <a:srgbClr val="FFFFFF"/>
                </a:solidFill>
              </a:uFill>
              <a:latin typeface="Arial"/>
            </a:endParaRPr>
          </a:p>
          <a:p>
            <a:pPr marL="341280" indent="-341280">
              <a:buClr>
                <a:srgbClr val="330066"/>
              </a:buClr>
              <a:buSzPct val="70000"/>
              <a:buFont typeface="Wingdings" charset="2"/>
              <a:buChar char=""/>
            </a:pPr>
            <a:r>
              <a:rPr lang="en-US" sz="3000" b="0" strike="noStrike" spc="-1" dirty="0">
                <a:solidFill>
                  <a:srgbClr val="000000"/>
                </a:solidFill>
                <a:uFill>
                  <a:solidFill>
                    <a:srgbClr val="FFFFFF"/>
                  </a:solidFill>
                </a:uFill>
                <a:latin typeface="Arial"/>
              </a:rPr>
              <a:t>DNS </a:t>
            </a:r>
            <a:r>
              <a:rPr lang="en-US" sz="3000" b="1" strike="noStrike" spc="-1" dirty="0">
                <a:solidFill>
                  <a:srgbClr val="000000"/>
                </a:solidFill>
                <a:uFill>
                  <a:solidFill>
                    <a:srgbClr val="FFFFFF"/>
                  </a:solidFill>
                </a:uFill>
                <a:latin typeface="Arial"/>
              </a:rPr>
              <a:t>Resolver</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 name="CustomShape 1"/>
          <p:cNvSpPr/>
          <p:nvPr/>
        </p:nvSpPr>
        <p:spPr>
          <a:xfrm>
            <a:off x="6553080" y="6248520"/>
            <a:ext cx="213372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r"/>
            <a:fld id="{D68E78B4-285B-4A7E-9345-8210199DAAA8}" type="slidenum">
              <a:rPr lang="ru-RU" sz="1000" b="0" strike="noStrike" spc="-1">
                <a:solidFill>
                  <a:srgbClr val="000000"/>
                </a:solidFill>
                <a:uFill>
                  <a:solidFill>
                    <a:srgbClr val="FFFFFF"/>
                  </a:solidFill>
                </a:uFill>
                <a:latin typeface="Arial"/>
              </a:rPr>
              <a:t>9</a:t>
            </a:fld>
            <a:endParaRPr lang="en-US" sz="1800" b="0" strike="noStrike" spc="-1">
              <a:solidFill>
                <a:srgbClr val="000000"/>
              </a:solidFill>
              <a:uFill>
                <a:solidFill>
                  <a:srgbClr val="FFFFFF"/>
                </a:solidFill>
              </a:uFill>
              <a:latin typeface="Arial"/>
            </a:endParaRPr>
          </a:p>
        </p:txBody>
      </p:sp>
      <p:sp>
        <p:nvSpPr>
          <p:cNvPr id="270" name="CustomShape 2"/>
          <p:cNvSpPr/>
          <p:nvPr/>
        </p:nvSpPr>
        <p:spPr>
          <a:xfrm>
            <a:off x="468360" y="115920"/>
            <a:ext cx="7416720" cy="1152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nchor="b"/>
          <a:lstStyle/>
          <a:p>
            <a:r>
              <a:rPr lang="ru-RU" sz="3500" b="1" strike="noStrike" spc="-1">
                <a:solidFill>
                  <a:srgbClr val="330066"/>
                </a:solidFill>
                <a:uFill>
                  <a:solidFill>
                    <a:srgbClr val="FFFFFF"/>
                  </a:solidFill>
                </a:uFill>
                <a:latin typeface="Arial"/>
              </a:rPr>
              <a:t>Layout of root name servers</a:t>
            </a:r>
            <a:endParaRPr lang="en-US" sz="1800" b="0" strike="noStrike" spc="-1">
              <a:solidFill>
                <a:srgbClr val="000000"/>
              </a:solidFill>
              <a:uFill>
                <a:solidFill>
                  <a:srgbClr val="FFFFFF"/>
                </a:solidFill>
              </a:uFill>
              <a:latin typeface="Arial"/>
            </a:endParaRPr>
          </a:p>
        </p:txBody>
      </p:sp>
      <p:pic>
        <p:nvPicPr>
          <p:cNvPr id="271" name="Рисунок 270"/>
          <p:cNvPicPr/>
          <p:nvPr/>
        </p:nvPicPr>
        <p:blipFill>
          <a:blip r:embed="rId3"/>
          <a:stretch/>
        </p:blipFill>
        <p:spPr>
          <a:xfrm>
            <a:off x="395280" y="1484280"/>
            <a:ext cx="8424720" cy="5121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3611</TotalTime>
  <Words>5330</Words>
  <Application>Microsoft Office PowerPoint</Application>
  <PresentationFormat>Экран (4:3)</PresentationFormat>
  <Paragraphs>314</Paragraphs>
  <Slides>22</Slides>
  <Notes>22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4</vt:i4>
      </vt:variant>
      <vt:variant>
        <vt:lpstr>Заголовки слайдов</vt:lpstr>
      </vt:variant>
      <vt:variant>
        <vt:i4>22</vt:i4>
      </vt:variant>
    </vt:vector>
  </HeadingPairs>
  <TitlesOfParts>
    <vt:vector size="29" baseType="lpstr">
      <vt:lpstr>Arial</vt:lpstr>
      <vt:lpstr>Times New Roman</vt:lpstr>
      <vt:lpstr>Wingdings</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Компьютерные сети??</dc:title>
  <dc:subject/>
  <dc:creator>Yandex.Translate</dc:creator>
  <dc:description>Translated with Yandex.Translate</dc:description>
  <cp:lastModifiedBy>Пользователь</cp:lastModifiedBy>
  <cp:revision>394</cp:revision>
  <dcterms:modified xsi:type="dcterms:W3CDTF">2022-02-23T18:20:13Z</dcterms:modified>
  <dc:language>en-US</dc:language>
</cp:coreProperties>
</file>